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sldIdLst>
    <p:sldId id="296" r:id="rId2"/>
    <p:sldId id="287" r:id="rId3"/>
    <p:sldId id="317" r:id="rId4"/>
    <p:sldId id="318" r:id="rId5"/>
    <p:sldId id="258" r:id="rId6"/>
    <p:sldId id="259" r:id="rId7"/>
    <p:sldId id="315" r:id="rId8"/>
    <p:sldId id="262" r:id="rId9"/>
    <p:sldId id="263" r:id="rId10"/>
    <p:sldId id="264" r:id="rId11"/>
    <p:sldId id="265" r:id="rId12"/>
    <p:sldId id="293" r:id="rId13"/>
    <p:sldId id="316" r:id="rId14"/>
  </p:sldIdLst>
  <p:sldSz cx="9144000" cy="6858000" type="screen4x3"/>
  <p:notesSz cx="6858000" cy="9144000"/>
  <p:defaultTextStyle>
    <a:defPPr>
      <a:defRPr lang="en-US"/>
    </a:defPPr>
    <a:lvl1pPr algn="l" rtl="0" fontAlgn="base">
      <a:spcBef>
        <a:spcPct val="0"/>
      </a:spcBef>
      <a:spcAft>
        <a:spcPct val="0"/>
      </a:spcAft>
      <a:defRPr kumimoji="1" sz="2400" kern="1200">
        <a:solidFill>
          <a:schemeClr val="tx1"/>
        </a:solidFill>
        <a:latin typeface="Tahoma" pitchFamily="34" charset="0"/>
        <a:ea typeface="新細明體" pitchFamily="18" charset="-120"/>
        <a:cs typeface="+mn-cs"/>
      </a:defRPr>
    </a:lvl1pPr>
    <a:lvl2pPr marL="457200" algn="l" rtl="0" fontAlgn="base">
      <a:spcBef>
        <a:spcPct val="0"/>
      </a:spcBef>
      <a:spcAft>
        <a:spcPct val="0"/>
      </a:spcAft>
      <a:defRPr kumimoji="1" sz="2400" kern="1200">
        <a:solidFill>
          <a:schemeClr val="tx1"/>
        </a:solidFill>
        <a:latin typeface="Tahoma" pitchFamily="34" charset="0"/>
        <a:ea typeface="新細明體" pitchFamily="18" charset="-120"/>
        <a:cs typeface="+mn-cs"/>
      </a:defRPr>
    </a:lvl2pPr>
    <a:lvl3pPr marL="914400" algn="l" rtl="0" fontAlgn="base">
      <a:spcBef>
        <a:spcPct val="0"/>
      </a:spcBef>
      <a:spcAft>
        <a:spcPct val="0"/>
      </a:spcAft>
      <a:defRPr kumimoji="1" sz="2400" kern="1200">
        <a:solidFill>
          <a:schemeClr val="tx1"/>
        </a:solidFill>
        <a:latin typeface="Tahoma" pitchFamily="34" charset="0"/>
        <a:ea typeface="新細明體" pitchFamily="18" charset="-120"/>
        <a:cs typeface="+mn-cs"/>
      </a:defRPr>
    </a:lvl3pPr>
    <a:lvl4pPr marL="1371600" algn="l" rtl="0" fontAlgn="base">
      <a:spcBef>
        <a:spcPct val="0"/>
      </a:spcBef>
      <a:spcAft>
        <a:spcPct val="0"/>
      </a:spcAft>
      <a:defRPr kumimoji="1" sz="2400" kern="1200">
        <a:solidFill>
          <a:schemeClr val="tx1"/>
        </a:solidFill>
        <a:latin typeface="Tahoma" pitchFamily="34" charset="0"/>
        <a:ea typeface="新細明體" pitchFamily="18" charset="-120"/>
        <a:cs typeface="+mn-cs"/>
      </a:defRPr>
    </a:lvl4pPr>
    <a:lvl5pPr marL="1828800" algn="l" rtl="0" fontAlgn="base">
      <a:spcBef>
        <a:spcPct val="0"/>
      </a:spcBef>
      <a:spcAft>
        <a:spcPct val="0"/>
      </a:spcAft>
      <a:defRPr kumimoji="1" sz="2400" kern="1200">
        <a:solidFill>
          <a:schemeClr val="tx1"/>
        </a:solidFill>
        <a:latin typeface="Tahoma" pitchFamily="34" charset="0"/>
        <a:ea typeface="新細明體" pitchFamily="18" charset="-120"/>
        <a:cs typeface="+mn-cs"/>
      </a:defRPr>
    </a:lvl5pPr>
    <a:lvl6pPr marL="2286000" algn="l" defTabSz="914400" rtl="0" eaLnBrk="1" latinLnBrk="0" hangingPunct="1">
      <a:defRPr kumimoji="1" sz="2400" kern="1200">
        <a:solidFill>
          <a:schemeClr val="tx1"/>
        </a:solidFill>
        <a:latin typeface="Tahoma" pitchFamily="34" charset="0"/>
        <a:ea typeface="新細明體" pitchFamily="18" charset="-120"/>
        <a:cs typeface="+mn-cs"/>
      </a:defRPr>
    </a:lvl6pPr>
    <a:lvl7pPr marL="2743200" algn="l" defTabSz="914400" rtl="0" eaLnBrk="1" latinLnBrk="0" hangingPunct="1">
      <a:defRPr kumimoji="1" sz="2400" kern="1200">
        <a:solidFill>
          <a:schemeClr val="tx1"/>
        </a:solidFill>
        <a:latin typeface="Tahoma" pitchFamily="34" charset="0"/>
        <a:ea typeface="新細明體" pitchFamily="18" charset="-120"/>
        <a:cs typeface="+mn-cs"/>
      </a:defRPr>
    </a:lvl7pPr>
    <a:lvl8pPr marL="3200400" algn="l" defTabSz="914400" rtl="0" eaLnBrk="1" latinLnBrk="0" hangingPunct="1">
      <a:defRPr kumimoji="1" sz="2400" kern="1200">
        <a:solidFill>
          <a:schemeClr val="tx1"/>
        </a:solidFill>
        <a:latin typeface="Tahoma" pitchFamily="34" charset="0"/>
        <a:ea typeface="新細明體" pitchFamily="18" charset="-120"/>
        <a:cs typeface="+mn-cs"/>
      </a:defRPr>
    </a:lvl8pPr>
    <a:lvl9pPr marL="3657600" algn="l" defTabSz="914400" rtl="0" eaLnBrk="1" latinLnBrk="0" hangingPunct="1">
      <a:defRPr kumimoji="1" sz="2400" kern="1200">
        <a:solidFill>
          <a:schemeClr val="tx1"/>
        </a:solidFill>
        <a:latin typeface="Tahoma" pitchFamily="34"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p:scale>
          <a:sx n="90" d="100"/>
          <a:sy n="90" d="100"/>
        </p:scale>
        <p:origin x="-804" y="18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8.xml"/><Relationship Id="rId5" Type="http://schemas.openxmlformats.org/officeDocument/2006/relationships/slide" Target="slides/slide7.xml"/><Relationship Id="rId10" Type="http://schemas.openxmlformats.org/officeDocument/2006/relationships/slide" Target="slides/slide12.xml"/><Relationship Id="rId4" Type="http://schemas.openxmlformats.org/officeDocument/2006/relationships/slide" Target="slides/slide6.xml"/><Relationship Id="rId9"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4.wmf"/><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zh-TW" altLang="en-US"/>
          </a:p>
        </p:txBody>
      </p:sp>
      <p:sp>
        <p:nvSpPr>
          <p:cNvPr id="358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zh-TW" altLang="en-US"/>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58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358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zh-TW" altLang="en-US"/>
          </a:p>
        </p:txBody>
      </p:sp>
      <p:sp>
        <p:nvSpPr>
          <p:cNvPr id="358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B65E5B7-1A7E-474B-9FE3-7538DFBCE18A}" type="slidenum">
              <a:rPr lang="zh-TW" altLang="en-US"/>
              <a:pPr/>
              <a:t>‹N°›</a:t>
            </a:fld>
            <a:endParaRPr lang="zh-TW"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charset="0"/>
        <a:ea typeface="新細明體" pitchFamily="18" charset="-120"/>
        <a:cs typeface="+mn-cs"/>
      </a:defRPr>
    </a:lvl1pPr>
    <a:lvl2pPr marL="457200" algn="l" rtl="0" fontAlgn="base">
      <a:spcBef>
        <a:spcPct val="30000"/>
      </a:spcBef>
      <a:spcAft>
        <a:spcPct val="0"/>
      </a:spcAft>
      <a:defRPr kumimoji="1" sz="1200" kern="1200">
        <a:solidFill>
          <a:schemeClr val="tx1"/>
        </a:solidFill>
        <a:latin typeface="Times New Roman" charset="0"/>
        <a:ea typeface="新細明體" pitchFamily="18" charset="-120"/>
        <a:cs typeface="+mn-cs"/>
      </a:defRPr>
    </a:lvl2pPr>
    <a:lvl3pPr marL="914400" algn="l" rtl="0" fontAlgn="base">
      <a:spcBef>
        <a:spcPct val="30000"/>
      </a:spcBef>
      <a:spcAft>
        <a:spcPct val="0"/>
      </a:spcAft>
      <a:defRPr kumimoji="1" sz="1200" kern="1200">
        <a:solidFill>
          <a:schemeClr val="tx1"/>
        </a:solidFill>
        <a:latin typeface="Times New Roman" charset="0"/>
        <a:ea typeface="新細明體" pitchFamily="18" charset="-120"/>
        <a:cs typeface="+mn-cs"/>
      </a:defRPr>
    </a:lvl3pPr>
    <a:lvl4pPr marL="1371600" algn="l" rtl="0" fontAlgn="base">
      <a:spcBef>
        <a:spcPct val="30000"/>
      </a:spcBef>
      <a:spcAft>
        <a:spcPct val="0"/>
      </a:spcAft>
      <a:defRPr kumimoji="1" sz="1200" kern="1200">
        <a:solidFill>
          <a:schemeClr val="tx1"/>
        </a:solidFill>
        <a:latin typeface="Times New Roman" charset="0"/>
        <a:ea typeface="新細明體" pitchFamily="18" charset="-120"/>
        <a:cs typeface="+mn-cs"/>
      </a:defRPr>
    </a:lvl4pPr>
    <a:lvl5pPr marL="1828800" algn="l" rtl="0" fontAlgn="base">
      <a:spcBef>
        <a:spcPct val="30000"/>
      </a:spcBef>
      <a:spcAft>
        <a:spcPct val="0"/>
      </a:spcAft>
      <a:defRPr kumimoji="1" sz="1200" kern="1200">
        <a:solidFill>
          <a:schemeClr val="tx1"/>
        </a:solidFill>
        <a:latin typeface="Times New Roman"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6146" name="Group 2"/>
          <p:cNvGrpSpPr>
            <a:grpSpLocks/>
          </p:cNvGrpSpPr>
          <p:nvPr/>
        </p:nvGrpSpPr>
        <p:grpSpPr bwMode="auto">
          <a:xfrm>
            <a:off x="0" y="2438400"/>
            <a:ext cx="9009063" cy="1052513"/>
            <a:chOff x="0" y="1536"/>
            <a:chExt cx="5675" cy="663"/>
          </a:xfrm>
        </p:grpSpPr>
        <p:grpSp>
          <p:nvGrpSpPr>
            <p:cNvPr id="6147" name="Group 3"/>
            <p:cNvGrpSpPr>
              <a:grpSpLocks/>
            </p:cNvGrpSpPr>
            <p:nvPr/>
          </p:nvGrpSpPr>
          <p:grpSpPr bwMode="auto">
            <a:xfrm>
              <a:off x="183" y="1604"/>
              <a:ext cx="448" cy="299"/>
              <a:chOff x="720" y="336"/>
              <a:chExt cx="624" cy="432"/>
            </a:xfrm>
          </p:grpSpPr>
          <p:sp>
            <p:nvSpPr>
              <p:cNvPr id="6148"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fr-FR"/>
              </a:p>
            </p:txBody>
          </p:sp>
          <p:sp>
            <p:nvSpPr>
              <p:cNvPr id="6149"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fr-FR"/>
              </a:p>
            </p:txBody>
          </p:sp>
        </p:grpSp>
        <p:grpSp>
          <p:nvGrpSpPr>
            <p:cNvPr id="6150" name="Group 6"/>
            <p:cNvGrpSpPr>
              <a:grpSpLocks/>
            </p:cNvGrpSpPr>
            <p:nvPr/>
          </p:nvGrpSpPr>
          <p:grpSpPr bwMode="auto">
            <a:xfrm>
              <a:off x="261" y="1870"/>
              <a:ext cx="465" cy="299"/>
              <a:chOff x="912" y="2640"/>
              <a:chExt cx="672" cy="432"/>
            </a:xfrm>
          </p:grpSpPr>
          <p:sp>
            <p:nvSpPr>
              <p:cNvPr id="6151"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fr-FR"/>
              </a:p>
            </p:txBody>
          </p:sp>
          <p:sp>
            <p:nvSpPr>
              <p:cNvPr id="6152"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fr-FR"/>
              </a:p>
            </p:txBody>
          </p:sp>
        </p:grpSp>
        <p:sp>
          <p:nvSpPr>
            <p:cNvPr id="6153"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fr-FR"/>
            </a:p>
          </p:txBody>
        </p:sp>
        <p:sp>
          <p:nvSpPr>
            <p:cNvPr id="6154"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fr-FR"/>
            </a:p>
          </p:txBody>
        </p:sp>
        <p:sp>
          <p:nvSpPr>
            <p:cNvPr id="6155"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fr-FR"/>
            </a:p>
          </p:txBody>
        </p:sp>
      </p:grpSp>
      <p:sp>
        <p:nvSpPr>
          <p:cNvPr id="6156" name="Rectangle 12"/>
          <p:cNvSpPr>
            <a:spLocks noGrp="1" noChangeArrowheads="1"/>
          </p:cNvSpPr>
          <p:nvPr>
            <p:ph type="ctrTitle"/>
          </p:nvPr>
        </p:nvSpPr>
        <p:spPr>
          <a:xfrm>
            <a:off x="990600" y="1828800"/>
            <a:ext cx="7772400" cy="1143000"/>
          </a:xfrm>
        </p:spPr>
        <p:txBody>
          <a:bodyPr/>
          <a:lstStyle>
            <a:lvl1pPr>
              <a:defRPr/>
            </a:lvl1pPr>
          </a:lstStyle>
          <a:p>
            <a:r>
              <a:rPr lang="zh-TW" altLang="en-US"/>
              <a:t>按一下以編輯母片標題樣式</a:t>
            </a:r>
          </a:p>
        </p:txBody>
      </p:sp>
      <p:sp>
        <p:nvSpPr>
          <p:cNvPr id="615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TW" altLang="en-US"/>
              <a:t>按一下以編輯母片副標題樣式</a:t>
            </a:r>
          </a:p>
        </p:txBody>
      </p:sp>
      <p:sp>
        <p:nvSpPr>
          <p:cNvPr id="6158" name="Rectangle 14"/>
          <p:cNvSpPr>
            <a:spLocks noGrp="1" noChangeArrowheads="1"/>
          </p:cNvSpPr>
          <p:nvPr>
            <p:ph type="dt" sz="half" idx="2"/>
          </p:nvPr>
        </p:nvSpPr>
        <p:spPr>
          <a:xfrm>
            <a:off x="990600" y="6248400"/>
            <a:ext cx="1905000" cy="457200"/>
          </a:xfrm>
        </p:spPr>
        <p:txBody>
          <a:bodyPr/>
          <a:lstStyle>
            <a:lvl1pPr>
              <a:defRPr/>
            </a:lvl1pPr>
          </a:lstStyle>
          <a:p>
            <a:fld id="{1C37EB8D-49D8-48C9-AE94-FDEA767DC4B3}" type="datetime1">
              <a:rPr lang="zh-TW" altLang="fr-FR" smtClean="0"/>
              <a:pPr/>
              <a:t>2009/11/8</a:t>
            </a:fld>
            <a:endParaRPr lang="zh-TW" altLang="en-US"/>
          </a:p>
        </p:txBody>
      </p:sp>
      <p:sp>
        <p:nvSpPr>
          <p:cNvPr id="6159" name="Rectangle 15"/>
          <p:cNvSpPr>
            <a:spLocks noGrp="1" noChangeArrowheads="1"/>
          </p:cNvSpPr>
          <p:nvPr>
            <p:ph type="ftr" sz="quarter" idx="3"/>
          </p:nvPr>
        </p:nvSpPr>
        <p:spPr>
          <a:xfrm>
            <a:off x="2438400" y="6248400"/>
            <a:ext cx="4953000" cy="457200"/>
          </a:xfrm>
        </p:spPr>
        <p:txBody>
          <a:bodyPr/>
          <a:lstStyle>
            <a:lvl1pPr>
              <a:defRPr/>
            </a:lvl1pPr>
          </a:lstStyle>
          <a:p>
            <a:endParaRPr lang="zh-TW" altLang="en-US"/>
          </a:p>
        </p:txBody>
      </p:sp>
      <p:sp>
        <p:nvSpPr>
          <p:cNvPr id="6160" name="Rectangle 16"/>
          <p:cNvSpPr>
            <a:spLocks noGrp="1" noChangeArrowheads="1"/>
          </p:cNvSpPr>
          <p:nvPr>
            <p:ph type="sldNum" sz="quarter" idx="4"/>
          </p:nvPr>
        </p:nvSpPr>
        <p:spPr>
          <a:xfrm>
            <a:off x="6858000" y="6248400"/>
            <a:ext cx="1905000" cy="457200"/>
          </a:xfrm>
        </p:spPr>
        <p:txBody>
          <a:bodyPr/>
          <a:lstStyle>
            <a:lvl1pPr>
              <a:defRPr/>
            </a:lvl1pPr>
          </a:lstStyle>
          <a:p>
            <a:fld id="{DBAABFBB-6724-451E-B21B-25110F8ED972}" type="slidenum">
              <a:rPr lang="zh-TW" altLang="en-US"/>
              <a:pPr/>
              <a:t>‹N°›</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25D1E453-DACA-493B-A75D-E0C13DE86229}" type="datetime1">
              <a:rPr lang="zh-TW" altLang="fr-FR" smtClean="0"/>
              <a:pPr/>
              <a:t>2009/11/8</a:t>
            </a:fld>
            <a:endParaRPr lang="zh-TW" altLang="en-US"/>
          </a:p>
        </p:txBody>
      </p:sp>
      <p:sp>
        <p:nvSpPr>
          <p:cNvPr id="5" name="Espace réservé du pied de page 4"/>
          <p:cNvSpPr>
            <a:spLocks noGrp="1"/>
          </p:cNvSpPr>
          <p:nvPr>
            <p:ph type="ftr" sz="quarter" idx="11"/>
          </p:nvPr>
        </p:nvSpPr>
        <p:spPr/>
        <p:txBody>
          <a:bodyPr/>
          <a:lstStyle>
            <a:lvl1pPr>
              <a:defRPr/>
            </a:lvl1pPr>
          </a:lstStyle>
          <a:p>
            <a:endParaRPr lang="zh-TW" altLang="en-US"/>
          </a:p>
        </p:txBody>
      </p:sp>
      <p:sp>
        <p:nvSpPr>
          <p:cNvPr id="6" name="Espace réservé du numéro de diapositive 5"/>
          <p:cNvSpPr>
            <a:spLocks noGrp="1"/>
          </p:cNvSpPr>
          <p:nvPr>
            <p:ph type="sldNum" sz="quarter" idx="12"/>
          </p:nvPr>
        </p:nvSpPr>
        <p:spPr/>
        <p:txBody>
          <a:bodyPr/>
          <a:lstStyle>
            <a:lvl1pPr>
              <a:defRPr/>
            </a:lvl1pPr>
          </a:lstStyle>
          <a:p>
            <a:r>
              <a:rPr lang="zh-TW" altLang="en-US"/>
              <a:t>7 -</a:t>
            </a:r>
            <a:fld id="{2A279E25-03C3-4663-B4B2-416F86E52B8F}" type="slidenum">
              <a:rPr lang="zh-TW" altLang="en-US"/>
              <a:pPr/>
              <a:t>‹N°›</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83375" y="609600"/>
            <a:ext cx="1947863" cy="5105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838200" y="609600"/>
            <a:ext cx="5692775" cy="5105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C46AA505-881F-48DD-8F05-DE2DD6E10D11}" type="datetime1">
              <a:rPr lang="zh-TW" altLang="fr-FR" smtClean="0"/>
              <a:pPr/>
              <a:t>2009/11/8</a:t>
            </a:fld>
            <a:endParaRPr lang="zh-TW" altLang="en-US"/>
          </a:p>
        </p:txBody>
      </p:sp>
      <p:sp>
        <p:nvSpPr>
          <p:cNvPr id="5" name="Espace réservé du pied de page 4"/>
          <p:cNvSpPr>
            <a:spLocks noGrp="1"/>
          </p:cNvSpPr>
          <p:nvPr>
            <p:ph type="ftr" sz="quarter" idx="11"/>
          </p:nvPr>
        </p:nvSpPr>
        <p:spPr/>
        <p:txBody>
          <a:bodyPr/>
          <a:lstStyle>
            <a:lvl1pPr>
              <a:defRPr/>
            </a:lvl1pPr>
          </a:lstStyle>
          <a:p>
            <a:endParaRPr lang="zh-TW" altLang="en-US"/>
          </a:p>
        </p:txBody>
      </p:sp>
      <p:sp>
        <p:nvSpPr>
          <p:cNvPr id="6" name="Espace réservé du numéro de diapositive 5"/>
          <p:cNvSpPr>
            <a:spLocks noGrp="1"/>
          </p:cNvSpPr>
          <p:nvPr>
            <p:ph type="sldNum" sz="quarter" idx="12"/>
          </p:nvPr>
        </p:nvSpPr>
        <p:spPr/>
        <p:txBody>
          <a:bodyPr/>
          <a:lstStyle>
            <a:lvl1pPr>
              <a:defRPr/>
            </a:lvl1pPr>
          </a:lstStyle>
          <a:p>
            <a:r>
              <a:rPr lang="zh-TW" altLang="en-US"/>
              <a:t>7 -</a:t>
            </a:r>
            <a:fld id="{2929BD48-D48A-4B0C-B276-9D387C66E004}" type="slidenum">
              <a:rPr lang="zh-TW" altLang="en-US"/>
              <a:pPr/>
              <a:t>‹N°›</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E0DDDD94-3503-4781-B645-5CA9C1511253}" type="datetime1">
              <a:rPr lang="zh-TW" altLang="fr-FR" smtClean="0"/>
              <a:pPr/>
              <a:t>2009/11/8</a:t>
            </a:fld>
            <a:endParaRPr lang="zh-TW" altLang="en-US"/>
          </a:p>
        </p:txBody>
      </p:sp>
      <p:sp>
        <p:nvSpPr>
          <p:cNvPr id="5" name="Espace réservé du pied de page 4"/>
          <p:cNvSpPr>
            <a:spLocks noGrp="1"/>
          </p:cNvSpPr>
          <p:nvPr>
            <p:ph type="ftr" sz="quarter" idx="11"/>
          </p:nvPr>
        </p:nvSpPr>
        <p:spPr/>
        <p:txBody>
          <a:bodyPr/>
          <a:lstStyle>
            <a:lvl1pPr>
              <a:defRPr/>
            </a:lvl1pPr>
          </a:lstStyle>
          <a:p>
            <a:endParaRPr lang="zh-TW" altLang="en-US"/>
          </a:p>
        </p:txBody>
      </p:sp>
      <p:sp>
        <p:nvSpPr>
          <p:cNvPr id="6" name="Espace réservé du numéro de diapositive 5"/>
          <p:cNvSpPr>
            <a:spLocks noGrp="1"/>
          </p:cNvSpPr>
          <p:nvPr>
            <p:ph type="sldNum" sz="quarter" idx="12"/>
          </p:nvPr>
        </p:nvSpPr>
        <p:spPr/>
        <p:txBody>
          <a:bodyPr/>
          <a:lstStyle>
            <a:lvl1pPr>
              <a:defRPr/>
            </a:lvl1pPr>
          </a:lstStyle>
          <a:p>
            <a:r>
              <a:rPr lang="zh-TW" altLang="en-US"/>
              <a:t>7 -</a:t>
            </a:r>
            <a:fld id="{5B28C213-25FA-49FB-B22F-21E8B2B820E4}" type="slidenum">
              <a:rPr lang="zh-TW" altLang="en-US"/>
              <a:pPr/>
              <a:t>‹N°›</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fld id="{D7E94BB8-75F4-4E34-9A85-05FDA2E5F364}" type="datetime1">
              <a:rPr lang="zh-TW" altLang="fr-FR" smtClean="0"/>
              <a:pPr/>
              <a:t>2009/11/8</a:t>
            </a:fld>
            <a:endParaRPr lang="zh-TW" altLang="en-US"/>
          </a:p>
        </p:txBody>
      </p:sp>
      <p:sp>
        <p:nvSpPr>
          <p:cNvPr id="5" name="Espace réservé du pied de page 4"/>
          <p:cNvSpPr>
            <a:spLocks noGrp="1"/>
          </p:cNvSpPr>
          <p:nvPr>
            <p:ph type="ftr" sz="quarter" idx="11"/>
          </p:nvPr>
        </p:nvSpPr>
        <p:spPr/>
        <p:txBody>
          <a:bodyPr/>
          <a:lstStyle>
            <a:lvl1pPr>
              <a:defRPr/>
            </a:lvl1pPr>
          </a:lstStyle>
          <a:p>
            <a:endParaRPr lang="zh-TW" altLang="en-US"/>
          </a:p>
        </p:txBody>
      </p:sp>
      <p:sp>
        <p:nvSpPr>
          <p:cNvPr id="6" name="Espace réservé du numéro de diapositive 5"/>
          <p:cNvSpPr>
            <a:spLocks noGrp="1"/>
          </p:cNvSpPr>
          <p:nvPr>
            <p:ph type="sldNum" sz="quarter" idx="12"/>
          </p:nvPr>
        </p:nvSpPr>
        <p:spPr/>
        <p:txBody>
          <a:bodyPr/>
          <a:lstStyle>
            <a:lvl1pPr>
              <a:defRPr/>
            </a:lvl1pPr>
          </a:lstStyle>
          <a:p>
            <a:r>
              <a:rPr lang="zh-TW" altLang="en-US"/>
              <a:t>7 -</a:t>
            </a:r>
            <a:fld id="{07B1004B-7CB7-4449-B1BE-086C91FC744A}" type="slidenum">
              <a:rPr lang="zh-TW" altLang="en-US"/>
              <a:pPr/>
              <a:t>‹N°›</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fld id="{405F7B83-CBD1-4127-AA5E-021FB3CE6EC4}" type="datetime1">
              <a:rPr lang="zh-TW" altLang="fr-FR" smtClean="0"/>
              <a:pPr/>
              <a:t>2009/11/8</a:t>
            </a:fld>
            <a:endParaRPr lang="zh-TW" altLang="en-US"/>
          </a:p>
        </p:txBody>
      </p:sp>
      <p:sp>
        <p:nvSpPr>
          <p:cNvPr id="6" name="Espace réservé du pied de page 5"/>
          <p:cNvSpPr>
            <a:spLocks noGrp="1"/>
          </p:cNvSpPr>
          <p:nvPr>
            <p:ph type="ftr" sz="quarter" idx="11"/>
          </p:nvPr>
        </p:nvSpPr>
        <p:spPr/>
        <p:txBody>
          <a:bodyPr/>
          <a:lstStyle>
            <a:lvl1pPr>
              <a:defRPr/>
            </a:lvl1pPr>
          </a:lstStyle>
          <a:p>
            <a:endParaRPr lang="zh-TW" altLang="en-US"/>
          </a:p>
        </p:txBody>
      </p:sp>
      <p:sp>
        <p:nvSpPr>
          <p:cNvPr id="7" name="Espace réservé du numéro de diapositive 6"/>
          <p:cNvSpPr>
            <a:spLocks noGrp="1"/>
          </p:cNvSpPr>
          <p:nvPr>
            <p:ph type="sldNum" sz="quarter" idx="12"/>
          </p:nvPr>
        </p:nvSpPr>
        <p:spPr/>
        <p:txBody>
          <a:bodyPr/>
          <a:lstStyle>
            <a:lvl1pPr>
              <a:defRPr/>
            </a:lvl1pPr>
          </a:lstStyle>
          <a:p>
            <a:r>
              <a:rPr lang="zh-TW" altLang="en-US"/>
              <a:t>7 -</a:t>
            </a:r>
            <a:fld id="{96084477-0607-4826-A57C-B4AE9CDDB1FC}" type="slidenum">
              <a:rPr lang="zh-TW" altLang="en-US"/>
              <a:pPr/>
              <a:t>‹N°›</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fld id="{C71813CC-E096-40AF-98D9-68D7D6D79AE9}" type="datetime1">
              <a:rPr lang="zh-TW" altLang="fr-FR" smtClean="0"/>
              <a:pPr/>
              <a:t>2009/11/8</a:t>
            </a:fld>
            <a:endParaRPr lang="zh-TW" altLang="en-US"/>
          </a:p>
        </p:txBody>
      </p:sp>
      <p:sp>
        <p:nvSpPr>
          <p:cNvPr id="8" name="Espace réservé du pied de page 7"/>
          <p:cNvSpPr>
            <a:spLocks noGrp="1"/>
          </p:cNvSpPr>
          <p:nvPr>
            <p:ph type="ftr" sz="quarter" idx="11"/>
          </p:nvPr>
        </p:nvSpPr>
        <p:spPr/>
        <p:txBody>
          <a:bodyPr/>
          <a:lstStyle>
            <a:lvl1pPr>
              <a:defRPr/>
            </a:lvl1pPr>
          </a:lstStyle>
          <a:p>
            <a:endParaRPr lang="zh-TW" altLang="en-US"/>
          </a:p>
        </p:txBody>
      </p:sp>
      <p:sp>
        <p:nvSpPr>
          <p:cNvPr id="9" name="Espace réservé du numéro de diapositive 8"/>
          <p:cNvSpPr>
            <a:spLocks noGrp="1"/>
          </p:cNvSpPr>
          <p:nvPr>
            <p:ph type="sldNum" sz="quarter" idx="12"/>
          </p:nvPr>
        </p:nvSpPr>
        <p:spPr/>
        <p:txBody>
          <a:bodyPr/>
          <a:lstStyle>
            <a:lvl1pPr>
              <a:defRPr/>
            </a:lvl1pPr>
          </a:lstStyle>
          <a:p>
            <a:r>
              <a:rPr lang="zh-TW" altLang="en-US"/>
              <a:t>7 -</a:t>
            </a:r>
            <a:fld id="{674E5F3A-3823-4845-B79A-CACF4277454C}" type="slidenum">
              <a:rPr lang="zh-TW" altLang="en-US"/>
              <a:pPr/>
              <a:t>‹N°›</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fld id="{4698522D-B979-44FE-A437-BC0E168A0992}" type="datetime1">
              <a:rPr lang="zh-TW" altLang="fr-FR" smtClean="0"/>
              <a:pPr/>
              <a:t>2009/11/8</a:t>
            </a:fld>
            <a:endParaRPr lang="zh-TW" altLang="en-US"/>
          </a:p>
        </p:txBody>
      </p:sp>
      <p:sp>
        <p:nvSpPr>
          <p:cNvPr id="4" name="Espace réservé du pied de page 3"/>
          <p:cNvSpPr>
            <a:spLocks noGrp="1"/>
          </p:cNvSpPr>
          <p:nvPr>
            <p:ph type="ftr" sz="quarter" idx="11"/>
          </p:nvPr>
        </p:nvSpPr>
        <p:spPr/>
        <p:txBody>
          <a:bodyPr/>
          <a:lstStyle>
            <a:lvl1pPr>
              <a:defRPr/>
            </a:lvl1pPr>
          </a:lstStyle>
          <a:p>
            <a:endParaRPr lang="zh-TW" altLang="en-US"/>
          </a:p>
        </p:txBody>
      </p:sp>
      <p:sp>
        <p:nvSpPr>
          <p:cNvPr id="5" name="Espace réservé du numéro de diapositive 4"/>
          <p:cNvSpPr>
            <a:spLocks noGrp="1"/>
          </p:cNvSpPr>
          <p:nvPr>
            <p:ph type="sldNum" sz="quarter" idx="12"/>
          </p:nvPr>
        </p:nvSpPr>
        <p:spPr/>
        <p:txBody>
          <a:bodyPr/>
          <a:lstStyle>
            <a:lvl1pPr>
              <a:defRPr/>
            </a:lvl1pPr>
          </a:lstStyle>
          <a:p>
            <a:r>
              <a:rPr lang="zh-TW" altLang="en-US"/>
              <a:t>7 -</a:t>
            </a:r>
            <a:fld id="{BD9E778F-B8A5-4EBD-B2A0-6DC86C43DD2E}" type="slidenum">
              <a:rPr lang="zh-TW" altLang="en-US"/>
              <a:pPr/>
              <a:t>‹N°›</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fld id="{BF7A7353-9991-4C59-AA30-74D3F272F93B}" type="datetime1">
              <a:rPr lang="zh-TW" altLang="fr-FR" smtClean="0"/>
              <a:pPr/>
              <a:t>2009/11/8</a:t>
            </a:fld>
            <a:endParaRPr lang="zh-TW" altLang="en-US"/>
          </a:p>
        </p:txBody>
      </p:sp>
      <p:sp>
        <p:nvSpPr>
          <p:cNvPr id="3" name="Espace réservé du pied de page 2"/>
          <p:cNvSpPr>
            <a:spLocks noGrp="1"/>
          </p:cNvSpPr>
          <p:nvPr>
            <p:ph type="ftr" sz="quarter" idx="11"/>
          </p:nvPr>
        </p:nvSpPr>
        <p:spPr/>
        <p:txBody>
          <a:bodyPr/>
          <a:lstStyle>
            <a:lvl1pPr>
              <a:defRPr/>
            </a:lvl1pPr>
          </a:lstStyle>
          <a:p>
            <a:endParaRPr lang="zh-TW" altLang="en-US"/>
          </a:p>
        </p:txBody>
      </p:sp>
      <p:sp>
        <p:nvSpPr>
          <p:cNvPr id="4" name="Espace réservé du numéro de diapositive 3"/>
          <p:cNvSpPr>
            <a:spLocks noGrp="1"/>
          </p:cNvSpPr>
          <p:nvPr>
            <p:ph type="sldNum" sz="quarter" idx="12"/>
          </p:nvPr>
        </p:nvSpPr>
        <p:spPr/>
        <p:txBody>
          <a:bodyPr/>
          <a:lstStyle>
            <a:lvl1pPr>
              <a:defRPr/>
            </a:lvl1pPr>
          </a:lstStyle>
          <a:p>
            <a:r>
              <a:rPr lang="zh-TW" altLang="en-US"/>
              <a:t>7 -</a:t>
            </a:r>
            <a:fld id="{F25F6579-4AD0-408A-95F4-330C14F8708E}" type="slidenum">
              <a:rPr lang="zh-TW" altLang="en-US"/>
              <a:pPr/>
              <a:t>‹N°›</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fld id="{BF992B88-AE2D-40C0-B61A-23A11A13C033}" type="datetime1">
              <a:rPr lang="zh-TW" altLang="fr-FR" smtClean="0"/>
              <a:pPr/>
              <a:t>2009/11/8</a:t>
            </a:fld>
            <a:endParaRPr lang="zh-TW" altLang="en-US"/>
          </a:p>
        </p:txBody>
      </p:sp>
      <p:sp>
        <p:nvSpPr>
          <p:cNvPr id="6" name="Espace réservé du pied de page 5"/>
          <p:cNvSpPr>
            <a:spLocks noGrp="1"/>
          </p:cNvSpPr>
          <p:nvPr>
            <p:ph type="ftr" sz="quarter" idx="11"/>
          </p:nvPr>
        </p:nvSpPr>
        <p:spPr/>
        <p:txBody>
          <a:bodyPr/>
          <a:lstStyle>
            <a:lvl1pPr>
              <a:defRPr/>
            </a:lvl1pPr>
          </a:lstStyle>
          <a:p>
            <a:endParaRPr lang="zh-TW" altLang="en-US"/>
          </a:p>
        </p:txBody>
      </p:sp>
      <p:sp>
        <p:nvSpPr>
          <p:cNvPr id="7" name="Espace réservé du numéro de diapositive 6"/>
          <p:cNvSpPr>
            <a:spLocks noGrp="1"/>
          </p:cNvSpPr>
          <p:nvPr>
            <p:ph type="sldNum" sz="quarter" idx="12"/>
          </p:nvPr>
        </p:nvSpPr>
        <p:spPr/>
        <p:txBody>
          <a:bodyPr/>
          <a:lstStyle>
            <a:lvl1pPr>
              <a:defRPr/>
            </a:lvl1pPr>
          </a:lstStyle>
          <a:p>
            <a:r>
              <a:rPr lang="zh-TW" altLang="en-US"/>
              <a:t>7 -</a:t>
            </a:r>
            <a:fld id="{4A4AB17F-8B2D-465E-A6BA-BE5D377AAC4F}" type="slidenum">
              <a:rPr lang="zh-TW" altLang="en-US"/>
              <a:pPr/>
              <a:t>‹N°›</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fld id="{34D8B14B-A0AE-4198-81C7-796B7A5F729A}" type="datetime1">
              <a:rPr lang="zh-TW" altLang="fr-FR" smtClean="0"/>
              <a:pPr/>
              <a:t>2009/11/8</a:t>
            </a:fld>
            <a:endParaRPr lang="zh-TW" altLang="en-US"/>
          </a:p>
        </p:txBody>
      </p:sp>
      <p:sp>
        <p:nvSpPr>
          <p:cNvPr id="6" name="Espace réservé du pied de page 5"/>
          <p:cNvSpPr>
            <a:spLocks noGrp="1"/>
          </p:cNvSpPr>
          <p:nvPr>
            <p:ph type="ftr" sz="quarter" idx="11"/>
          </p:nvPr>
        </p:nvSpPr>
        <p:spPr/>
        <p:txBody>
          <a:bodyPr/>
          <a:lstStyle>
            <a:lvl1pPr>
              <a:defRPr/>
            </a:lvl1pPr>
          </a:lstStyle>
          <a:p>
            <a:endParaRPr lang="zh-TW" altLang="en-US"/>
          </a:p>
        </p:txBody>
      </p:sp>
      <p:sp>
        <p:nvSpPr>
          <p:cNvPr id="7" name="Espace réservé du numéro de diapositive 6"/>
          <p:cNvSpPr>
            <a:spLocks noGrp="1"/>
          </p:cNvSpPr>
          <p:nvPr>
            <p:ph type="sldNum" sz="quarter" idx="12"/>
          </p:nvPr>
        </p:nvSpPr>
        <p:spPr/>
        <p:txBody>
          <a:bodyPr/>
          <a:lstStyle>
            <a:lvl1pPr>
              <a:defRPr/>
            </a:lvl1pPr>
          </a:lstStyle>
          <a:p>
            <a:r>
              <a:rPr lang="zh-TW" altLang="en-US"/>
              <a:t>7 -</a:t>
            </a:r>
            <a:fld id="{BEFCE371-9C2B-40C0-B8D5-A092A10A0F71}" type="slidenum">
              <a:rPr lang="zh-TW" altLang="en-US"/>
              <a:pPr/>
              <a:t>‹N°›</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9" name="Rectangle 9"/>
          <p:cNvSpPr>
            <a:spLocks noGrp="1" noChangeArrowheads="1"/>
          </p:cNvSpPr>
          <p:nvPr>
            <p:ph type="title"/>
          </p:nvPr>
        </p:nvSpPr>
        <p:spPr bwMode="auto">
          <a:xfrm>
            <a:off x="838200" y="609600"/>
            <a:ext cx="7793038" cy="6937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5130" name="Rectangle 10"/>
          <p:cNvSpPr>
            <a:spLocks noGrp="1" noChangeArrowheads="1"/>
          </p:cNvSpPr>
          <p:nvPr>
            <p:ph type="body" idx="1"/>
          </p:nvPr>
        </p:nvSpPr>
        <p:spPr bwMode="auto">
          <a:xfrm>
            <a:off x="838200" y="1600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5131"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solidFill>
                  <a:schemeClr val="accent1"/>
                </a:solidFill>
              </a:defRPr>
            </a:lvl1pPr>
          </a:lstStyle>
          <a:p>
            <a:fld id="{D3C87578-EDA6-449C-9EB8-FFCDE4D5D673}" type="datetime1">
              <a:rPr lang="zh-TW" altLang="fr-FR" smtClean="0"/>
              <a:pPr/>
              <a:t>2009/11/8</a:t>
            </a:fld>
            <a:endParaRPr lang="zh-TW" altLang="en-US"/>
          </a:p>
        </p:txBody>
      </p:sp>
      <p:sp>
        <p:nvSpPr>
          <p:cNvPr id="5132" name="Rectangle 12"/>
          <p:cNvSpPr>
            <a:spLocks noGrp="1" noChangeArrowheads="1"/>
          </p:cNvSpPr>
          <p:nvPr>
            <p:ph type="ftr" sz="quarter" idx="3"/>
          </p:nvPr>
        </p:nvSpPr>
        <p:spPr bwMode="auto">
          <a:xfrm>
            <a:off x="2362200" y="6324600"/>
            <a:ext cx="4953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solidFill>
                  <a:schemeClr val="accent1"/>
                </a:solidFill>
              </a:defRPr>
            </a:lvl1pPr>
          </a:lstStyle>
          <a:p>
            <a:endParaRPr lang="zh-TW" altLang="en-US"/>
          </a:p>
        </p:txBody>
      </p:sp>
      <p:sp>
        <p:nvSpPr>
          <p:cNvPr id="5133"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solidFill>
                  <a:schemeClr val="accent1"/>
                </a:solidFill>
              </a:defRPr>
            </a:lvl1pPr>
          </a:lstStyle>
          <a:p>
            <a:r>
              <a:rPr lang="zh-TW" altLang="en-US"/>
              <a:t>7 -</a:t>
            </a:r>
            <a:fld id="{9A88F7B7-18C0-4CFD-B2B8-102A651CD5EF}" type="slidenum">
              <a:rPr lang="zh-TW" altLang="en-US"/>
              <a:pPr/>
              <a:t>‹N°›</a:t>
            </a:fld>
            <a:endParaRPr lang="zh-TW"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ahoma" pitchFamily="34" charset="0"/>
          <a:ea typeface="新細明體" pitchFamily="18" charset="-120"/>
        </a:defRPr>
      </a:lvl2pPr>
      <a:lvl3pPr algn="ctr" rtl="0" fontAlgn="base">
        <a:spcBef>
          <a:spcPct val="0"/>
        </a:spcBef>
        <a:spcAft>
          <a:spcPct val="0"/>
        </a:spcAft>
        <a:defRPr kumimoji="1" sz="4400">
          <a:solidFill>
            <a:schemeClr val="tx2"/>
          </a:solidFill>
          <a:latin typeface="Tahoma" pitchFamily="34" charset="0"/>
          <a:ea typeface="新細明體" pitchFamily="18" charset="-120"/>
        </a:defRPr>
      </a:lvl3pPr>
      <a:lvl4pPr algn="ctr" rtl="0" fontAlgn="base">
        <a:spcBef>
          <a:spcPct val="0"/>
        </a:spcBef>
        <a:spcAft>
          <a:spcPct val="0"/>
        </a:spcAft>
        <a:defRPr kumimoji="1" sz="4400">
          <a:solidFill>
            <a:schemeClr val="tx2"/>
          </a:solidFill>
          <a:latin typeface="Tahoma" pitchFamily="34" charset="0"/>
          <a:ea typeface="新細明體" pitchFamily="18" charset="-120"/>
        </a:defRPr>
      </a:lvl4pPr>
      <a:lvl5pPr algn="ctr" rtl="0" fontAlgn="base">
        <a:spcBef>
          <a:spcPct val="0"/>
        </a:spcBef>
        <a:spcAft>
          <a:spcPct val="0"/>
        </a:spcAft>
        <a:defRPr kumimoji="1" sz="4400">
          <a:solidFill>
            <a:schemeClr val="tx2"/>
          </a:solidFill>
          <a:latin typeface="Tahoma" pitchFamily="34" charset="0"/>
          <a:ea typeface="新細明體" pitchFamily="18" charset="-120"/>
        </a:defRPr>
      </a:lvl5pPr>
      <a:lvl6pPr marL="457200" algn="ctr" rtl="0" fontAlgn="base">
        <a:spcBef>
          <a:spcPct val="0"/>
        </a:spcBef>
        <a:spcAft>
          <a:spcPct val="0"/>
        </a:spcAft>
        <a:defRPr kumimoji="1" sz="4400">
          <a:solidFill>
            <a:schemeClr val="tx2"/>
          </a:solidFill>
          <a:latin typeface="Tahoma" pitchFamily="34" charset="0"/>
          <a:ea typeface="新細明體" pitchFamily="18" charset="-120"/>
        </a:defRPr>
      </a:lvl6pPr>
      <a:lvl7pPr marL="914400" algn="ctr" rtl="0" fontAlgn="base">
        <a:spcBef>
          <a:spcPct val="0"/>
        </a:spcBef>
        <a:spcAft>
          <a:spcPct val="0"/>
        </a:spcAft>
        <a:defRPr kumimoji="1" sz="4400">
          <a:solidFill>
            <a:schemeClr val="tx2"/>
          </a:solidFill>
          <a:latin typeface="Tahoma" pitchFamily="34" charset="0"/>
          <a:ea typeface="新細明體" pitchFamily="18" charset="-120"/>
        </a:defRPr>
      </a:lvl7pPr>
      <a:lvl8pPr marL="1371600" algn="ctr" rtl="0" fontAlgn="base">
        <a:spcBef>
          <a:spcPct val="0"/>
        </a:spcBef>
        <a:spcAft>
          <a:spcPct val="0"/>
        </a:spcAft>
        <a:defRPr kumimoji="1" sz="4400">
          <a:solidFill>
            <a:schemeClr val="tx2"/>
          </a:solidFill>
          <a:latin typeface="Tahoma" pitchFamily="34" charset="0"/>
          <a:ea typeface="新細明體" pitchFamily="18" charset="-120"/>
        </a:defRPr>
      </a:lvl8pPr>
      <a:lvl9pPr marL="1828800" algn="ctr" rtl="0" fontAlgn="base">
        <a:spcBef>
          <a:spcPct val="0"/>
        </a:spcBef>
        <a:spcAft>
          <a:spcPct val="0"/>
        </a:spcAft>
        <a:defRPr kumimoji="1" sz="4400">
          <a:solidFill>
            <a:schemeClr val="tx2"/>
          </a:solidFill>
          <a:latin typeface="Tahoma" pitchFamily="34" charset="0"/>
          <a:ea typeface="新細明體" pitchFamily="18" charset="-12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fontAlgn="base">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fontAlgn="base">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09600" y="1371600"/>
            <a:ext cx="7793038" cy="1143000"/>
          </a:xfrm>
        </p:spPr>
        <p:txBody>
          <a:bodyPr/>
          <a:lstStyle/>
          <a:p>
            <a:r>
              <a:rPr lang="en-US" altLang="zh-TW" b="1" dirty="0" err="1"/>
              <a:t>Chapitre</a:t>
            </a:r>
            <a:r>
              <a:rPr lang="en-US" altLang="zh-TW" b="1" dirty="0"/>
              <a:t> </a:t>
            </a:r>
            <a:r>
              <a:rPr lang="en-US" altLang="zh-TW" b="1" dirty="0" smtClean="0"/>
              <a:t>2</a:t>
            </a:r>
            <a:endParaRPr lang="en-US" altLang="zh-TW" b="1" dirty="0"/>
          </a:p>
        </p:txBody>
      </p:sp>
      <p:sp>
        <p:nvSpPr>
          <p:cNvPr id="50179" name="Rectangle 3"/>
          <p:cNvSpPr>
            <a:spLocks noChangeArrowheads="1"/>
          </p:cNvSpPr>
          <p:nvPr/>
        </p:nvSpPr>
        <p:spPr bwMode="auto">
          <a:xfrm>
            <a:off x="1295400" y="3352800"/>
            <a:ext cx="7086600" cy="1752600"/>
          </a:xfrm>
          <a:prstGeom prst="rect">
            <a:avLst/>
          </a:prstGeom>
          <a:noFill/>
          <a:ln w="9525">
            <a:noFill/>
            <a:miter lim="800000"/>
            <a:headEnd/>
            <a:tailEnd/>
          </a:ln>
          <a:effectLst/>
        </p:spPr>
        <p:txBody>
          <a:bodyPr/>
          <a:lstStyle/>
          <a:p>
            <a:pPr marL="342900" indent="-342900" algn="ctr">
              <a:spcBef>
                <a:spcPct val="20000"/>
              </a:spcBef>
              <a:buClr>
                <a:schemeClr val="folHlink"/>
              </a:buClr>
              <a:buSzPct val="60000"/>
              <a:buFont typeface="Wingdings" pitchFamily="2" charset="2"/>
              <a:buNone/>
            </a:pPr>
            <a:r>
              <a:rPr lang="en-US" altLang="zh-TW" sz="3200" b="1" dirty="0" err="1"/>
              <a:t>Programmation</a:t>
            </a:r>
            <a:r>
              <a:rPr lang="en-US" altLang="zh-TW" sz="3200" b="1" dirty="0"/>
              <a:t> </a:t>
            </a:r>
            <a:r>
              <a:rPr lang="en-US" altLang="zh-TW" sz="3200" b="1" dirty="0" err="1"/>
              <a:t>dynamique</a:t>
            </a:r>
            <a:endParaRPr lang="en-US" altLang="zh-TW"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762000" y="2017713"/>
            <a:ext cx="7696200" cy="4114800"/>
          </a:xfrm>
        </p:spPr>
        <p:txBody>
          <a:bodyPr/>
          <a:lstStyle/>
          <a:p>
            <a:r>
              <a:rPr lang="en-US" altLang="zh-TW" sz="2800" dirty="0"/>
              <a:t>d (S, T) = </a:t>
            </a:r>
            <a:r>
              <a:rPr lang="en-US" altLang="zh-TW" sz="2800" dirty="0" smtClean="0"/>
              <a:t>min </a:t>
            </a:r>
            <a:r>
              <a:rPr lang="en-US" altLang="zh-TW" sz="2800" dirty="0"/>
              <a:t>{d (S, D)+d (D, T), d (S, E)+</a:t>
            </a:r>
          </a:p>
          <a:p>
            <a:pPr>
              <a:buFont typeface="Wingdings" pitchFamily="2" charset="2"/>
              <a:buNone/>
            </a:pPr>
            <a:r>
              <a:rPr lang="en-US" altLang="zh-TW" sz="2800" dirty="0"/>
              <a:t>d (E, T), d (S, F)+d (F, T)}</a:t>
            </a:r>
          </a:p>
          <a:p>
            <a:pPr>
              <a:buFont typeface="Wingdings" pitchFamily="2" charset="2"/>
              <a:buNone/>
            </a:pPr>
            <a:r>
              <a:rPr lang="en-US" altLang="zh-TW" sz="2800" dirty="0"/>
              <a:t>= </a:t>
            </a:r>
            <a:r>
              <a:rPr lang="en-US" altLang="zh-TW" sz="2800" dirty="0" smtClean="0"/>
              <a:t>min </a:t>
            </a:r>
            <a:r>
              <a:rPr lang="en-US" altLang="zh-TW" sz="2800" dirty="0"/>
              <a:t>{5+18, 7+13, 7+2}</a:t>
            </a:r>
          </a:p>
          <a:p>
            <a:pPr>
              <a:buFont typeface="Wingdings" pitchFamily="2" charset="2"/>
              <a:buNone/>
            </a:pPr>
            <a:r>
              <a:rPr lang="en-US" altLang="zh-TW" sz="2800" dirty="0"/>
              <a:t>= 9</a:t>
            </a:r>
            <a:endParaRPr lang="zh-TW" altLang="en-US" sz="2400" dirty="0"/>
          </a:p>
        </p:txBody>
      </p:sp>
      <p:graphicFrame>
        <p:nvGraphicFramePr>
          <p:cNvPr id="13317" name="Object 5"/>
          <p:cNvGraphicFramePr>
            <a:graphicFrameLocks noChangeAspect="1"/>
          </p:cNvGraphicFramePr>
          <p:nvPr/>
        </p:nvGraphicFramePr>
        <p:xfrm>
          <a:off x="3429000" y="3810000"/>
          <a:ext cx="5181600" cy="2514600"/>
        </p:xfrm>
        <a:graphic>
          <a:graphicData uri="http://schemas.openxmlformats.org/presentationml/2006/ole">
            <p:oleObj spid="_x0000_s13317" name="VISIO" r:id="rId3" imgW="4788360" imgH="2698200" progId="">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zh-TW"/>
              <a:t>Principe de l'optimalité</a:t>
            </a:r>
            <a:endParaRPr lang="zh-TW" altLang="en-US"/>
          </a:p>
        </p:txBody>
      </p:sp>
      <p:sp>
        <p:nvSpPr>
          <p:cNvPr id="14339" name="Rectangle 3"/>
          <p:cNvSpPr>
            <a:spLocks noGrp="1" noChangeArrowheads="1"/>
          </p:cNvSpPr>
          <p:nvPr>
            <p:ph type="body" idx="1"/>
          </p:nvPr>
        </p:nvSpPr>
        <p:spPr>
          <a:xfrm>
            <a:off x="500034" y="1428736"/>
            <a:ext cx="8040688" cy="4114800"/>
          </a:xfrm>
        </p:spPr>
        <p:txBody>
          <a:bodyPr/>
          <a:lstStyle/>
          <a:p>
            <a:pPr>
              <a:lnSpc>
                <a:spcPct val="90000"/>
              </a:lnSpc>
            </a:pPr>
            <a:r>
              <a:rPr lang="en-US" altLang="zh-TW" sz="2800" u="sng" dirty="0">
                <a:solidFill>
                  <a:schemeClr val="hlink"/>
                </a:solidFill>
              </a:rPr>
              <a:t>Principe de </a:t>
            </a:r>
            <a:r>
              <a:rPr lang="en-US" altLang="zh-TW" sz="2800" u="sng" dirty="0" err="1">
                <a:solidFill>
                  <a:schemeClr val="hlink"/>
                </a:solidFill>
              </a:rPr>
              <a:t>l'optimalité</a:t>
            </a:r>
            <a:r>
              <a:rPr lang="en-US" altLang="zh-TW" sz="2800" u="sng" dirty="0">
                <a:solidFill>
                  <a:schemeClr val="hlink"/>
                </a:solidFill>
              </a:rPr>
              <a:t> :</a:t>
            </a:r>
            <a:r>
              <a:rPr dirty="0"/>
              <a:t> </a:t>
            </a:r>
            <a:r>
              <a:rPr lang="en-US" altLang="zh-TW" sz="2800" dirty="0" err="1"/>
              <a:t>Supposer</a:t>
            </a:r>
            <a:r>
              <a:rPr lang="en-US" altLang="zh-TW" sz="2800" dirty="0"/>
              <a:t> </a:t>
            </a:r>
            <a:r>
              <a:rPr lang="en-US" altLang="zh-TW" sz="2800" dirty="0" err="1"/>
              <a:t>qu'en</a:t>
            </a:r>
            <a:r>
              <a:rPr lang="en-US" altLang="zh-TW" sz="2800" dirty="0"/>
              <a:t> </a:t>
            </a:r>
            <a:r>
              <a:rPr lang="en-US" altLang="zh-TW" sz="2800" dirty="0" err="1"/>
              <a:t>résolvant</a:t>
            </a:r>
            <a:r>
              <a:rPr lang="en-US" altLang="zh-TW" sz="2800" dirty="0"/>
              <a:t> un </a:t>
            </a:r>
            <a:r>
              <a:rPr lang="en-US" altLang="zh-TW" sz="2800" dirty="0" err="1"/>
              <a:t>problème</a:t>
            </a:r>
            <a:r>
              <a:rPr lang="en-US" altLang="zh-TW" sz="2800" dirty="0"/>
              <a:t>, nous </a:t>
            </a:r>
            <a:r>
              <a:rPr lang="en-US" altLang="zh-TW" sz="2800" dirty="0" err="1"/>
              <a:t>doivent</a:t>
            </a:r>
            <a:r>
              <a:rPr lang="en-US" altLang="zh-TW" sz="2800" dirty="0"/>
              <a:t> faire un </a:t>
            </a:r>
            <a:r>
              <a:rPr lang="en-US" altLang="zh-TW" sz="2800" dirty="0" err="1"/>
              <a:t>ordre</a:t>
            </a:r>
            <a:r>
              <a:rPr lang="en-US" altLang="zh-TW" sz="2800" dirty="0"/>
              <a:t> des </a:t>
            </a:r>
            <a:r>
              <a:rPr lang="en-US" altLang="zh-TW" sz="2800" dirty="0" err="1"/>
              <a:t>décisions</a:t>
            </a:r>
            <a:r>
              <a:rPr lang="en-US" altLang="zh-TW" sz="2800" dirty="0"/>
              <a:t> D1, D2,</a:t>
            </a:r>
            <a:r>
              <a:rPr lang="en-US" altLang="zh-TW" sz="2800" dirty="0">
                <a:latin typeface="Times New Roman"/>
              </a:rPr>
              <a:t>…</a:t>
            </a:r>
            <a:r>
              <a:rPr lang="en-US" altLang="zh-TW" sz="2800" dirty="0"/>
              <a:t>, DN.</a:t>
            </a:r>
            <a:r>
              <a:rPr dirty="0"/>
              <a:t> </a:t>
            </a:r>
            <a:r>
              <a:rPr lang="en-US" altLang="zh-TW" sz="2800" dirty="0"/>
              <a:t>Si </a:t>
            </a:r>
            <a:r>
              <a:rPr lang="en-US" altLang="zh-TW" sz="2800" dirty="0" err="1"/>
              <a:t>cet</a:t>
            </a:r>
            <a:r>
              <a:rPr lang="en-US" altLang="zh-TW" sz="2800" dirty="0"/>
              <a:t> </a:t>
            </a:r>
            <a:r>
              <a:rPr lang="en-US" altLang="zh-TW" sz="2800" dirty="0" err="1"/>
              <a:t>ordre</a:t>
            </a:r>
            <a:r>
              <a:rPr lang="en-US" altLang="zh-TW" sz="2800" dirty="0"/>
              <a:t> </a:t>
            </a:r>
            <a:r>
              <a:rPr lang="en-US" altLang="zh-TW" sz="2800" dirty="0" err="1"/>
              <a:t>est</a:t>
            </a:r>
            <a:r>
              <a:rPr lang="en-US" altLang="zh-TW" sz="2800" dirty="0"/>
              <a:t> optimal, </a:t>
            </a:r>
            <a:r>
              <a:rPr lang="en-US" altLang="zh-TW" sz="2800" dirty="0" err="1"/>
              <a:t>alors</a:t>
            </a:r>
            <a:r>
              <a:rPr lang="en-US" altLang="zh-TW" sz="2800" dirty="0"/>
              <a:t> les </a:t>
            </a:r>
            <a:r>
              <a:rPr lang="en-US" altLang="zh-TW" sz="2800" dirty="0" err="1"/>
              <a:t>dernières</a:t>
            </a:r>
            <a:r>
              <a:rPr lang="en-US" altLang="zh-TW" sz="2800" dirty="0"/>
              <a:t> </a:t>
            </a:r>
            <a:r>
              <a:rPr lang="en-US" altLang="zh-TW" sz="2800" dirty="0" err="1"/>
              <a:t>décisions</a:t>
            </a:r>
            <a:r>
              <a:rPr lang="en-US" altLang="zh-TW" sz="2800" dirty="0"/>
              <a:t> de k, 1 </a:t>
            </a:r>
            <a:r>
              <a:rPr lang="en-US" altLang="zh-TW" sz="2800" dirty="0">
                <a:latin typeface="新細明體" pitchFamily="18" charset="-120"/>
                <a:sym typeface="Symbol" pitchFamily="18" charset="2"/>
              </a:rPr>
              <a:t> </a:t>
            </a:r>
            <a:r>
              <a:rPr lang="en-US" altLang="zh-TW" sz="2800" dirty="0"/>
              <a:t>n du </a:t>
            </a:r>
            <a:r>
              <a:rPr lang="en-US" altLang="zh-TW" sz="2800" dirty="0">
                <a:latin typeface="新細明體" pitchFamily="18" charset="-120"/>
                <a:sym typeface="Symbol" pitchFamily="18" charset="2"/>
              </a:rPr>
              <a:t> </a:t>
            </a:r>
            <a:r>
              <a:rPr lang="en-US" altLang="zh-TW" sz="2800" dirty="0"/>
              <a:t>k </a:t>
            </a:r>
            <a:r>
              <a:rPr lang="en-US" altLang="zh-TW" sz="2800" dirty="0" err="1"/>
              <a:t>doivent</a:t>
            </a:r>
            <a:r>
              <a:rPr lang="en-US" altLang="zh-TW" sz="2800" dirty="0"/>
              <a:t> </a:t>
            </a:r>
            <a:r>
              <a:rPr lang="en-US" altLang="zh-TW" sz="2800" dirty="0" err="1"/>
              <a:t>être</a:t>
            </a:r>
            <a:r>
              <a:rPr lang="en-US" altLang="zh-TW" sz="2800" dirty="0"/>
              <a:t> </a:t>
            </a:r>
            <a:r>
              <a:rPr lang="en-US" altLang="zh-TW" sz="2800" dirty="0" err="1"/>
              <a:t>optimales</a:t>
            </a:r>
            <a:r>
              <a:rPr lang="en-US" altLang="zh-TW" sz="2800" dirty="0"/>
              <a:t>.</a:t>
            </a:r>
          </a:p>
          <a:p>
            <a:pPr>
              <a:lnSpc>
                <a:spcPct val="90000"/>
              </a:lnSpc>
            </a:pPr>
            <a:r>
              <a:rPr lang="en-US" altLang="zh-TW" sz="2800" dirty="0" err="1" smtClean="0"/>
              <a:t>Dans</a:t>
            </a:r>
            <a:r>
              <a:rPr lang="en-US" altLang="zh-TW" sz="2800" dirty="0" smtClean="0"/>
              <a:t> le </a:t>
            </a:r>
            <a:r>
              <a:rPr lang="en-US" altLang="zh-TW" sz="2800" dirty="0" err="1"/>
              <a:t>problème</a:t>
            </a:r>
            <a:r>
              <a:rPr lang="en-US" altLang="zh-TW" sz="2800" dirty="0"/>
              <a:t> </a:t>
            </a:r>
            <a:r>
              <a:rPr lang="en-US" altLang="zh-TW" sz="2800" dirty="0" smtClean="0"/>
              <a:t>du plus court </a:t>
            </a:r>
            <a:r>
              <a:rPr lang="en-US" altLang="zh-TW" sz="2800" dirty="0" err="1" smtClean="0"/>
              <a:t>chemin</a:t>
            </a:r>
            <a:endParaRPr lang="en-US" altLang="zh-TW" sz="2800" dirty="0"/>
          </a:p>
          <a:p>
            <a:pPr>
              <a:lnSpc>
                <a:spcPct val="90000"/>
              </a:lnSpc>
              <a:buFont typeface="Wingdings" pitchFamily="2" charset="2"/>
              <a:buNone/>
            </a:pPr>
            <a:r>
              <a:rPr lang="en-US" altLang="zh-TW" sz="2800" dirty="0"/>
              <a:t>Si I, i1, i2,</a:t>
            </a:r>
            <a:r>
              <a:rPr lang="en-US" altLang="zh-TW" sz="2800" dirty="0">
                <a:latin typeface="Times New Roman"/>
              </a:rPr>
              <a:t>…</a:t>
            </a:r>
            <a:r>
              <a:rPr lang="en-US" altLang="zh-TW" sz="2800" dirty="0"/>
              <a:t>, j </a:t>
            </a:r>
            <a:r>
              <a:rPr lang="en-US" altLang="zh-TW" sz="2800" dirty="0" err="1"/>
              <a:t>est</a:t>
            </a:r>
            <a:r>
              <a:rPr lang="en-US" altLang="zh-TW" sz="2800" dirty="0"/>
              <a:t> un </a:t>
            </a:r>
            <a:r>
              <a:rPr lang="en-US" altLang="zh-TW" sz="2800" dirty="0" smtClean="0"/>
              <a:t>court </a:t>
            </a:r>
            <a:r>
              <a:rPr lang="en-US" altLang="zh-TW" sz="2800" dirty="0" err="1" smtClean="0"/>
              <a:t>chemin</a:t>
            </a:r>
            <a:r>
              <a:rPr lang="en-US" altLang="zh-TW" sz="2800" dirty="0" smtClean="0"/>
              <a:t> </a:t>
            </a:r>
            <a:r>
              <a:rPr lang="en-US" altLang="zh-TW" sz="2800" dirty="0" err="1"/>
              <a:t>d'I</a:t>
            </a:r>
            <a:r>
              <a:rPr lang="en-US" altLang="zh-TW" sz="2800" dirty="0"/>
              <a:t> à j, </a:t>
            </a:r>
            <a:r>
              <a:rPr lang="en-US" altLang="zh-TW" sz="2800" dirty="0" err="1"/>
              <a:t>alors</a:t>
            </a:r>
            <a:r>
              <a:rPr lang="en-US" altLang="zh-TW" sz="2800" dirty="0"/>
              <a:t> i1, i2,</a:t>
            </a:r>
            <a:r>
              <a:rPr lang="en-US" altLang="zh-TW" sz="2800" dirty="0">
                <a:latin typeface="Times New Roman"/>
              </a:rPr>
              <a:t>…</a:t>
            </a:r>
            <a:r>
              <a:rPr lang="en-US" altLang="zh-TW" sz="2800" dirty="0"/>
              <a:t>, j </a:t>
            </a:r>
            <a:r>
              <a:rPr lang="en-US" altLang="zh-TW" sz="2800" dirty="0" err="1"/>
              <a:t>doit</a:t>
            </a:r>
            <a:r>
              <a:rPr lang="en-US" altLang="zh-TW" sz="2800" dirty="0"/>
              <a:t> </a:t>
            </a:r>
            <a:r>
              <a:rPr lang="en-US" altLang="zh-TW" sz="2800" dirty="0" err="1"/>
              <a:t>être</a:t>
            </a:r>
            <a:r>
              <a:rPr lang="en-US" altLang="zh-TW" sz="2800" dirty="0"/>
              <a:t> un </a:t>
            </a:r>
            <a:r>
              <a:rPr lang="en-US" altLang="zh-TW" sz="2800" dirty="0" smtClean="0"/>
              <a:t>court </a:t>
            </a:r>
            <a:r>
              <a:rPr lang="en-US" altLang="zh-TW" sz="2800" dirty="0" err="1" smtClean="0"/>
              <a:t>chemin</a:t>
            </a:r>
            <a:r>
              <a:rPr lang="en-US" altLang="zh-TW" sz="2800" dirty="0" smtClean="0"/>
              <a:t> </a:t>
            </a:r>
            <a:r>
              <a:rPr lang="en-US" altLang="zh-TW" sz="2800" dirty="0"/>
              <a:t>d'i1 à </a:t>
            </a:r>
            <a:r>
              <a:rPr lang="en-US" altLang="zh-TW" sz="2800" dirty="0" smtClean="0"/>
              <a:t>j</a:t>
            </a:r>
            <a:endParaRPr lang="en-US" altLang="zh-TW" sz="2800" u="sng" dirty="0">
              <a:solidFill>
                <a:schemeClr val="hlink"/>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785786" y="857232"/>
            <a:ext cx="7772400" cy="5500726"/>
          </a:xfrm>
        </p:spPr>
        <p:txBody>
          <a:bodyPr/>
          <a:lstStyle/>
          <a:p>
            <a:pPr>
              <a:buNone/>
            </a:pPr>
            <a:r>
              <a:rPr lang="fr-FR" sz="2400" b="1" dirty="0" smtClean="0"/>
              <a:t>Caractéristiques d’un problème de programmation dynamique</a:t>
            </a:r>
          </a:p>
          <a:p>
            <a:r>
              <a:rPr lang="fr-FR" sz="2400" dirty="0" smtClean="0"/>
              <a:t>Le problème peut être décomposé en étapes et une décision doit être prise à chaque étape. Ces décisions sont interdépendantes et séquentielles.</a:t>
            </a:r>
          </a:p>
          <a:p>
            <a:r>
              <a:rPr lang="fr-FR" sz="2400" dirty="0" smtClean="0"/>
              <a:t>A chaque étape correspond un certain nombre d’états. Dans l’exemple du voyageur, les états à chaque étape sont représentés par les villes que le voyageur les visiter. Le nombre de ces états dans l’exemple est fini. Le nombre d’états peut être infinie (</a:t>
            </a:r>
            <a:r>
              <a:rPr lang="fr-FR" sz="2400" i="1" dirty="0" err="1" smtClean="0"/>
              <a:t>x</a:t>
            </a:r>
            <a:r>
              <a:rPr lang="fr-FR" sz="2400" i="1" baseline="-25000" dirty="0" err="1" smtClean="0"/>
              <a:t>n</a:t>
            </a:r>
            <a:r>
              <a:rPr lang="fr-FR" sz="2400" i="1" dirty="0" smtClean="0">
                <a:sym typeface="Symbol"/>
              </a:rPr>
              <a:t></a:t>
            </a:r>
            <a:r>
              <a:rPr lang="fr-FR" sz="2400" i="1" dirty="0" smtClean="0"/>
              <a:t> IN</a:t>
            </a:r>
            <a:r>
              <a:rPr lang="fr-FR" sz="2400" dirty="0" smtClean="0"/>
              <a:t>) ou continue (</a:t>
            </a:r>
            <a:r>
              <a:rPr lang="fr-FR" sz="2400" i="1" dirty="0" err="1" smtClean="0"/>
              <a:t>x</a:t>
            </a:r>
            <a:r>
              <a:rPr lang="fr-FR" sz="2400" i="1" baseline="-25000" dirty="0" err="1" smtClean="0"/>
              <a:t>n</a:t>
            </a:r>
            <a:r>
              <a:rPr lang="fr-FR" sz="2400" i="1" dirty="0" smtClean="0">
                <a:sym typeface="Symbol"/>
              </a:rPr>
              <a:t></a:t>
            </a:r>
            <a:r>
              <a:rPr lang="fr-FR" sz="2400" i="1" dirty="0" smtClean="0"/>
              <a:t> IR</a:t>
            </a:r>
            <a:r>
              <a:rPr lang="fr-FR" sz="2400" dirty="0" smtClean="0"/>
              <a:t>)</a:t>
            </a:r>
          </a:p>
          <a:p>
            <a:r>
              <a:rPr lang="fr-FR" sz="2400" dirty="0" smtClean="0"/>
              <a:t>A chaque étape, la décision prise transforme l’état actuel en un état associé à l’étape suivante (dans certains cas avec une distribution de probabilité).</a:t>
            </a:r>
          </a:p>
        </p:txBody>
      </p:sp>
      <p:sp>
        <p:nvSpPr>
          <p:cNvPr id="44038" name="Rectangle 6"/>
          <p:cNvSpPr>
            <a:spLocks noGrp="1" noChangeArrowheads="1"/>
          </p:cNvSpPr>
          <p:nvPr>
            <p:ph type="title"/>
          </p:nvPr>
        </p:nvSpPr>
        <p:spPr>
          <a:xfrm>
            <a:off x="785786" y="142852"/>
            <a:ext cx="7793038" cy="642938"/>
          </a:xfrm>
          <a:noFill/>
          <a:ln/>
        </p:spPr>
        <p:txBody>
          <a:bodyPr/>
          <a:lstStyle/>
          <a:p>
            <a:r>
              <a:rPr lang="en-US" altLang="zh-TW" sz="3200" dirty="0" err="1"/>
              <a:t>Programmation</a:t>
            </a:r>
            <a:r>
              <a:rPr lang="en-US" altLang="zh-TW" sz="3200" dirty="0"/>
              <a:t> </a:t>
            </a:r>
            <a:r>
              <a:rPr lang="en-US" altLang="zh-TW" sz="3200" dirty="0" err="1"/>
              <a:t>dynamique</a:t>
            </a:r>
            <a:endParaRPr lang="zh-TW" alt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7" name="Rectangle 7"/>
          <p:cNvSpPr>
            <a:spLocks noChangeArrowheads="1"/>
          </p:cNvSpPr>
          <p:nvPr/>
        </p:nvSpPr>
        <p:spPr bwMode="auto">
          <a:xfrm>
            <a:off x="785786" y="428604"/>
            <a:ext cx="7786710" cy="6069257"/>
          </a:xfrm>
          <a:prstGeom prst="rect">
            <a:avLst/>
          </a:prstGeom>
          <a:noFill/>
          <a:ln w="9525">
            <a:noFill/>
            <a:miter lim="800000"/>
            <a:headEnd/>
            <a:tailEnd/>
          </a:ln>
          <a:effectLst/>
        </p:spPr>
        <p:txBody>
          <a:bodyPr vert="horz" wrap="square" lIns="91440" tIns="228528" rIns="91440" bIns="76176" numCol="1" anchor="ctr" anchorCtr="0" compatLnSpc="1">
            <a:prstTxWarp prst="textNoShape">
              <a:avLst/>
            </a:prstTxWarp>
            <a:spAutoFit/>
          </a:bodyPr>
          <a:lstStyle/>
          <a:p>
            <a:pPr marL="342900" indent="-342900">
              <a:spcBef>
                <a:spcPct val="20000"/>
              </a:spcBef>
              <a:buClr>
                <a:schemeClr val="folHlink"/>
              </a:buClr>
              <a:buSzPct val="60000"/>
              <a:buFont typeface="Wingdings" pitchFamily="2" charset="2"/>
              <a:buChar char="n"/>
            </a:pPr>
            <a:r>
              <a:rPr lang="fr-FR" dirty="0" smtClean="0">
                <a:latin typeface="+mn-lt"/>
                <a:ea typeface="+mn-ea"/>
              </a:rPr>
              <a:t>Etant donné un état, une stratégie optimale pour les étapes restantes est indépendante des décisions prises aux étapes précédentes. d’autres termes, l’état actuel contient toute l’information nécessaire aux décisions futures. Cette propriété est dite principe d’optimalité.</a:t>
            </a:r>
          </a:p>
          <a:p>
            <a:pPr marL="342900" indent="-342900">
              <a:spcBef>
                <a:spcPct val="20000"/>
              </a:spcBef>
              <a:buClr>
                <a:schemeClr val="folHlink"/>
              </a:buClr>
              <a:buSzPct val="60000"/>
              <a:buFont typeface="Wingdings" pitchFamily="2" charset="2"/>
              <a:buChar char="n"/>
            </a:pPr>
            <a:r>
              <a:rPr lang="fr-FR" dirty="0" smtClean="0">
                <a:latin typeface="+mn-lt"/>
                <a:ea typeface="+mn-ea"/>
              </a:rPr>
              <a:t>L’algorithme de recherche de la solution optimale commence par trouver la stratégie optimale pour tous les états de la dernière étape.</a:t>
            </a:r>
          </a:p>
          <a:p>
            <a:pPr marL="342900" indent="-342900">
              <a:spcBef>
                <a:spcPct val="20000"/>
              </a:spcBef>
              <a:buClr>
                <a:schemeClr val="folHlink"/>
              </a:buClr>
              <a:buSzPct val="60000"/>
              <a:buFont typeface="Wingdings" pitchFamily="2" charset="2"/>
              <a:buChar char="n"/>
            </a:pPr>
            <a:r>
              <a:rPr lang="fr-FR" dirty="0" smtClean="0">
                <a:latin typeface="+mn-lt"/>
                <a:ea typeface="+mn-ea"/>
              </a:rPr>
              <a:t>Une relation de récurrence identifie la stratégie optimale dans chaque état de l’étape n à partir de la stratégie optimale dans chaque état de l’étape n+1. </a:t>
            </a:r>
          </a:p>
          <a:p>
            <a:pPr marL="342900" indent="-342900">
              <a:spcBef>
                <a:spcPct val="20000"/>
              </a:spcBef>
              <a:buClr>
                <a:schemeClr val="folHlink"/>
              </a:buClr>
              <a:buSzPct val="60000"/>
              <a:buFont typeface="Wingdings" pitchFamily="2" charset="2"/>
              <a:buChar char="n"/>
            </a:pPr>
            <a:r>
              <a:rPr lang="fr-FR" dirty="0" smtClean="0">
                <a:latin typeface="+mn-lt"/>
                <a:ea typeface="+mn-ea"/>
              </a:rPr>
              <a:t>Utilisant cette relation de récurrence, l’algorithme procède à reculons étape par étape. Il détermine la stratégie optimale pour chaque état de chaque étape.</a:t>
            </a:r>
            <a:endParaRPr lang="fr-FR" dirty="0" smtClean="0">
              <a:latin typeface="+mn-lt"/>
              <a:ea typeface="+mn-ea"/>
            </a:endParaRPr>
          </a:p>
        </p:txBody>
      </p:sp>
      <p:sp>
        <p:nvSpPr>
          <p:cNvPr id="6" name="Rectangle 6"/>
          <p:cNvSpPr>
            <a:spLocks noGrp="1" noChangeArrowheads="1"/>
          </p:cNvSpPr>
          <p:nvPr>
            <p:ph type="title"/>
          </p:nvPr>
        </p:nvSpPr>
        <p:spPr>
          <a:xfrm>
            <a:off x="785786" y="142852"/>
            <a:ext cx="7793038" cy="642938"/>
          </a:xfrm>
          <a:noFill/>
          <a:ln/>
        </p:spPr>
        <p:txBody>
          <a:bodyPr/>
          <a:lstStyle/>
          <a:p>
            <a:r>
              <a:rPr lang="en-US" altLang="zh-TW" sz="3200" dirty="0" err="1" smtClean="0"/>
              <a:t>Programmation</a:t>
            </a:r>
            <a:r>
              <a:rPr lang="en-US" altLang="zh-TW" sz="3200" dirty="0" smtClean="0"/>
              <a:t> </a:t>
            </a:r>
            <a:r>
              <a:rPr lang="en-US" altLang="zh-TW" sz="3200" dirty="0" err="1" smtClean="0"/>
              <a:t>dynamique</a:t>
            </a:r>
            <a:endParaRPr lang="zh-TW" alt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zh-TW" dirty="0" err="1"/>
              <a:t>Programmation</a:t>
            </a:r>
            <a:r>
              <a:rPr lang="en-US" altLang="zh-TW" dirty="0"/>
              <a:t> </a:t>
            </a:r>
            <a:r>
              <a:rPr lang="en-US" altLang="zh-TW" dirty="0" err="1"/>
              <a:t>dynamique</a:t>
            </a:r>
            <a:endParaRPr lang="zh-TW" altLang="en-US" dirty="0"/>
          </a:p>
        </p:txBody>
      </p:sp>
      <p:sp>
        <p:nvSpPr>
          <p:cNvPr id="37891" name="Rectangle 3"/>
          <p:cNvSpPr>
            <a:spLocks noGrp="1" noChangeArrowheads="1"/>
          </p:cNvSpPr>
          <p:nvPr>
            <p:ph type="body" idx="1"/>
          </p:nvPr>
        </p:nvSpPr>
        <p:spPr>
          <a:xfrm>
            <a:off x="785786" y="1857364"/>
            <a:ext cx="7772400" cy="2643206"/>
          </a:xfrm>
        </p:spPr>
        <p:txBody>
          <a:bodyPr/>
          <a:lstStyle/>
          <a:p>
            <a:r>
              <a:rPr lang="fr-FR" altLang="zh-TW" u="sng" dirty="0" smtClean="0">
                <a:solidFill>
                  <a:srgbClr val="0070C0"/>
                </a:solidFill>
              </a:rPr>
              <a:t>La programmation dynamique </a:t>
            </a:r>
            <a:r>
              <a:rPr lang="fr-FR" altLang="zh-TW" dirty="0" smtClean="0"/>
              <a:t>est une méthode de conception d'algorithme qui peut être employée quand la solution à un problème peut être vue comme le résultat d'une série de décisions</a:t>
            </a:r>
            <a:endParaRPr lang="fr-FR" altLang="zh-TW"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715404" cy="836614"/>
          </a:xfrm>
        </p:spPr>
        <p:txBody>
          <a:bodyPr/>
          <a:lstStyle/>
          <a:p>
            <a:r>
              <a:rPr lang="fr-FR" sz="2800" b="1" dirty="0" smtClean="0"/>
              <a:t>Formulation d’un problème </a:t>
            </a:r>
            <a:br>
              <a:rPr lang="fr-FR" sz="2800" b="1" dirty="0" smtClean="0"/>
            </a:br>
            <a:r>
              <a:rPr lang="fr-FR" sz="2800" b="1" dirty="0" smtClean="0"/>
              <a:t>en programmation dynamique </a:t>
            </a:r>
            <a:endParaRPr lang="fr-FR" sz="2800" dirty="0"/>
          </a:p>
        </p:txBody>
      </p:sp>
      <p:sp>
        <p:nvSpPr>
          <p:cNvPr id="3" name="Espace réservé du contenu 2"/>
          <p:cNvSpPr>
            <a:spLocks noGrp="1"/>
          </p:cNvSpPr>
          <p:nvPr>
            <p:ph idx="1"/>
          </p:nvPr>
        </p:nvSpPr>
        <p:spPr>
          <a:xfrm>
            <a:off x="857224" y="1214422"/>
            <a:ext cx="7772400" cy="4643470"/>
          </a:xfrm>
        </p:spPr>
        <p:txBody>
          <a:bodyPr/>
          <a:lstStyle/>
          <a:p>
            <a:pPr>
              <a:buNone/>
            </a:pPr>
            <a:r>
              <a:rPr lang="fr-FR" sz="2400" b="1" dirty="0" smtClean="0"/>
              <a:t>Formulation du problème de la programmation</a:t>
            </a:r>
          </a:p>
          <a:p>
            <a:pPr>
              <a:buNone/>
            </a:pPr>
            <a:r>
              <a:rPr lang="fr-FR" sz="2400" b="1" dirty="0" smtClean="0"/>
              <a:t>dynamique en tant qu’un système dynamique à étapes discrètes</a:t>
            </a:r>
          </a:p>
          <a:p>
            <a:r>
              <a:rPr lang="fr-FR" sz="2400" dirty="0" smtClean="0"/>
              <a:t>Deux caractéristiques principales du problème de base déterminent sa structure :</a:t>
            </a:r>
          </a:p>
          <a:p>
            <a:r>
              <a:rPr lang="fr-FR" sz="2400" dirty="0" smtClean="0"/>
              <a:t>(1) un </a:t>
            </a:r>
            <a:r>
              <a:rPr lang="fr-FR" sz="2400" b="1" i="1" dirty="0" smtClean="0"/>
              <a:t>système dynamique sous-jacent à étapes </a:t>
            </a:r>
            <a:r>
              <a:rPr lang="fr-FR" sz="2400" b="1" i="1" dirty="0" err="1" smtClean="0"/>
              <a:t>discretes</a:t>
            </a:r>
            <a:r>
              <a:rPr lang="fr-FR" sz="2400" b="1" i="1" dirty="0" smtClean="0"/>
              <a:t>,</a:t>
            </a:r>
          </a:p>
          <a:p>
            <a:pPr>
              <a:buNone/>
            </a:pPr>
            <a:r>
              <a:rPr lang="fr-FR" sz="2400" b="1" u="sng" dirty="0" smtClean="0"/>
              <a:t>et</a:t>
            </a:r>
          </a:p>
          <a:p>
            <a:r>
              <a:rPr lang="fr-FR" sz="2400" dirty="0" smtClean="0"/>
              <a:t>(2) un </a:t>
            </a:r>
            <a:r>
              <a:rPr lang="fr-FR" sz="2400" b="1" i="1" dirty="0" smtClean="0"/>
              <a:t>coût fonctionnel qui est additif dans le temps.</a:t>
            </a:r>
            <a:endParaRPr lang="fr-F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7224" y="214290"/>
            <a:ext cx="7793038" cy="693738"/>
          </a:xfrm>
        </p:spPr>
        <p:txBody>
          <a:bodyPr/>
          <a:lstStyle/>
          <a:p>
            <a:r>
              <a:rPr lang="en-US" altLang="zh-TW" dirty="0" err="1" smtClean="0"/>
              <a:t>Programmation</a:t>
            </a:r>
            <a:r>
              <a:rPr lang="en-US" altLang="zh-TW" dirty="0" smtClean="0"/>
              <a:t> </a:t>
            </a:r>
            <a:r>
              <a:rPr lang="en-US" altLang="zh-TW" dirty="0" err="1" smtClean="0"/>
              <a:t>dynamique</a:t>
            </a:r>
            <a:endParaRPr lang="fr-FR" dirty="0"/>
          </a:p>
        </p:txBody>
      </p:sp>
      <p:sp>
        <p:nvSpPr>
          <p:cNvPr id="3" name="Espace réservé du contenu 2"/>
          <p:cNvSpPr>
            <a:spLocks noGrp="1"/>
          </p:cNvSpPr>
          <p:nvPr>
            <p:ph idx="1"/>
          </p:nvPr>
        </p:nvSpPr>
        <p:spPr>
          <a:xfrm>
            <a:off x="1000100" y="1071546"/>
            <a:ext cx="7772400" cy="4643470"/>
          </a:xfrm>
        </p:spPr>
        <p:txBody>
          <a:bodyPr/>
          <a:lstStyle/>
          <a:p>
            <a:pPr>
              <a:buNone/>
            </a:pPr>
            <a:r>
              <a:rPr lang="fr-FR" sz="2400" b="1" i="1" u="sng" dirty="0" smtClean="0"/>
              <a:t>Déterministe vs stochastique</a:t>
            </a:r>
          </a:p>
          <a:p>
            <a:r>
              <a:rPr lang="fr-FR" sz="2400" dirty="0" smtClean="0"/>
              <a:t>Les méthodes de programmation dynamique basés sur des </a:t>
            </a:r>
            <a:r>
              <a:rPr lang="fr-FR" sz="2400" b="1" i="1" dirty="0" smtClean="0"/>
              <a:t>modèles déterministes supposent que le coût </a:t>
            </a:r>
            <a:r>
              <a:rPr lang="fr-FR" sz="2400" dirty="0" smtClean="0"/>
              <a:t>et le changement de l’</a:t>
            </a:r>
            <a:r>
              <a:rPr lang="fr-FR" sz="2400" b="1" i="1" dirty="0" smtClean="0"/>
              <a:t>état résultants de chaque </a:t>
            </a:r>
            <a:r>
              <a:rPr lang="fr-FR" sz="2400" dirty="0" smtClean="0"/>
              <a:t>décision, même pour leurs valeurs futures, sont connus avec certitude.</a:t>
            </a:r>
          </a:p>
          <a:p>
            <a:r>
              <a:rPr lang="fr-FR" sz="2400" dirty="0" smtClean="0"/>
              <a:t>Pour les systèmes stochastiques ( ex: gestion de stock), la fonction </a:t>
            </a:r>
            <a:r>
              <a:rPr lang="fr-FR" sz="2400" b="1" i="1" dirty="0" smtClean="0"/>
              <a:t>coût </a:t>
            </a:r>
            <a:r>
              <a:rPr lang="fr-FR" sz="2400" dirty="0" smtClean="0"/>
              <a:t>dépendent des perturbations aléatoires. Il est alors impossible de minimiser les coûts totaux. L’approche traditionnelle consiste à minimiser leur </a:t>
            </a:r>
            <a:r>
              <a:rPr lang="fr-FR" sz="2400" b="1" i="1" dirty="0" smtClean="0"/>
              <a:t>espérance.</a:t>
            </a:r>
            <a:endParaRPr lang="fr-FR" sz="2400" dirty="0" smtClean="0"/>
          </a:p>
          <a:p>
            <a:endParaRPr lang="fr-F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57224" y="285728"/>
            <a:ext cx="7793038" cy="693738"/>
          </a:xfrm>
        </p:spPr>
        <p:txBody>
          <a:bodyPr/>
          <a:lstStyle/>
          <a:p>
            <a:r>
              <a:rPr lang="en-US" altLang="zh-TW" dirty="0"/>
              <a:t>Le </a:t>
            </a:r>
            <a:r>
              <a:rPr lang="en-US" altLang="zh-TW" dirty="0" smtClean="0"/>
              <a:t>plus court </a:t>
            </a:r>
            <a:r>
              <a:rPr lang="en-US" altLang="zh-TW" dirty="0" err="1" smtClean="0"/>
              <a:t>chemin</a:t>
            </a:r>
            <a:endParaRPr lang="zh-TW" altLang="en-US" dirty="0"/>
          </a:p>
        </p:txBody>
      </p:sp>
      <p:sp>
        <p:nvSpPr>
          <p:cNvPr id="8195" name="Rectangle 3"/>
          <p:cNvSpPr>
            <a:spLocks noGrp="1" noChangeArrowheads="1"/>
          </p:cNvSpPr>
          <p:nvPr>
            <p:ph type="body" idx="1"/>
          </p:nvPr>
        </p:nvSpPr>
        <p:spPr>
          <a:xfrm>
            <a:off x="785786" y="1071546"/>
            <a:ext cx="8001056" cy="5214974"/>
          </a:xfrm>
        </p:spPr>
        <p:txBody>
          <a:bodyPr/>
          <a:lstStyle/>
          <a:p>
            <a:r>
              <a:rPr lang="fr-FR" altLang="zh-TW" sz="2800" dirty="0" smtClean="0"/>
              <a:t>Pour trouver le plus court chemin dans un graphe à plusieurs étapes:</a:t>
            </a:r>
          </a:p>
          <a:p>
            <a:endParaRPr lang="fr-FR" altLang="zh-TW" sz="2800" dirty="0" smtClean="0"/>
          </a:p>
          <a:p>
            <a:endParaRPr lang="fr-FR" altLang="zh-TW" sz="2800" dirty="0" smtClean="0"/>
          </a:p>
          <a:p>
            <a:endParaRPr lang="fr-FR" altLang="zh-TW" sz="2800" dirty="0" smtClean="0"/>
          </a:p>
          <a:p>
            <a:endParaRPr lang="fr-FR" altLang="zh-TW" sz="2800" dirty="0" smtClean="0"/>
          </a:p>
          <a:p>
            <a:r>
              <a:rPr lang="fr-FR" altLang="zh-TW" sz="2800" dirty="0" smtClean="0"/>
              <a:t>Appliquer la </a:t>
            </a:r>
            <a:r>
              <a:rPr lang="fr-FR" altLang="zh-TW" sz="2800" dirty="0" smtClean="0">
                <a:solidFill>
                  <a:srgbClr val="002060"/>
                </a:solidFill>
              </a:rPr>
              <a:t>méthode glouton </a:t>
            </a:r>
            <a:r>
              <a:rPr lang="fr-FR" altLang="zh-TW" sz="1800" dirty="0" smtClean="0"/>
              <a:t>(</a:t>
            </a:r>
            <a:r>
              <a:rPr lang="fr-FR" altLang="zh-TW" sz="1800" dirty="0" err="1" smtClean="0"/>
              <a:t>greedy</a:t>
            </a:r>
            <a:r>
              <a:rPr lang="fr-FR" altLang="zh-TW" sz="1800" dirty="0" smtClean="0"/>
              <a:t> </a:t>
            </a:r>
            <a:r>
              <a:rPr lang="fr-FR" altLang="zh-TW" sz="1800" dirty="0" err="1" smtClean="0"/>
              <a:t>method</a:t>
            </a:r>
            <a:r>
              <a:rPr lang="fr-FR" altLang="zh-TW" sz="1800" dirty="0" smtClean="0"/>
              <a:t>) </a:t>
            </a:r>
            <a:r>
              <a:rPr lang="fr-FR" altLang="zh-TW" sz="2800" dirty="0" smtClean="0"/>
              <a:t>:</a:t>
            </a:r>
          </a:p>
          <a:p>
            <a:pPr>
              <a:buNone/>
            </a:pPr>
            <a:r>
              <a:rPr lang="fr-FR" altLang="zh-TW" sz="2800" dirty="0" smtClean="0"/>
              <a:t>   </a:t>
            </a:r>
            <a:r>
              <a:rPr lang="fr-FR" altLang="zh-TW" sz="2000" dirty="0" smtClean="0"/>
              <a:t>U</a:t>
            </a:r>
            <a:r>
              <a:rPr lang="fr-FR" sz="2000" dirty="0" smtClean="0"/>
              <a:t>n </a:t>
            </a:r>
            <a:r>
              <a:rPr lang="fr-FR" sz="2000" b="1" dirty="0" smtClean="0"/>
              <a:t>algorithme glouton</a:t>
            </a:r>
            <a:r>
              <a:rPr lang="fr-FR" sz="2000" dirty="0" smtClean="0"/>
              <a:t> est un algorithme qui suit le principe de faire, étape par étape, un choix optimum local, dans l'espoir d'obtenir un résultat optimum global. </a:t>
            </a:r>
            <a:endParaRPr lang="fr-FR" altLang="zh-TW" sz="2000" dirty="0" smtClean="0"/>
          </a:p>
          <a:p>
            <a:pPr>
              <a:buFont typeface="Wingdings" pitchFamily="2" charset="2"/>
              <a:buNone/>
            </a:pPr>
            <a:r>
              <a:rPr lang="fr-FR" altLang="zh-TW" sz="2400" dirty="0" smtClean="0"/>
              <a:t>le plus court chemin de S à T  est :1 + 2 + 5 = 8</a:t>
            </a:r>
            <a:endParaRPr lang="fr-FR" altLang="zh-TW" sz="2400" dirty="0"/>
          </a:p>
        </p:txBody>
      </p:sp>
      <p:graphicFrame>
        <p:nvGraphicFramePr>
          <p:cNvPr id="8197" name="Object 5"/>
          <p:cNvGraphicFramePr>
            <a:graphicFrameLocks noChangeAspect="1"/>
          </p:cNvGraphicFramePr>
          <p:nvPr/>
        </p:nvGraphicFramePr>
        <p:xfrm>
          <a:off x="1928794" y="1857364"/>
          <a:ext cx="5486400" cy="2133600"/>
        </p:xfrm>
        <a:graphic>
          <a:graphicData uri="http://schemas.openxmlformats.org/presentationml/2006/ole">
            <p:oleObj spid="_x0000_s8197" name="VISIO" r:id="rId3" imgW="4762440" imgH="1581120" progId="">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857224" y="214290"/>
            <a:ext cx="7793038" cy="884258"/>
          </a:xfrm>
        </p:spPr>
        <p:txBody>
          <a:bodyPr/>
          <a:lstStyle/>
          <a:p>
            <a:r>
              <a:rPr lang="en-US" altLang="zh-TW" sz="2800" dirty="0"/>
              <a:t>Le </a:t>
            </a:r>
            <a:r>
              <a:rPr lang="en-US" altLang="zh-TW" sz="2800" dirty="0" smtClean="0"/>
              <a:t>plus court </a:t>
            </a:r>
            <a:r>
              <a:rPr lang="en-US" altLang="zh-TW" sz="2800" dirty="0" err="1" smtClean="0"/>
              <a:t>chemin</a:t>
            </a:r>
            <a:r>
              <a:rPr lang="en-US" altLang="zh-TW" sz="2800" dirty="0" smtClean="0"/>
              <a:t> </a:t>
            </a:r>
            <a:r>
              <a:rPr lang="en-US" altLang="zh-TW" sz="2800" dirty="0" err="1"/>
              <a:t>dans</a:t>
            </a:r>
            <a:r>
              <a:rPr lang="en-US" altLang="zh-TW" sz="2800" dirty="0"/>
              <a:t> les </a:t>
            </a:r>
            <a:r>
              <a:rPr lang="en-US" altLang="zh-TW" sz="2800" dirty="0" err="1" smtClean="0"/>
              <a:t>graphes</a:t>
            </a:r>
            <a:r>
              <a:rPr lang="en-US" altLang="zh-TW" sz="2800" dirty="0" smtClean="0"/>
              <a:t> </a:t>
            </a:r>
            <a:r>
              <a:rPr lang="en-US" altLang="zh-TW" sz="2800" dirty="0"/>
              <a:t>à </a:t>
            </a:r>
            <a:r>
              <a:rPr lang="en-US" altLang="zh-TW" sz="2800" dirty="0" err="1"/>
              <a:t>plusieurs</a:t>
            </a:r>
            <a:r>
              <a:rPr lang="en-US" altLang="zh-TW" sz="2800" dirty="0"/>
              <a:t> </a:t>
            </a:r>
            <a:r>
              <a:rPr lang="en-US" altLang="zh-TW" sz="2800" dirty="0" err="1" smtClean="0"/>
              <a:t>étapes</a:t>
            </a:r>
            <a:endParaRPr lang="zh-TW" altLang="en-US" sz="2800" dirty="0"/>
          </a:p>
        </p:txBody>
      </p:sp>
      <p:sp>
        <p:nvSpPr>
          <p:cNvPr id="1027" name="Rectangle 3"/>
          <p:cNvSpPr>
            <a:spLocks noGrp="1" noChangeArrowheads="1"/>
          </p:cNvSpPr>
          <p:nvPr>
            <p:ph type="body" idx="1"/>
          </p:nvPr>
        </p:nvSpPr>
        <p:spPr>
          <a:xfrm>
            <a:off x="785786" y="1428736"/>
            <a:ext cx="7772400" cy="5257800"/>
          </a:xfrm>
        </p:spPr>
        <p:txBody>
          <a:bodyPr/>
          <a:lstStyle/>
          <a:p>
            <a:pPr>
              <a:lnSpc>
                <a:spcPct val="90000"/>
              </a:lnSpc>
            </a:pPr>
            <a:r>
              <a:rPr lang="en-US" altLang="zh-TW" sz="2800" dirty="0"/>
              <a:t>par </a:t>
            </a:r>
            <a:r>
              <a:rPr lang="en-US" altLang="zh-TW" sz="2800" dirty="0" err="1"/>
              <a:t>exemple</a:t>
            </a:r>
            <a:r>
              <a:rPr lang="en-US" altLang="zh-TW" sz="2800" dirty="0"/>
              <a:t>.</a:t>
            </a:r>
          </a:p>
          <a:p>
            <a:pPr>
              <a:lnSpc>
                <a:spcPct val="90000"/>
              </a:lnSpc>
            </a:pPr>
            <a:endParaRPr lang="zh-TW" altLang="en-US" sz="2800" dirty="0"/>
          </a:p>
          <a:p>
            <a:pPr>
              <a:lnSpc>
                <a:spcPct val="90000"/>
              </a:lnSpc>
            </a:pPr>
            <a:endParaRPr lang="zh-TW" altLang="en-US" sz="2800" dirty="0"/>
          </a:p>
          <a:p>
            <a:pPr>
              <a:lnSpc>
                <a:spcPct val="90000"/>
              </a:lnSpc>
            </a:pPr>
            <a:endParaRPr lang="zh-TW" altLang="en-US" sz="2800" dirty="0"/>
          </a:p>
          <a:p>
            <a:pPr>
              <a:lnSpc>
                <a:spcPct val="90000"/>
              </a:lnSpc>
            </a:pPr>
            <a:endParaRPr lang="zh-TW" altLang="en-US" sz="2800" dirty="0"/>
          </a:p>
          <a:p>
            <a:pPr>
              <a:lnSpc>
                <a:spcPct val="90000"/>
              </a:lnSpc>
            </a:pPr>
            <a:endParaRPr lang="en-US" altLang="zh-TW" sz="2800" dirty="0"/>
          </a:p>
          <a:p>
            <a:pPr>
              <a:lnSpc>
                <a:spcPct val="90000"/>
              </a:lnSpc>
            </a:pPr>
            <a:r>
              <a:rPr lang="en-US" altLang="zh-TW" sz="2800" u="sng" dirty="0">
                <a:solidFill>
                  <a:schemeClr val="hlink"/>
                </a:solidFill>
              </a:rPr>
              <a:t>La </a:t>
            </a:r>
            <a:r>
              <a:rPr lang="en-US" altLang="zh-TW" sz="2800" u="sng" dirty="0" err="1" smtClean="0">
                <a:solidFill>
                  <a:schemeClr val="hlink"/>
                </a:solidFill>
              </a:rPr>
              <a:t>méthode</a:t>
            </a:r>
            <a:r>
              <a:rPr lang="en-US" altLang="zh-TW" sz="2800" u="sng" dirty="0" smtClean="0">
                <a:solidFill>
                  <a:schemeClr val="hlink"/>
                </a:solidFill>
              </a:rPr>
              <a:t> </a:t>
            </a:r>
            <a:r>
              <a:rPr lang="en-US" altLang="zh-TW" sz="2800" u="sng" dirty="0">
                <a:solidFill>
                  <a:schemeClr val="hlink"/>
                </a:solidFill>
              </a:rPr>
              <a:t>de </a:t>
            </a:r>
            <a:r>
              <a:rPr lang="en-US" altLang="zh-TW" sz="2800" u="sng" dirty="0" err="1" smtClean="0">
                <a:solidFill>
                  <a:schemeClr val="hlink"/>
                </a:solidFill>
              </a:rPr>
              <a:t>Glouton</a:t>
            </a:r>
            <a:r>
              <a:rPr lang="en-US" altLang="zh-TW" sz="2800" u="sng" dirty="0" smtClean="0">
                <a:solidFill>
                  <a:schemeClr val="hlink"/>
                </a:solidFill>
              </a:rPr>
              <a:t> ne </a:t>
            </a:r>
            <a:r>
              <a:rPr lang="en-US" altLang="zh-TW" sz="2800" u="sng" dirty="0" err="1" smtClean="0">
                <a:solidFill>
                  <a:schemeClr val="hlink"/>
                </a:solidFill>
              </a:rPr>
              <a:t>peut</a:t>
            </a:r>
            <a:r>
              <a:rPr lang="en-US" altLang="zh-TW" sz="2800" u="sng" dirty="0" smtClean="0">
                <a:solidFill>
                  <a:schemeClr val="hlink"/>
                </a:solidFill>
              </a:rPr>
              <a:t> pas </a:t>
            </a:r>
            <a:r>
              <a:rPr lang="en-US" altLang="zh-TW" sz="2800" dirty="0" err="1" smtClean="0"/>
              <a:t>être</a:t>
            </a:r>
            <a:r>
              <a:rPr lang="en-US" altLang="zh-TW" sz="2800" dirty="0" smtClean="0"/>
              <a:t> </a:t>
            </a:r>
            <a:r>
              <a:rPr lang="en-US" altLang="zh-TW" sz="2800" dirty="0" err="1"/>
              <a:t>appliquée</a:t>
            </a:r>
            <a:r>
              <a:rPr lang="en-US" altLang="zh-TW" sz="2800" dirty="0"/>
              <a:t> à </a:t>
            </a:r>
            <a:r>
              <a:rPr lang="en-US" altLang="zh-TW" sz="2800" dirty="0" err="1"/>
              <a:t>ce</a:t>
            </a:r>
            <a:r>
              <a:rPr lang="en-US" altLang="zh-TW" sz="2800" dirty="0"/>
              <a:t> </a:t>
            </a:r>
            <a:r>
              <a:rPr lang="en-US" altLang="zh-TW" sz="2800" dirty="0" err="1"/>
              <a:t>cas</a:t>
            </a:r>
            <a:r>
              <a:rPr lang="en-US" altLang="zh-TW" sz="2800" dirty="0"/>
              <a:t> :</a:t>
            </a:r>
            <a:r>
              <a:rPr dirty="0"/>
              <a:t> </a:t>
            </a:r>
            <a:endParaRPr lang="fr-FR" dirty="0" smtClean="0"/>
          </a:p>
          <a:p>
            <a:pPr>
              <a:lnSpc>
                <a:spcPct val="90000"/>
              </a:lnSpc>
              <a:buNone/>
            </a:pPr>
            <a:r>
              <a:rPr lang="fr-FR" altLang="zh-TW" sz="2800" dirty="0" smtClean="0"/>
              <a:t>  </a:t>
            </a:r>
            <a:r>
              <a:rPr lang="en-US" altLang="zh-TW" sz="2800" dirty="0" smtClean="0"/>
              <a:t>(</a:t>
            </a:r>
            <a:r>
              <a:rPr lang="en-US" altLang="zh-TW" sz="2800" dirty="0"/>
              <a:t>S, A, D, T) 1+4+18 = 23.</a:t>
            </a:r>
          </a:p>
          <a:p>
            <a:pPr>
              <a:lnSpc>
                <a:spcPct val="90000"/>
              </a:lnSpc>
            </a:pPr>
            <a:r>
              <a:rPr lang="en-US" altLang="zh-TW" sz="2800" dirty="0"/>
              <a:t>Le </a:t>
            </a:r>
            <a:r>
              <a:rPr lang="en-US" altLang="zh-TW" sz="2800" dirty="0" err="1"/>
              <a:t>vrai</a:t>
            </a:r>
            <a:r>
              <a:rPr lang="en-US" altLang="zh-TW" sz="2800" dirty="0"/>
              <a:t> </a:t>
            </a:r>
            <a:r>
              <a:rPr lang="en-US" altLang="zh-TW" sz="2800" dirty="0" smtClean="0"/>
              <a:t>court </a:t>
            </a:r>
            <a:r>
              <a:rPr lang="en-US" altLang="zh-TW" sz="2800" dirty="0" err="1" smtClean="0"/>
              <a:t>chemin</a:t>
            </a:r>
            <a:r>
              <a:rPr lang="en-US" altLang="zh-TW" sz="2800" dirty="0" smtClean="0"/>
              <a:t> </a:t>
            </a:r>
            <a:r>
              <a:rPr lang="en-US" altLang="zh-TW" sz="2800" dirty="0" err="1"/>
              <a:t>est</a:t>
            </a:r>
            <a:r>
              <a:rPr lang="en-US" altLang="zh-TW" sz="2800" dirty="0"/>
              <a:t> :</a:t>
            </a:r>
          </a:p>
          <a:p>
            <a:pPr>
              <a:lnSpc>
                <a:spcPct val="90000"/>
              </a:lnSpc>
              <a:buFont typeface="Wingdings" pitchFamily="2" charset="2"/>
              <a:buNone/>
            </a:pPr>
            <a:r>
              <a:rPr lang="en-US" altLang="zh-TW" sz="2800" dirty="0"/>
              <a:t>(S, C, F, T) 5+2+2 = 9.</a:t>
            </a:r>
            <a:endParaRPr lang="zh-TW" altLang="en-US" sz="2800" dirty="0"/>
          </a:p>
        </p:txBody>
      </p:sp>
      <p:graphicFrame>
        <p:nvGraphicFramePr>
          <p:cNvPr id="1028" name="Object 4"/>
          <p:cNvGraphicFramePr>
            <a:graphicFrameLocks noChangeAspect="1"/>
          </p:cNvGraphicFramePr>
          <p:nvPr/>
        </p:nvGraphicFramePr>
        <p:xfrm>
          <a:off x="1828800" y="1600200"/>
          <a:ext cx="5441950" cy="2640013"/>
        </p:xfrm>
        <a:graphic>
          <a:graphicData uri="http://schemas.openxmlformats.org/presentationml/2006/ole">
            <p:oleObj spid="_x0000_s1028" name="VISIO" r:id="rId3" imgW="4788360" imgH="2698200" progId="">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38200" y="457200"/>
            <a:ext cx="8001000" cy="693738"/>
          </a:xfrm>
        </p:spPr>
        <p:txBody>
          <a:bodyPr/>
          <a:lstStyle/>
          <a:p>
            <a:r>
              <a:rPr lang="en-US" altLang="zh-TW" sz="4000" dirty="0" err="1" smtClean="0"/>
              <a:t>Approche</a:t>
            </a:r>
            <a:r>
              <a:rPr lang="en-US" altLang="zh-TW" sz="4000" dirty="0" smtClean="0"/>
              <a:t> de </a:t>
            </a:r>
            <a:r>
              <a:rPr lang="en-US" altLang="zh-TW" sz="4000" dirty="0" err="1" smtClean="0"/>
              <a:t>programmation</a:t>
            </a:r>
            <a:r>
              <a:rPr lang="en-US" altLang="zh-TW" sz="4000" dirty="0" smtClean="0"/>
              <a:t> </a:t>
            </a:r>
            <a:r>
              <a:rPr lang="en-US" altLang="zh-TW" sz="4000" dirty="0" err="1" smtClean="0"/>
              <a:t>dynamique</a:t>
            </a:r>
            <a:endParaRPr lang="zh-TW" altLang="en-US" dirty="0"/>
          </a:p>
        </p:txBody>
      </p:sp>
      <p:sp>
        <p:nvSpPr>
          <p:cNvPr id="9219" name="Rectangle 3"/>
          <p:cNvSpPr>
            <a:spLocks noGrp="1" noChangeArrowheads="1"/>
          </p:cNvSpPr>
          <p:nvPr>
            <p:ph type="body" idx="1"/>
          </p:nvPr>
        </p:nvSpPr>
        <p:spPr>
          <a:xfrm>
            <a:off x="285720" y="1142984"/>
            <a:ext cx="7772400" cy="4114800"/>
          </a:xfrm>
        </p:spPr>
        <p:txBody>
          <a:bodyPr/>
          <a:lstStyle/>
          <a:p>
            <a:r>
              <a:rPr lang="en-US" altLang="zh-TW" sz="2400" dirty="0" smtClean="0"/>
              <a:t>(</a:t>
            </a:r>
            <a:r>
              <a:rPr lang="fr-FR" altLang="zh-TW" sz="2400" u="sng" dirty="0" smtClean="0">
                <a:solidFill>
                  <a:schemeClr val="hlink"/>
                </a:solidFill>
              </a:rPr>
              <a:t>approche vers l'avant</a:t>
            </a:r>
            <a:r>
              <a:rPr lang="fr-FR" altLang="zh-TW" sz="2400" dirty="0" smtClean="0"/>
              <a:t>) :</a:t>
            </a:r>
          </a:p>
          <a:p>
            <a:pPr>
              <a:buNone/>
            </a:pPr>
            <a:endParaRPr lang="zh-TW" altLang="en-US" sz="2400" dirty="0"/>
          </a:p>
          <a:p>
            <a:endParaRPr lang="zh-TW" altLang="en-US" sz="2400" dirty="0"/>
          </a:p>
          <a:p>
            <a:endParaRPr lang="en-US" altLang="zh-TW" sz="2400" dirty="0"/>
          </a:p>
          <a:p>
            <a:endParaRPr lang="en-US" altLang="zh-TW" sz="2400" dirty="0"/>
          </a:p>
          <a:p>
            <a:endParaRPr lang="en-US" altLang="zh-TW" sz="2400" dirty="0"/>
          </a:p>
          <a:p>
            <a:r>
              <a:rPr lang="en-US" altLang="zh-TW" sz="2400" dirty="0"/>
              <a:t>d(S, T) = min{1+d(A, T), 2+d(B, T), 5+d(C, T)} </a:t>
            </a:r>
          </a:p>
        </p:txBody>
      </p:sp>
      <p:graphicFrame>
        <p:nvGraphicFramePr>
          <p:cNvPr id="9220" name="Object 4"/>
          <p:cNvGraphicFramePr>
            <a:graphicFrameLocks noChangeAspect="1"/>
          </p:cNvGraphicFramePr>
          <p:nvPr/>
        </p:nvGraphicFramePr>
        <p:xfrm>
          <a:off x="4357686" y="1643050"/>
          <a:ext cx="4343400" cy="2032000"/>
        </p:xfrm>
        <a:graphic>
          <a:graphicData uri="http://schemas.openxmlformats.org/presentationml/2006/ole">
            <p:oleObj spid="_x0000_s86018" name="VISIO" r:id="rId3" imgW="2946960" imgH="1803960" progId="">
              <p:embed/>
            </p:oleObj>
          </a:graphicData>
        </a:graphic>
      </p:graphicFrame>
      <p:graphicFrame>
        <p:nvGraphicFramePr>
          <p:cNvPr id="9222" name="Object 6"/>
          <p:cNvGraphicFramePr>
            <a:graphicFrameLocks noChangeAspect="1"/>
          </p:cNvGraphicFramePr>
          <p:nvPr/>
        </p:nvGraphicFramePr>
        <p:xfrm>
          <a:off x="5638800" y="5029200"/>
          <a:ext cx="3505200" cy="1465263"/>
        </p:xfrm>
        <a:graphic>
          <a:graphicData uri="http://schemas.openxmlformats.org/presentationml/2006/ole">
            <p:oleObj spid="_x0000_s86019" name="VISIO" r:id="rId4" imgW="2946960" imgH="1232640" progId="">
              <p:embed/>
            </p:oleObj>
          </a:graphicData>
        </a:graphic>
      </p:graphicFrame>
      <p:sp>
        <p:nvSpPr>
          <p:cNvPr id="9223" name="Text Box 7"/>
          <p:cNvSpPr txBox="1">
            <a:spLocks noChangeArrowheads="1"/>
          </p:cNvSpPr>
          <p:nvPr/>
        </p:nvSpPr>
        <p:spPr bwMode="auto">
          <a:xfrm>
            <a:off x="214282" y="4929198"/>
            <a:ext cx="5334000" cy="1370013"/>
          </a:xfrm>
          <a:prstGeom prst="rect">
            <a:avLst/>
          </a:prstGeom>
          <a:noFill/>
          <a:ln w="9525">
            <a:noFill/>
            <a:miter lim="800000"/>
            <a:headEnd/>
            <a:tailEnd/>
          </a:ln>
          <a:effectLst/>
        </p:spPr>
        <p:txBody>
          <a:bodyPr>
            <a:spAutoFit/>
          </a:bodyPr>
          <a:lstStyle/>
          <a:p>
            <a:pPr>
              <a:lnSpc>
                <a:spcPct val="90000"/>
              </a:lnSpc>
              <a:spcBef>
                <a:spcPct val="20000"/>
              </a:spcBef>
              <a:buClr>
                <a:schemeClr val="folHlink"/>
              </a:buClr>
              <a:buSzPct val="60000"/>
              <a:buFont typeface="Wingdings" pitchFamily="2" charset="2"/>
              <a:buChar char="n"/>
            </a:pPr>
            <a:r>
              <a:rPr lang="en-US" altLang="zh-TW" dirty="0"/>
              <a:t> d(A,T) = min{4+d(D,T), 11+d(E,T)}</a:t>
            </a:r>
          </a:p>
          <a:p>
            <a:pPr>
              <a:lnSpc>
                <a:spcPct val="90000"/>
              </a:lnSpc>
              <a:spcBef>
                <a:spcPct val="20000"/>
              </a:spcBef>
              <a:buClr>
                <a:schemeClr val="folHlink"/>
              </a:buClr>
              <a:buSzPct val="60000"/>
              <a:buFont typeface="Wingdings" pitchFamily="2" charset="2"/>
              <a:buNone/>
            </a:pPr>
            <a:r>
              <a:rPr lang="en-US" altLang="zh-TW" dirty="0"/>
              <a:t>  = min{4+18, 11+13} = 22.</a:t>
            </a:r>
            <a:endParaRPr lang="zh-TW" altLang="en-US" dirty="0"/>
          </a:p>
          <a:p>
            <a:pPr>
              <a:spcBef>
                <a:spcPct val="50000"/>
              </a:spcBef>
            </a:pPr>
            <a:endParaRPr lang="zh-TW" altLang="en-US" dirty="0"/>
          </a:p>
        </p:txBody>
      </p:sp>
      <p:graphicFrame>
        <p:nvGraphicFramePr>
          <p:cNvPr id="9224" name="Object 8"/>
          <p:cNvGraphicFramePr>
            <a:graphicFrameLocks noChangeAspect="1"/>
          </p:cNvGraphicFramePr>
          <p:nvPr/>
        </p:nvGraphicFramePr>
        <p:xfrm>
          <a:off x="0" y="1857364"/>
          <a:ext cx="4191000" cy="2033588"/>
        </p:xfrm>
        <a:graphic>
          <a:graphicData uri="http://schemas.openxmlformats.org/presentationml/2006/ole">
            <p:oleObj spid="_x0000_s86020" name="VISIO" r:id="rId5" imgW="4788360" imgH="2698200" progId="">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304800" y="838200"/>
            <a:ext cx="8534400" cy="5305444"/>
          </a:xfrm>
        </p:spPr>
        <p:txBody>
          <a:bodyPr/>
          <a:lstStyle/>
          <a:p>
            <a:pPr>
              <a:lnSpc>
                <a:spcPct val="90000"/>
              </a:lnSpc>
            </a:pPr>
            <a:r>
              <a:rPr lang="en-US" altLang="zh-TW" sz="2400" dirty="0"/>
              <a:t>d (B, T) = minute {9+d (D, T), 5+d (E, T), 16+d (F, T)}</a:t>
            </a:r>
          </a:p>
          <a:p>
            <a:pPr>
              <a:lnSpc>
                <a:spcPct val="90000"/>
              </a:lnSpc>
              <a:buFont typeface="Wingdings" pitchFamily="2" charset="2"/>
              <a:buNone/>
            </a:pPr>
            <a:r>
              <a:rPr lang="en-US" altLang="zh-TW" sz="2400" dirty="0"/>
              <a:t>= </a:t>
            </a:r>
            <a:r>
              <a:rPr lang="en-US" altLang="zh-TW" sz="2400" dirty="0" smtClean="0"/>
              <a:t>min </a:t>
            </a:r>
            <a:r>
              <a:rPr lang="en-US" altLang="zh-TW" sz="2400" dirty="0"/>
              <a:t>{9+18, 5+13, 16+2} = 18.</a:t>
            </a:r>
          </a:p>
          <a:p>
            <a:pPr>
              <a:lnSpc>
                <a:spcPct val="90000"/>
              </a:lnSpc>
            </a:pPr>
            <a:endParaRPr lang="en-US" altLang="zh-TW" sz="2400" dirty="0"/>
          </a:p>
          <a:p>
            <a:pPr>
              <a:lnSpc>
                <a:spcPct val="90000"/>
              </a:lnSpc>
            </a:pPr>
            <a:endParaRPr lang="en-US" altLang="zh-TW" sz="2400" dirty="0"/>
          </a:p>
          <a:p>
            <a:pPr>
              <a:lnSpc>
                <a:spcPct val="90000"/>
              </a:lnSpc>
            </a:pPr>
            <a:endParaRPr lang="en-US" altLang="zh-TW" sz="2400" dirty="0"/>
          </a:p>
          <a:p>
            <a:pPr>
              <a:lnSpc>
                <a:spcPct val="90000"/>
              </a:lnSpc>
            </a:pPr>
            <a:endParaRPr lang="en-US" altLang="zh-TW" sz="2400" dirty="0"/>
          </a:p>
          <a:p>
            <a:pPr>
              <a:lnSpc>
                <a:spcPct val="90000"/>
              </a:lnSpc>
            </a:pPr>
            <a:endParaRPr lang="en-US" altLang="zh-TW" sz="2400" dirty="0"/>
          </a:p>
          <a:p>
            <a:pPr>
              <a:lnSpc>
                <a:spcPct val="90000"/>
              </a:lnSpc>
            </a:pPr>
            <a:endParaRPr lang="en-US" altLang="zh-TW" sz="2400" dirty="0"/>
          </a:p>
          <a:p>
            <a:pPr>
              <a:lnSpc>
                <a:spcPct val="90000"/>
              </a:lnSpc>
            </a:pPr>
            <a:r>
              <a:rPr lang="en-US" altLang="zh-TW" sz="2400" dirty="0"/>
              <a:t>d (C, T) = </a:t>
            </a:r>
            <a:r>
              <a:rPr lang="en-US" altLang="zh-TW" sz="2400" dirty="0" smtClean="0"/>
              <a:t>min {</a:t>
            </a:r>
            <a:r>
              <a:rPr lang="en-US" altLang="zh-TW" sz="2400" dirty="0"/>
              <a:t>2+d (F, T)} = 2+2 = 4</a:t>
            </a:r>
          </a:p>
          <a:p>
            <a:pPr>
              <a:lnSpc>
                <a:spcPct val="90000"/>
              </a:lnSpc>
            </a:pPr>
            <a:r>
              <a:rPr lang="en-US" altLang="zh-TW" sz="2400" dirty="0"/>
              <a:t>d (S, T) = </a:t>
            </a:r>
            <a:r>
              <a:rPr lang="en-US" altLang="zh-TW" sz="2400" dirty="0" smtClean="0"/>
              <a:t>min </a:t>
            </a:r>
            <a:r>
              <a:rPr lang="en-US" altLang="zh-TW" sz="2400" dirty="0"/>
              <a:t>{1+d (A, T), 2+d (B, T), 5+d (C, T)}</a:t>
            </a:r>
          </a:p>
          <a:p>
            <a:pPr>
              <a:lnSpc>
                <a:spcPct val="90000"/>
              </a:lnSpc>
              <a:buFont typeface="Wingdings" pitchFamily="2" charset="2"/>
              <a:buNone/>
            </a:pPr>
            <a:r>
              <a:rPr lang="en-US" altLang="zh-TW" sz="2400" dirty="0"/>
              <a:t>= </a:t>
            </a:r>
            <a:r>
              <a:rPr lang="en-US" altLang="zh-TW" sz="2400" dirty="0" smtClean="0"/>
              <a:t>min {</a:t>
            </a:r>
            <a:r>
              <a:rPr lang="en-US" altLang="zh-TW" sz="2400" dirty="0"/>
              <a:t>1+22, 2+18, 5+4} = 9.</a:t>
            </a:r>
          </a:p>
          <a:p>
            <a:pPr>
              <a:lnSpc>
                <a:spcPct val="90000"/>
              </a:lnSpc>
            </a:pPr>
            <a:r>
              <a:rPr lang="en-US" altLang="zh-TW" sz="2400" dirty="0"/>
              <a:t>La </a:t>
            </a:r>
            <a:r>
              <a:rPr lang="en-US" altLang="zh-TW" sz="2400" dirty="0" err="1"/>
              <a:t>manière</a:t>
            </a:r>
            <a:r>
              <a:rPr lang="en-US" altLang="zh-TW" sz="2400" dirty="0"/>
              <a:t> </a:t>
            </a:r>
            <a:r>
              <a:rPr lang="en-US" altLang="zh-TW" sz="2400" dirty="0" err="1"/>
              <a:t>ci-dessus</a:t>
            </a:r>
            <a:r>
              <a:rPr lang="en-US" altLang="zh-TW" sz="2400" dirty="0"/>
              <a:t> du </a:t>
            </a:r>
            <a:r>
              <a:rPr lang="en-US" altLang="zh-TW" sz="2400" dirty="0" err="1"/>
              <a:t>raisonnement</a:t>
            </a:r>
            <a:r>
              <a:rPr lang="en-US" altLang="zh-TW" sz="2400" dirty="0"/>
              <a:t> </a:t>
            </a:r>
            <a:r>
              <a:rPr lang="en-US" altLang="zh-TW" sz="2400" dirty="0" err="1"/>
              <a:t>s'appelle</a:t>
            </a:r>
            <a:endParaRPr lang="en-US" altLang="zh-TW" sz="2400" dirty="0"/>
          </a:p>
          <a:p>
            <a:pPr>
              <a:lnSpc>
                <a:spcPct val="90000"/>
              </a:lnSpc>
              <a:buFont typeface="Wingdings" pitchFamily="2" charset="2"/>
              <a:buNone/>
            </a:pPr>
            <a:r>
              <a:rPr lang="en-US" altLang="zh-TW" sz="2400" u="sng" dirty="0" err="1">
                <a:solidFill>
                  <a:schemeClr val="hlink"/>
                </a:solidFill>
              </a:rPr>
              <a:t>raisonnement</a:t>
            </a:r>
            <a:r>
              <a:rPr lang="en-US" altLang="zh-TW" sz="2400" u="sng" dirty="0">
                <a:solidFill>
                  <a:schemeClr val="hlink"/>
                </a:solidFill>
              </a:rPr>
              <a:t> en </a:t>
            </a:r>
            <a:r>
              <a:rPr lang="en-US" altLang="zh-TW" sz="2400" u="sng" dirty="0" err="1">
                <a:solidFill>
                  <a:schemeClr val="hlink"/>
                </a:solidFill>
              </a:rPr>
              <a:t>arrière</a:t>
            </a:r>
            <a:r>
              <a:rPr lang="en-US" altLang="zh-TW" sz="2400" dirty="0">
                <a:solidFill>
                  <a:schemeClr val="hlink"/>
                </a:solidFill>
              </a:rPr>
              <a:t>.</a:t>
            </a:r>
            <a:endParaRPr lang="zh-TW" altLang="en-US" sz="2400" dirty="0">
              <a:solidFill>
                <a:schemeClr val="hlink"/>
              </a:solidFill>
            </a:endParaRPr>
          </a:p>
        </p:txBody>
      </p:sp>
      <p:sp>
        <p:nvSpPr>
          <p:cNvPr id="11269" name="Rectangle 5"/>
          <p:cNvSpPr>
            <a:spLocks noChangeArrowheads="1"/>
          </p:cNvSpPr>
          <p:nvPr/>
        </p:nvSpPr>
        <p:spPr bwMode="auto">
          <a:xfrm>
            <a:off x="3052763" y="2424113"/>
            <a:ext cx="9144000" cy="0"/>
          </a:xfrm>
          <a:prstGeom prst="rect">
            <a:avLst/>
          </a:prstGeom>
          <a:noFill/>
          <a:ln w="9525">
            <a:noFill/>
            <a:miter lim="800000"/>
            <a:headEnd/>
            <a:tailEnd/>
          </a:ln>
          <a:effectLst/>
        </p:spPr>
        <p:txBody>
          <a:bodyPr>
            <a:spAutoFit/>
          </a:bodyPr>
          <a:lstStyle/>
          <a:p>
            <a:endParaRPr lang="fr-FR"/>
          </a:p>
        </p:txBody>
      </p:sp>
      <p:graphicFrame>
        <p:nvGraphicFramePr>
          <p:cNvPr id="11268" name="Object 4"/>
          <p:cNvGraphicFramePr>
            <a:graphicFrameLocks noChangeAspect="1"/>
          </p:cNvGraphicFramePr>
          <p:nvPr/>
        </p:nvGraphicFramePr>
        <p:xfrm>
          <a:off x="5181600" y="1676400"/>
          <a:ext cx="3962400" cy="2133600"/>
        </p:xfrm>
        <a:graphic>
          <a:graphicData uri="http://schemas.openxmlformats.org/presentationml/2006/ole">
            <p:oleObj spid="_x0000_s11268" r:id="rId3" imgW="3148584" imgH="1898904" progId="">
              <p:embed/>
            </p:oleObj>
          </a:graphicData>
        </a:graphic>
      </p:graphicFrame>
      <p:graphicFrame>
        <p:nvGraphicFramePr>
          <p:cNvPr id="11270" name="Object 6"/>
          <p:cNvGraphicFramePr>
            <a:graphicFrameLocks noChangeAspect="1"/>
          </p:cNvGraphicFramePr>
          <p:nvPr/>
        </p:nvGraphicFramePr>
        <p:xfrm>
          <a:off x="381000" y="1752600"/>
          <a:ext cx="4419600" cy="2143125"/>
        </p:xfrm>
        <a:graphic>
          <a:graphicData uri="http://schemas.openxmlformats.org/presentationml/2006/ole">
            <p:oleObj spid="_x0000_s11270" name="VISIO" r:id="rId4" imgW="4788360" imgH="2698200" progId="">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85786" y="285728"/>
            <a:ext cx="7793038" cy="884258"/>
          </a:xfrm>
        </p:spPr>
        <p:txBody>
          <a:bodyPr/>
          <a:lstStyle/>
          <a:p>
            <a:r>
              <a:rPr lang="en-US" altLang="zh-TW" sz="2800" dirty="0" err="1"/>
              <a:t>Approche</a:t>
            </a:r>
            <a:r>
              <a:rPr lang="en-US" altLang="zh-TW" sz="2800" dirty="0"/>
              <a:t> en </a:t>
            </a:r>
            <a:r>
              <a:rPr lang="en-US" altLang="zh-TW" sz="2800" dirty="0" err="1"/>
              <a:t>arrière</a:t>
            </a:r>
            <a:r>
              <a:rPr lang="en-US" altLang="zh-TW" sz="2800" dirty="0"/>
              <a:t/>
            </a:r>
            <a:br>
              <a:rPr lang="en-US" altLang="zh-TW" sz="2800" dirty="0"/>
            </a:br>
            <a:r>
              <a:rPr lang="en-US" altLang="zh-TW" sz="2800" dirty="0"/>
              <a:t>(</a:t>
            </a:r>
            <a:r>
              <a:rPr lang="en-US" altLang="zh-TW" sz="2800" dirty="0" err="1"/>
              <a:t>raisonnement</a:t>
            </a:r>
            <a:r>
              <a:rPr lang="en-US" altLang="zh-TW" sz="2800" dirty="0"/>
              <a:t> </a:t>
            </a:r>
            <a:r>
              <a:rPr lang="en-US" altLang="zh-TW" sz="2800" dirty="0" err="1"/>
              <a:t>vers</a:t>
            </a:r>
            <a:r>
              <a:rPr lang="en-US" altLang="zh-TW" sz="2800" dirty="0"/>
              <a:t> </a:t>
            </a:r>
            <a:r>
              <a:rPr lang="en-US" altLang="zh-TW" sz="2800" dirty="0" err="1"/>
              <a:t>l'avant</a:t>
            </a:r>
            <a:r>
              <a:rPr lang="en-US" altLang="zh-TW" sz="2800" dirty="0"/>
              <a:t>)</a:t>
            </a:r>
            <a:endParaRPr lang="zh-TW" altLang="en-US" sz="2800" dirty="0"/>
          </a:p>
        </p:txBody>
      </p:sp>
      <p:sp>
        <p:nvSpPr>
          <p:cNvPr id="12291" name="Rectangle 3"/>
          <p:cNvSpPr>
            <a:spLocks noGrp="1" noChangeArrowheads="1"/>
          </p:cNvSpPr>
          <p:nvPr>
            <p:ph type="body" idx="1"/>
          </p:nvPr>
        </p:nvSpPr>
        <p:spPr>
          <a:xfrm>
            <a:off x="533400" y="1676400"/>
            <a:ext cx="7924800" cy="4800600"/>
          </a:xfrm>
        </p:spPr>
        <p:txBody>
          <a:bodyPr/>
          <a:lstStyle/>
          <a:p>
            <a:pPr>
              <a:lnSpc>
                <a:spcPct val="90000"/>
              </a:lnSpc>
            </a:pPr>
            <a:endParaRPr lang="en-US" altLang="zh-TW" sz="2800" dirty="0"/>
          </a:p>
          <a:p>
            <a:pPr>
              <a:lnSpc>
                <a:spcPct val="90000"/>
              </a:lnSpc>
            </a:pPr>
            <a:endParaRPr lang="en-US" altLang="zh-TW" sz="2800" dirty="0"/>
          </a:p>
          <a:p>
            <a:pPr>
              <a:lnSpc>
                <a:spcPct val="90000"/>
              </a:lnSpc>
            </a:pPr>
            <a:endParaRPr lang="en-US" altLang="zh-TW" sz="2800" dirty="0"/>
          </a:p>
          <a:p>
            <a:pPr>
              <a:lnSpc>
                <a:spcPct val="90000"/>
              </a:lnSpc>
            </a:pPr>
            <a:r>
              <a:rPr lang="en-US" altLang="zh-TW" sz="2400" dirty="0"/>
              <a:t>d (S, A) = 1</a:t>
            </a:r>
          </a:p>
          <a:p>
            <a:pPr algn="just">
              <a:lnSpc>
                <a:spcPct val="90000"/>
              </a:lnSpc>
              <a:buFont typeface="Wingdings" pitchFamily="2" charset="2"/>
              <a:buNone/>
            </a:pPr>
            <a:r>
              <a:rPr lang="en-US" altLang="zh-TW" sz="2400" dirty="0"/>
              <a:t>d (S, B) = 2</a:t>
            </a:r>
          </a:p>
          <a:p>
            <a:pPr algn="just">
              <a:lnSpc>
                <a:spcPct val="90000"/>
              </a:lnSpc>
              <a:buFont typeface="Wingdings" pitchFamily="2" charset="2"/>
              <a:buNone/>
            </a:pPr>
            <a:r>
              <a:rPr lang="en-US" altLang="zh-TW" sz="2400" dirty="0"/>
              <a:t>d (S, C) = 5</a:t>
            </a:r>
          </a:p>
          <a:p>
            <a:pPr algn="just">
              <a:lnSpc>
                <a:spcPct val="90000"/>
              </a:lnSpc>
            </a:pPr>
            <a:r>
              <a:rPr lang="en-US" altLang="zh-TW" sz="2400" dirty="0"/>
              <a:t>d (S, D)=min {d (S, A)+d (A, D), d (S, B)+d (B, D)}</a:t>
            </a:r>
          </a:p>
          <a:p>
            <a:pPr>
              <a:lnSpc>
                <a:spcPct val="90000"/>
              </a:lnSpc>
              <a:buFont typeface="Wingdings" pitchFamily="2" charset="2"/>
              <a:buNone/>
            </a:pPr>
            <a:r>
              <a:rPr lang="en-US" altLang="zh-TW" sz="2400" dirty="0"/>
              <a:t>= </a:t>
            </a:r>
            <a:r>
              <a:rPr lang="en-US" altLang="zh-TW" sz="2400" dirty="0" smtClean="0"/>
              <a:t>min {</a:t>
            </a:r>
            <a:r>
              <a:rPr lang="en-US" altLang="zh-TW" sz="2400" dirty="0"/>
              <a:t>1+4, 2+9} = 5</a:t>
            </a:r>
          </a:p>
          <a:p>
            <a:pPr>
              <a:lnSpc>
                <a:spcPct val="90000"/>
              </a:lnSpc>
              <a:buFont typeface="Wingdings" pitchFamily="2" charset="2"/>
              <a:buNone/>
            </a:pPr>
            <a:r>
              <a:rPr lang="en-US" altLang="zh-TW" sz="2400" dirty="0"/>
              <a:t>d (S, E)=min {d (S, A)+d (A, E), d (S, B)+d (B, E)}</a:t>
            </a:r>
          </a:p>
          <a:p>
            <a:pPr>
              <a:lnSpc>
                <a:spcPct val="90000"/>
              </a:lnSpc>
              <a:buFont typeface="Wingdings" pitchFamily="2" charset="2"/>
              <a:buNone/>
            </a:pPr>
            <a:r>
              <a:rPr lang="en-US" altLang="zh-TW" sz="2400" dirty="0"/>
              <a:t>= </a:t>
            </a:r>
            <a:r>
              <a:rPr lang="en-US" altLang="zh-TW" sz="2400" dirty="0" smtClean="0"/>
              <a:t>min {</a:t>
            </a:r>
            <a:r>
              <a:rPr lang="en-US" altLang="zh-TW" sz="2400" dirty="0"/>
              <a:t>1+11, 2+5} = 7</a:t>
            </a:r>
          </a:p>
          <a:p>
            <a:pPr>
              <a:lnSpc>
                <a:spcPct val="90000"/>
              </a:lnSpc>
              <a:buFont typeface="Wingdings" pitchFamily="2" charset="2"/>
              <a:buNone/>
            </a:pPr>
            <a:r>
              <a:rPr lang="en-US" altLang="zh-TW" sz="2400" dirty="0"/>
              <a:t>d (S, F)=min {d (S, B)+d (B, F), d (S, C)+d (C, F)}</a:t>
            </a:r>
          </a:p>
          <a:p>
            <a:pPr>
              <a:lnSpc>
                <a:spcPct val="90000"/>
              </a:lnSpc>
              <a:buFont typeface="Wingdings" pitchFamily="2" charset="2"/>
              <a:buNone/>
            </a:pPr>
            <a:r>
              <a:rPr lang="en-US" altLang="zh-TW" sz="2400" dirty="0"/>
              <a:t>= </a:t>
            </a:r>
            <a:r>
              <a:rPr lang="en-US" altLang="zh-TW" sz="2400" dirty="0" smtClean="0"/>
              <a:t>min {</a:t>
            </a:r>
            <a:r>
              <a:rPr lang="en-US" altLang="zh-TW" sz="2400" dirty="0"/>
              <a:t>2+16, 5+2} = 7</a:t>
            </a:r>
          </a:p>
        </p:txBody>
      </p:sp>
      <p:graphicFrame>
        <p:nvGraphicFramePr>
          <p:cNvPr id="12292" name="Object 4"/>
          <p:cNvGraphicFramePr>
            <a:graphicFrameLocks noChangeAspect="1"/>
          </p:cNvGraphicFramePr>
          <p:nvPr/>
        </p:nvGraphicFramePr>
        <p:xfrm>
          <a:off x="3733800" y="1524000"/>
          <a:ext cx="5181600" cy="2514600"/>
        </p:xfrm>
        <a:graphic>
          <a:graphicData uri="http://schemas.openxmlformats.org/presentationml/2006/ole">
            <p:oleObj spid="_x0000_s12292" name="VISIO" r:id="rId3" imgW="4788360" imgH="2698200" progId="">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新細明體"/>
        <a:cs typeface=""/>
      </a:majorFont>
      <a:minorFont>
        <a:latin typeface="Tahom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ea typeface="新細明體" pitchFamily="18" charset="-12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1422</TotalTime>
  <Words>977</Words>
  <Application>Microsoft Office PowerPoint</Application>
  <PresentationFormat>Affichage à l'écran (4:3)</PresentationFormat>
  <Paragraphs>89</Paragraphs>
  <Slides>13</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13</vt:i4>
      </vt:variant>
    </vt:vector>
  </HeadingPairs>
  <TitlesOfParts>
    <vt:vector size="15" baseType="lpstr">
      <vt:lpstr>Blends</vt:lpstr>
      <vt:lpstr>VISIO</vt:lpstr>
      <vt:lpstr>Chapitre 2</vt:lpstr>
      <vt:lpstr>Programmation dynamique</vt:lpstr>
      <vt:lpstr>Formulation d’un problème  en programmation dynamique </vt:lpstr>
      <vt:lpstr>Programmation dynamique</vt:lpstr>
      <vt:lpstr>Le plus court chemin</vt:lpstr>
      <vt:lpstr>Le plus court chemin dans les graphes à plusieurs étapes</vt:lpstr>
      <vt:lpstr>Approche de programmation dynamique</vt:lpstr>
      <vt:lpstr>Diapositive 8</vt:lpstr>
      <vt:lpstr>Approche en arrière (raisonnement vers l'avant)</vt:lpstr>
      <vt:lpstr>Diapositive 10</vt:lpstr>
      <vt:lpstr>Principe de l'optimalité</vt:lpstr>
      <vt:lpstr>Programmation dynamique</vt:lpstr>
      <vt:lpstr>Programmation dynamique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 7 Dynamic Programming</dc:title>
  <dc:creator>layeb</dc:creator>
  <cp:lastModifiedBy>layeb</cp:lastModifiedBy>
  <cp:revision>93</cp:revision>
  <dcterms:created xsi:type="dcterms:W3CDTF">1601-01-01T00:00:00Z</dcterms:created>
  <dcterms:modified xsi:type="dcterms:W3CDTF">2009-11-08T05:04:46Z</dcterms:modified>
</cp:coreProperties>
</file>