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BA85-CE7E-43AC-9244-AB0F2279D7D9}" type="datetimeFigureOut">
              <a:rPr lang="fr-FR" smtClean="0"/>
              <a:pPr/>
              <a:t>15/12/2009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27D99-1C63-4A84-80E8-AA427A26EF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27D99-1C63-4A84-80E8-AA427A26EF1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15/12/2009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5214950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fr-FR" sz="4400" dirty="0" smtClean="0">
                <a:solidFill>
                  <a:schemeClr val="bg1"/>
                </a:solidFill>
              </a:rPr>
              <a:t>               </a:t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/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chemeClr val="bg1"/>
                </a:solidFill>
              </a:rPr>
              <a:t>                   </a:t>
            </a:r>
            <a:br>
              <a:rPr lang="fr-FR" sz="4400" dirty="0" smtClean="0">
                <a:solidFill>
                  <a:schemeClr val="bg1"/>
                </a:solidFill>
              </a:rPr>
            </a:br>
            <a:r>
              <a:rPr lang="fr-FR" sz="4400" dirty="0" smtClean="0">
                <a:solidFill>
                  <a:srgbClr val="002060"/>
                </a:solidFill>
              </a:rPr>
              <a:t>     </a:t>
            </a:r>
            <a:r>
              <a:rPr lang="fr-FR" sz="4400" i="1" dirty="0" smtClean="0">
                <a:solidFill>
                  <a:schemeClr val="accent6">
                    <a:lumMod val="50000"/>
                  </a:schemeClr>
                </a:solidFill>
              </a:rPr>
              <a:t>les méthodes de recherche locale</a:t>
            </a:r>
            <a:endParaRPr lang="fr-F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5286375"/>
            <a:ext cx="9144000" cy="15716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>
              <a:buNone/>
            </a:pPr>
            <a:r>
              <a:rPr lang="fr-FR" dirty="0" smtClean="0"/>
              <a:t> </a:t>
            </a:r>
            <a:r>
              <a:rPr lang="fr-FR" i="1" dirty="0" smtClean="0">
                <a:latin typeface="Calibri" pitchFamily="34" charset="0"/>
              </a:rPr>
              <a:t>Réalisé par :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>
              <a:buNone/>
            </a:pPr>
            <a:r>
              <a:rPr lang="fr-FR" i="1" dirty="0" smtClean="0">
                <a:latin typeface="Calibri" pitchFamily="34" charset="0"/>
              </a:rPr>
              <a:t>   </a:t>
            </a:r>
            <a:r>
              <a:rPr lang="fr-FR" i="1" dirty="0" err="1" smtClean="0">
                <a:latin typeface="Calibri" pitchFamily="34" charset="0"/>
              </a:rPr>
              <a:t>kifouche</a:t>
            </a:r>
            <a:r>
              <a:rPr lang="fr-FR" i="1" dirty="0" smtClean="0">
                <a:latin typeface="Calibri" pitchFamily="34" charset="0"/>
              </a:rPr>
              <a:t> </a:t>
            </a:r>
            <a:r>
              <a:rPr lang="fr-FR" i="1" dirty="0" err="1" smtClean="0">
                <a:latin typeface="Calibri" pitchFamily="34" charset="0"/>
              </a:rPr>
              <a:t>Wafa</a:t>
            </a:r>
            <a:r>
              <a:rPr lang="fr-FR" i="1" dirty="0" smtClean="0">
                <a:latin typeface="Calibri" pitchFamily="34" charset="0"/>
              </a:rPr>
              <a:t>                                                        </a:t>
            </a:r>
            <a:r>
              <a:rPr lang="fr-FR" i="1" dirty="0" err="1" smtClean="0">
                <a:latin typeface="Calibri" pitchFamily="34" charset="0"/>
              </a:rPr>
              <a:t>Lakroune</a:t>
            </a:r>
            <a:r>
              <a:rPr lang="fr-FR" i="1" dirty="0" smtClean="0">
                <a:latin typeface="Calibri" pitchFamily="34" charset="0"/>
              </a:rPr>
              <a:t> Asma                </a:t>
            </a:r>
          </a:p>
          <a:p>
            <a:pPr algn="l">
              <a:buNone/>
            </a:pPr>
            <a:r>
              <a:rPr lang="fr-FR" i="1" dirty="0" smtClean="0">
                <a:latin typeface="Calibri" pitchFamily="34" charset="0"/>
              </a:rPr>
              <a:t>                                                     2009-2010</a:t>
            </a:r>
            <a:endParaRPr lang="fr-FR" i="1" dirty="0">
              <a:latin typeface="Calibri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République Algérienne Démocratique Et Publique Ministère 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L’enseignement Supérieur Et De La Recherche Scientifique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Université 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Mentouri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Constantine </a:t>
            </a:r>
            <a:endParaRPr kumimoji="0" lang="fr-FR" sz="2400" b="0" i="1" u="none" strike="noStrike" cap="none" normalizeH="0" baseline="0" dirty="0" smtClean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uban courbé vers le haut 5"/>
          <p:cNvSpPr/>
          <p:nvPr/>
        </p:nvSpPr>
        <p:spPr>
          <a:xfrm>
            <a:off x="2643174" y="2643182"/>
            <a:ext cx="3643338" cy="901828"/>
          </a:xfrm>
          <a:prstGeom prst="ellipseRibbon2">
            <a:avLst>
              <a:gd name="adj1" fmla="val 3169"/>
              <a:gd name="adj2" fmla="val 58912"/>
              <a:gd name="adj3" fmla="val 110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Exposé</a:t>
            </a:r>
            <a:endParaRPr lang="fr-FR" sz="48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1428736"/>
            <a:ext cx="3143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</a:rPr>
              <a:t>Option académique</a:t>
            </a:r>
            <a:endParaRPr lang="fr-FR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2132" y="1357298"/>
            <a:ext cx="3571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</a:rPr>
              <a:t>Module:  recherche  opérationnelle</a:t>
            </a:r>
            <a:endParaRPr lang="fr-FR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910" y="4000504"/>
            <a:ext cx="7896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les méthodes de recherche locale</a:t>
            </a:r>
            <a:endParaRPr lang="fr-FR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49580" indent="-449580">
              <a:lnSpc>
                <a:spcPct val="150000"/>
              </a:lnSpc>
              <a:spcAft>
                <a:spcPts val="1000"/>
              </a:spcAft>
              <a:buNone/>
            </a:pPr>
            <a:r>
              <a:rPr lang="fr-FR" sz="2400" i="1" dirty="0" smtClean="0">
                <a:latin typeface="Calibri" pitchFamily="34" charset="0"/>
                <a:ea typeface="Times New Roman"/>
                <a:cs typeface="Arial"/>
              </a:rPr>
              <a:t> </a:t>
            </a:r>
          </a:p>
          <a:p>
            <a:pPr marL="273050" indent="1588"/>
            <a:r>
              <a:rPr lang="fr-FR" sz="2800" i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fr-FR" sz="32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La</a:t>
            </a:r>
            <a:r>
              <a:rPr lang="fr-FR" sz="32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 méthode de descente :(</a:t>
            </a:r>
            <a:r>
              <a:rPr lang="fr-FR" sz="3200" b="1" i="1" dirty="0" err="1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hill</a:t>
            </a:r>
            <a:r>
              <a:rPr lang="fr-FR" sz="32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lang="fr-FR" sz="3200" b="1" i="1" dirty="0" err="1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climbing</a:t>
            </a:r>
            <a:r>
              <a:rPr lang="fr-FR" sz="32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)</a:t>
            </a:r>
            <a:r>
              <a:rPr lang="fr-FR" sz="32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 : </a:t>
            </a:r>
          </a:p>
          <a:p>
            <a:pPr marL="273050" indent="-180975">
              <a:buNone/>
            </a:pPr>
            <a:r>
              <a:rPr lang="fr-FR" sz="32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 </a:t>
            </a: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algorithme général</a:t>
            </a:r>
            <a:r>
              <a:rPr lang="fr-FR" sz="32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: </a:t>
            </a:r>
          </a:p>
          <a:p>
            <a:pPr marL="609600" indent="-427038">
              <a:buFontTx/>
              <a:buAutoNum type="arabicPeriod"/>
            </a:pPr>
            <a:r>
              <a:rPr lang="fr-FR" sz="2400" i="1" dirty="0" smtClean="0">
                <a:latin typeface="+mj-lt"/>
              </a:rPr>
              <a:t>Initialisation aléatoire s  appartenant à  S;</a:t>
            </a:r>
          </a:p>
          <a:p>
            <a:pPr marL="609600" indent="-427038">
              <a:buFontTx/>
              <a:buAutoNum type="arabicPeriod"/>
            </a:pPr>
            <a:r>
              <a:rPr lang="fr-FR" sz="2400" i="1" dirty="0" smtClean="0">
                <a:latin typeface="+mj-lt"/>
              </a:rPr>
              <a:t>Choisir le voisin s</a:t>
            </a:r>
            <a:r>
              <a:rPr lang="fr-FR" sz="2400" i="1" baseline="30000" dirty="0" smtClean="0">
                <a:latin typeface="+mj-lt"/>
              </a:rPr>
              <a:t>’</a:t>
            </a:r>
            <a:r>
              <a:rPr lang="fr-FR" sz="2400" i="1" dirty="0" smtClean="0">
                <a:latin typeface="+mj-lt"/>
              </a:rPr>
              <a:t> le plus performant de N(s);</a:t>
            </a:r>
          </a:p>
          <a:p>
            <a:pPr marL="609600" indent="-427038">
              <a:buFontTx/>
              <a:buAutoNum type="arabicPeriod"/>
            </a:pPr>
            <a:r>
              <a:rPr lang="fr-FR" sz="2400" i="1" dirty="0" smtClean="0">
                <a:latin typeface="+mj-lt"/>
              </a:rPr>
              <a:t>Aller à l’étape 2 si une amélioration est possible.</a:t>
            </a:r>
          </a:p>
          <a:p>
            <a:pPr algn="just">
              <a:spcAft>
                <a:spcPts val="1000"/>
              </a:spcAft>
              <a:buNone/>
            </a:pPr>
            <a:endParaRPr lang="fr-FR" sz="2800" i="1" dirty="0" smtClean="0">
              <a:solidFill>
                <a:srgbClr val="7030A0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algn="just">
              <a:spcAft>
                <a:spcPts val="1000"/>
              </a:spcAft>
              <a:buNone/>
            </a:pPr>
            <a:endParaRPr lang="fr-FR" sz="2800" i="1" dirty="0" smtClean="0">
              <a:solidFill>
                <a:srgbClr val="7030A0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algn="just">
              <a:spcAft>
                <a:spcPts val="1000"/>
              </a:spcAft>
              <a:buNone/>
            </a:pPr>
            <a:endParaRPr lang="fr-FR" sz="2800" i="1" dirty="0" smtClean="0">
              <a:solidFill>
                <a:srgbClr val="7030A0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Inconvénient</a:t>
            </a: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 : 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S’arrête au premier minimum local rencontré</a:t>
            </a: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.</a:t>
            </a:r>
            <a:endParaRPr lang="fr-FR" sz="2400" i="1" dirty="0" smtClean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fr-FR" sz="2800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Avantage</a:t>
            </a:r>
            <a:r>
              <a:rPr lang="fr-FR" sz="2400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 :  </a:t>
            </a: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La simplicité de mise en œuvre.</a:t>
            </a:r>
          </a:p>
          <a:p>
            <a:pPr algn="just">
              <a:spcAft>
                <a:spcPts val="1000"/>
              </a:spcAft>
              <a:buNone/>
            </a:pPr>
            <a:r>
              <a:rPr lang="fr-FR" sz="2400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                       </a:t>
            </a:r>
            <a:endParaRPr lang="fr-FR" dirty="0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" name="Image 7" descr="descente"/>
          <p:cNvPicPr/>
          <p:nvPr/>
        </p:nvPicPr>
        <p:blipFill>
          <a:blip r:embed="rId2" cstate="print">
            <a:lum bright="-48000" contrast="62000"/>
          </a:blip>
          <a:srcRect/>
          <a:stretch>
            <a:fillRect/>
          </a:stretch>
        </p:blipFill>
        <p:spPr bwMode="auto">
          <a:xfrm>
            <a:off x="0" y="3357562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273050" indent="1588" algn="just">
              <a:buNone/>
            </a:pPr>
            <a:endParaRPr lang="fr-FR" sz="2400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sz="2400" i="1" dirty="0" smtClean="0">
                <a:solidFill>
                  <a:srgbClr val="7030A0"/>
                </a:solidFill>
                <a:latin typeface="Calibri" pitchFamily="34" charset="0"/>
              </a:rPr>
              <a:t>Origine du recuit simulé: </a:t>
            </a:r>
          </a:p>
          <a:p>
            <a:pPr marL="273050" indent="1588"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Inspirer par la physique statistique et les refroidissement des   métaux.</a:t>
            </a:r>
            <a:endParaRPr lang="fr-FR" sz="2400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24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L’algorithme général</a:t>
            </a:r>
            <a:r>
              <a:rPr lang="fr-FR" sz="20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:</a:t>
            </a:r>
          </a:p>
          <a:p>
            <a:pPr algn="just">
              <a:buNone/>
            </a:pPr>
            <a:r>
              <a:rPr lang="fr-FR" sz="2400" dirty="0" smtClean="0">
                <a:latin typeface="Calibri" pitchFamily="34" charset="0"/>
              </a:rPr>
              <a:t>          </a:t>
            </a:r>
            <a:r>
              <a:rPr lang="fr-FR" sz="2400" dirty="0" smtClean="0">
                <a:solidFill>
                  <a:srgbClr val="7030A0"/>
                </a:solidFill>
                <a:latin typeface="Calibri" pitchFamily="34" charset="0"/>
              </a:rPr>
              <a:t>1) </a:t>
            </a:r>
            <a:r>
              <a:rPr lang="fr-FR" sz="2400" dirty="0" smtClean="0">
                <a:latin typeface="Calibri" pitchFamily="34" charset="0"/>
              </a:rPr>
              <a:t>- </a:t>
            </a:r>
            <a:r>
              <a:rPr lang="fr-FR" sz="2400" i="1" dirty="0" smtClean="0">
                <a:latin typeface="Calibri" pitchFamily="34" charset="0"/>
              </a:rPr>
              <a:t>Sélectionner une solution initiale s.</a:t>
            </a:r>
          </a:p>
          <a:p>
            <a:pPr algn="just">
              <a:buNone/>
            </a:pPr>
            <a:r>
              <a:rPr lang="fr-FR" sz="2000" dirty="0" smtClean="0"/>
              <a:t>               - </a:t>
            </a:r>
            <a:r>
              <a:rPr lang="fr-FR" sz="2400" dirty="0" smtClean="0">
                <a:latin typeface="Calibri" pitchFamily="34" charset="0"/>
              </a:rPr>
              <a:t>Sélectionner une température initiale T.</a:t>
            </a:r>
            <a:endParaRPr lang="fr-FR" sz="2400" dirty="0" smtClean="0">
              <a:solidFill>
                <a:schemeClr val="accent2"/>
              </a:solidFill>
              <a:latin typeface="Calibri" pitchFamily="34" charset="0"/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  <a:buNone/>
            </a:pPr>
            <a:r>
              <a:rPr lang="fr-FR" sz="2000" i="1" dirty="0" smtClean="0">
                <a:latin typeface="Calibri" pitchFamily="34" charset="0"/>
                <a:ea typeface="Times New Roman"/>
                <a:cs typeface="Times New Roman"/>
              </a:rPr>
              <a:t>	</a:t>
            </a:r>
            <a:endParaRPr lang="fr-FR" sz="2400" i="1" dirty="0" smtClean="0">
              <a:latin typeface="Calibri" pitchFamily="34" charset="0"/>
              <a:ea typeface="Times New Roman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             -Générer un nombre réel aléatoire r dans [0,1]</a:t>
            </a:r>
            <a:endParaRPr lang="fr-FR" sz="2400" i="1" dirty="0" smtClean="0">
              <a:latin typeface="Calibri" pitchFamily="34" charset="0"/>
              <a:ea typeface="Times New Roman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               </a:t>
            </a:r>
            <a:endParaRPr lang="fr-FR" sz="2400" i="1" dirty="0" smtClean="0">
              <a:latin typeface="Calibri" pitchFamily="34" charset="0"/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  <a:buNone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               - Mettre à jour T</a:t>
            </a:r>
            <a:endParaRPr lang="fr-FR" sz="2400" i="1" dirty="0" smtClean="0">
              <a:latin typeface="Calibri" pitchFamily="34" charset="0"/>
              <a:ea typeface="Times New Roman"/>
              <a:cs typeface="Arial"/>
            </a:endParaRPr>
          </a:p>
          <a:p>
            <a:pPr algn="just">
              <a:buNone/>
            </a:pPr>
            <a:r>
              <a:rPr lang="fr-FR" sz="24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           3)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lang="fr-FR" sz="2400" dirty="0" smtClean="0">
                <a:latin typeface="Calibri" pitchFamily="34" charset="0"/>
                <a:sym typeface="Symbol" pitchFamily="18" charset="2"/>
              </a:rPr>
              <a:t>Aller à l’étape 2 si la condition d’arrêt n’est pas vérifiée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endParaRPr lang="fr-FR" sz="2000" dirty="0" smtClean="0">
              <a:latin typeface="Calibri" pitchFamily="34" charset="0"/>
              <a:ea typeface="Times New Roman"/>
              <a:cs typeface="Arial"/>
            </a:endParaRPr>
          </a:p>
          <a:p>
            <a:pPr>
              <a:buNone/>
            </a:pPr>
            <a:endParaRPr lang="fr-FR" sz="24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34" y="357166"/>
            <a:ext cx="6643734" cy="7143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 le recuit simulé :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Arial"/>
              </a:rPr>
              <a:t>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(</a:t>
            </a:r>
            <a:r>
              <a:rPr kumimoji="0" lang="fr-FR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simulated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kumimoji="0" lang="fr-FR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annealing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</a:rPr>
              <a:t>)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Times New Roman"/>
                <a:sym typeface="Wingdings" pitchFamily="2" charset="2"/>
              </a:rPr>
              <a:t> :  </a:t>
            </a:r>
            <a:endParaRPr kumimoji="0" lang="fr-F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4000504"/>
            <a:ext cx="4857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2)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-Choisir aléatoirement s’</a:t>
            </a:r>
            <a:r>
              <a:rPr lang="fr-FR" sz="2400" i="1" dirty="0" smtClean="0">
                <a:latin typeface="Calibri" pitchFamily="34" charset="0"/>
                <a:ea typeface="Times New Roman"/>
                <a:cs typeface="Arial"/>
              </a:rPr>
              <a:t>    </a:t>
            </a:r>
            <a:r>
              <a:rPr lang="fr-FR" sz="2400" i="1" dirty="0" smtClean="0">
                <a:latin typeface="Calibri" pitchFamily="34" charset="0"/>
                <a:ea typeface="Times New Roman"/>
                <a:cs typeface="Calibri"/>
              </a:rPr>
              <a:t>N(s).</a:t>
            </a:r>
            <a:endParaRPr lang="fr-FR" sz="2400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071934" y="4143380"/>
          <a:ext cx="285750" cy="214312"/>
        </p:xfrm>
        <a:graphic>
          <a:graphicData uri="http://schemas.openxmlformats.org/presentationml/2006/ole">
            <p:oleObj spid="_x0000_s51207" name="Équation" r:id="rId3" imgW="126725" imgH="126725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857224" y="5000636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- Si                               alors  Poser s ← s’</a:t>
            </a:r>
            <a:endParaRPr lang="fr-FR" sz="2400" dirty="0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428728" y="4786322"/>
          <a:ext cx="1857375" cy="642937"/>
        </p:xfrm>
        <a:graphic>
          <a:graphicData uri="http://schemas.openxmlformats.org/presentationml/2006/ole">
            <p:oleObj spid="_x0000_s51208" name="Équation" r:id="rId4" imgW="787058" imgH="31736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/>
          </a:p>
          <a:p>
            <a:pPr marL="625475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i="1" dirty="0" smtClean="0">
                <a:solidFill>
                  <a:srgbClr val="7030A0"/>
                </a:solidFill>
                <a:latin typeface="Calibri" pitchFamily="34" charset="0"/>
              </a:rPr>
              <a:t>   </a:t>
            </a: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</a:rPr>
              <a:t>Paramètre de la recherche </a:t>
            </a:r>
            <a:r>
              <a:rPr lang="fr-FR" sz="2400" b="1" i="1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</a:p>
          <a:p>
            <a:pPr marL="625475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</a:rPr>
              <a:t>Température initiale .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</a:rPr>
              <a:t> Schéma de refroidissement :</a:t>
            </a:r>
          </a:p>
          <a:p>
            <a:pPr lvl="2">
              <a:buFontTx/>
              <a:buNone/>
            </a:pPr>
            <a:r>
              <a:rPr lang="fr-FR" sz="2800" i="1" dirty="0" smtClean="0">
                <a:latin typeface="Calibri" pitchFamily="34" charset="0"/>
              </a:rPr>
              <a:t>          T(k+1) = alpha * T(k) </a:t>
            </a:r>
          </a:p>
          <a:p>
            <a:pPr lvl="2">
              <a:buFontTx/>
              <a:buNone/>
            </a:pPr>
            <a:r>
              <a:rPr lang="fr-FR" sz="2800" i="1" dirty="0" smtClean="0">
                <a:latin typeface="Calibri" pitchFamily="34" charset="0"/>
              </a:rPr>
              <a:t>-Changement à un nombre fixe d’itération;</a:t>
            </a:r>
          </a:p>
          <a:p>
            <a:pPr lvl="2">
              <a:buFontTx/>
              <a:buNone/>
            </a:pPr>
            <a:r>
              <a:rPr lang="fr-FR" sz="2800" i="1" dirty="0" smtClean="0">
                <a:latin typeface="Calibri" pitchFamily="34" charset="0"/>
              </a:rPr>
              <a:t>-Changement à un nombre fixe de descente ou de montée.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</a:rPr>
              <a:t>Condition d’arrêt :</a:t>
            </a:r>
          </a:p>
          <a:p>
            <a:pPr marL="808038" lvl="1">
              <a:buFont typeface="Wingdings" pitchFamily="2" charset="2"/>
              <a:buChar char="Ø"/>
            </a:pPr>
            <a:r>
              <a:rPr lang="fr-FR" sz="2800" i="1" dirty="0" smtClean="0">
                <a:latin typeface="Calibri" pitchFamily="34" charset="0"/>
              </a:rPr>
              <a:t> nombre maximale d’itération;</a:t>
            </a:r>
          </a:p>
          <a:p>
            <a:pPr marL="808038" lvl="1">
              <a:buFont typeface="Wingdings" pitchFamily="2" charset="2"/>
              <a:buChar char="Ø"/>
            </a:pPr>
            <a:r>
              <a:rPr lang="fr-FR" sz="2800" i="1" dirty="0" smtClean="0">
                <a:latin typeface="Calibri" pitchFamily="34" charset="0"/>
              </a:rPr>
              <a:t> température finale;</a:t>
            </a:r>
          </a:p>
          <a:p>
            <a:pPr marL="808038" lvl="1">
              <a:buFont typeface="Wingdings" pitchFamily="2" charset="2"/>
              <a:buChar char="Ø"/>
            </a:pPr>
            <a:r>
              <a:rPr lang="fr-FR" sz="2800" i="1" dirty="0" smtClean="0">
                <a:latin typeface="Calibri" pitchFamily="34" charset="0"/>
              </a:rPr>
              <a:t>convergence vers une solution;</a:t>
            </a:r>
          </a:p>
          <a:p>
            <a:pPr marL="808038" lvl="1">
              <a:buFontTx/>
              <a:buNone/>
            </a:pPr>
            <a:endParaRPr lang="fr-FR" sz="2800" i="1" dirty="0" smtClean="0">
              <a:latin typeface="Calibri" pitchFamily="34" charset="0"/>
            </a:endParaRPr>
          </a:p>
          <a:p>
            <a:pPr lvl="1">
              <a:buFontTx/>
              <a:buNone/>
            </a:pPr>
            <a:endParaRPr lang="fr-FR" sz="2800" dirty="0" smtClean="0"/>
          </a:p>
          <a:p>
            <a:pPr lvl="1">
              <a:buFontTx/>
              <a:buNone/>
            </a:pPr>
            <a:endParaRPr lang="fr-FR" sz="2400" dirty="0" smtClean="0"/>
          </a:p>
          <a:p>
            <a:pPr lvl="1">
              <a:buFontTx/>
              <a:buNone/>
            </a:pPr>
            <a:endParaRPr lang="fr-FR" sz="2400" dirty="0" smtClean="0"/>
          </a:p>
          <a:p>
            <a:pPr lvl="1">
              <a:buFontTx/>
              <a:buNone/>
            </a:pPr>
            <a:endParaRPr lang="fr-FR" sz="2400" dirty="0" smtClean="0"/>
          </a:p>
          <a:p>
            <a:pPr lvl="1">
              <a:buFontTx/>
              <a:buNone/>
            </a:pPr>
            <a:endParaRPr lang="fr-FR" sz="2400" dirty="0" smtClean="0"/>
          </a:p>
          <a:p>
            <a:pPr lvl="1">
              <a:buFontTx/>
              <a:buNone/>
            </a:pPr>
            <a:endParaRPr lang="fr-FR" sz="2400" dirty="0" smtClean="0"/>
          </a:p>
          <a:p>
            <a:pPr lvl="1">
              <a:buFontTx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1000108"/>
            <a:ext cx="9144000" cy="58578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638" lvl="0" indent="-92075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fr-FR" sz="2400" i="1" dirty="0" smtClean="0">
                <a:latin typeface="Calibri" pitchFamily="34" charset="0"/>
              </a:rPr>
              <a:t>  offrir des solutions de bonne qualité;</a:t>
            </a:r>
          </a:p>
          <a:p>
            <a:pPr marL="182563" lvl="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tabLst>
                <a:tab pos="365125" algn="l"/>
              </a:tabLst>
              <a:defRPr/>
            </a:pPr>
            <a:r>
              <a:rPr lang="fr-FR" sz="2400" i="1" dirty="0" smtClean="0">
                <a:latin typeface="Calibri"/>
                <a:ea typeface="Times New Roman"/>
                <a:cs typeface="Arial"/>
              </a:rPr>
              <a:t>  peut inclure facilement des contraintes dans le corps du programme;</a:t>
            </a:r>
          </a:p>
          <a:p>
            <a:pPr marL="182563" lvl="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fr-FR" sz="2400" i="1" dirty="0" smtClean="0">
                <a:latin typeface="Calibri" pitchFamily="34" charset="0"/>
                <a:ea typeface="Times New Roman"/>
                <a:cs typeface="Arial"/>
              </a:rPr>
              <a:t>  Monter son efficacité sur les problèmes combinatoires </a:t>
            </a:r>
            <a:r>
              <a:rPr lang="fr-FR" sz="2400" i="1" dirty="0" smtClean="0">
                <a:latin typeface="Calibri" pitchFamily="34" charset="0"/>
              </a:rPr>
              <a:t>classiques,   surtout sur les échantillons de grande taille(TSP avec 800 ville).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Times New Roman"/>
              <a:cs typeface="Arial"/>
            </a:endParaRPr>
          </a:p>
          <a:p>
            <a:pPr marL="990600" marR="0" lvl="0" indent="-365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Inconvénients :</a:t>
            </a:r>
          </a:p>
          <a:p>
            <a:pPr marL="274638" indent="-92075" algn="just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Arial"/>
              </a:rPr>
              <a:t> Par fois l'algorithme piégé à basse température dans un minimum locale ,</a:t>
            </a:r>
            <a:r>
              <a:rPr lang="fr-FR" sz="2400" i="1" dirty="0" smtClean="0">
                <a:latin typeface="Calibri"/>
                <a:ea typeface="Times New Roman"/>
                <a:cs typeface="Arial"/>
              </a:rPr>
              <a:t>  il lui est impossible de s‘ en sortir tout seul.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Times New Roman"/>
              <a:cs typeface="Arial"/>
            </a:endParaRPr>
          </a:p>
          <a:p>
            <a:pPr marL="274638" marR="0" lvl="0" indent="-92075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le temps de calcul devient parfois excessif avec certaines applications, et l’algorithme exige en particulier le calcul d’une exponentielle.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Times New Roman"/>
              <a:cs typeface="Aria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fr-FR" sz="28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  Avantages: </a:t>
            </a:r>
            <a:endParaRPr lang="fr-FR" sz="28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sz="2400" i="1" dirty="0" smtClean="0">
                <a:solidFill>
                  <a:srgbClr val="7030A0"/>
                </a:solidFill>
                <a:latin typeface="Calibri" pitchFamily="34" charset="0"/>
              </a:rPr>
              <a:t>principe: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>
                <a:latin typeface="Calibri" pitchFamily="34" charset="0"/>
              </a:rPr>
              <a:t>    </a:t>
            </a:r>
            <a:r>
              <a:rPr lang="fr-FR" sz="2400" i="1" dirty="0" smtClean="0">
                <a:latin typeface="Calibri" pitchFamily="34" charset="0"/>
              </a:rPr>
              <a:t>Introduire une notion de mémoire dans la stratégie d’exploration de l’espace de recherche;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    Recherche tabou parce qu’il y a interdiction de reprendre des solutions récemment visitées;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   A chaque itération, « le moins mauvais » voisin est choisit;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 Pour éviter les cycles, c’est à dire la répétition infinie d’une séquence de mouvements ,les L derniers mouvements sont considérés comme interdits , telle que L</a:t>
            </a:r>
            <a:r>
              <a:rPr lang="fr-FR" sz="2400" dirty="0" smtClean="0"/>
              <a:t> </a:t>
            </a:r>
            <a:r>
              <a:rPr lang="fr-FR" sz="2400" i="1" dirty="0" smtClean="0">
                <a:latin typeface="Calibri" pitchFamily="34" charset="0"/>
              </a:rPr>
              <a:t>la taille de la liste tabou;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A chaque itération, le mouvement effectué est donc le moins mauvais mouvement non tabou.</a:t>
            </a:r>
          </a:p>
          <a:p>
            <a:pPr>
              <a:buFont typeface="Wingdings" pitchFamily="2" charset="2"/>
              <a:buChar char="Ø"/>
            </a:pPr>
            <a:endParaRPr lang="fr-FR" sz="2400" i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48" y="571480"/>
            <a:ext cx="5643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La méthode Tabou :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28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Tabu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Search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3214686"/>
            <a:ext cx="9144000" cy="212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38" indent="260350">
              <a:buFont typeface="Wingdings" pitchFamily="2" charset="2"/>
              <a:buChar char="§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 Inconvénient:</a:t>
            </a:r>
          </a:p>
          <a:p>
            <a:pPr marL="439738" indent="26035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</a:rPr>
              <a:t>Tabou exige une gestion de la mémoire de plus en plus lourde à mesure que l’on voudra raffiner le procédé en mettant en place des stratégies de mémorisation complexe.</a:t>
            </a:r>
            <a:endParaRPr lang="fr-FR" sz="24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182563">
              <a:buFont typeface="Wingdings" pitchFamily="2" charset="2"/>
              <a:buChar char="§"/>
            </a:pPr>
            <a:r>
              <a:rPr lang="fr-FR" sz="2800" i="1" dirty="0" smtClean="0">
                <a:solidFill>
                  <a:srgbClr val="7030A0"/>
                </a:solidFill>
                <a:latin typeface="Calibri" pitchFamily="34" charset="0"/>
                <a:sym typeface="Symbol" pitchFamily="18" charset="2"/>
              </a:rPr>
              <a:t>   avantage :</a:t>
            </a:r>
          </a:p>
          <a:p>
            <a:pPr marL="273050" indent="26035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</a:rPr>
              <a:t>assez proche du recuit simulé, donc on passera de l’un à l’autre facilement, avec l’avantage, par rapport au recuit simulé.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Les algorithmes d’acceptation avec seuil constituent une variante </a:t>
            </a:r>
            <a:r>
              <a:rPr lang="fr-FR" sz="2400" i="1" dirty="0" smtClean="0">
                <a:solidFill>
                  <a:srgbClr val="C00000"/>
                </a:solidFill>
                <a:latin typeface="Calibri" pitchFamily="34" charset="0"/>
              </a:rPr>
              <a:t>déterministe </a:t>
            </a:r>
            <a:r>
              <a:rPr lang="fr-FR" sz="2400" i="1" dirty="0" smtClean="0">
                <a:latin typeface="Calibri" pitchFamily="34" charset="0"/>
              </a:rPr>
              <a:t>du recuit simulé.</a:t>
            </a:r>
          </a:p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A chaque itération k, l'acceptation d'un voisin s’  N(s) se base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i="1" dirty="0" smtClean="0">
                <a:latin typeface="Calibri" pitchFamily="34" charset="0"/>
              </a:rPr>
              <a:t>                                        - La fonction r (s', s) est définie par    f = f (s') - f(s)     </a:t>
            </a:r>
          </a:p>
          <a:p>
            <a:pPr marL="2606675" indent="-1616075">
              <a:buNone/>
            </a:pPr>
            <a:r>
              <a:rPr lang="fr-FR" sz="2400" i="1" dirty="0" smtClean="0">
                <a:latin typeface="Calibri" pitchFamily="34" charset="0"/>
              </a:rPr>
              <a:t>                        -un seuil </a:t>
            </a:r>
            <a:r>
              <a:rPr lang="fr-FR" sz="2400" i="1" dirty="0" err="1" smtClean="0">
                <a:latin typeface="Calibri" pitchFamily="34" charset="0"/>
              </a:rPr>
              <a:t>T</a:t>
            </a:r>
            <a:r>
              <a:rPr lang="fr-FR" sz="2400" i="1" baseline="-25000" dirty="0" err="1" smtClean="0">
                <a:latin typeface="Calibri" pitchFamily="34" charset="0"/>
              </a:rPr>
              <a:t>k</a:t>
            </a:r>
            <a:r>
              <a:rPr lang="fr-FR" sz="2400" i="1" dirty="0" smtClean="0">
                <a:latin typeface="Calibri" pitchFamily="34" charset="0"/>
              </a:rPr>
              <a:t>  défini de manière analogue à                        </a:t>
            </a:r>
          </a:p>
          <a:p>
            <a:pPr marL="2606675" indent="-2514600">
              <a:buNone/>
            </a:pPr>
            <a:r>
              <a:rPr lang="fr-FR" sz="2400" i="1" dirty="0" smtClean="0">
                <a:latin typeface="Calibri" pitchFamily="34" charset="0"/>
              </a:rPr>
              <a:t>                                     la température T du recuit simulé .</a:t>
            </a:r>
          </a:p>
          <a:p>
            <a:pPr marL="365125" indent="-27305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i="1" dirty="0" smtClean="0">
                <a:latin typeface="Calibri" pitchFamily="34" charset="0"/>
              </a:rPr>
              <a:t> La difficulté essentielle de cette approche se situe au niveau de la</a:t>
            </a:r>
          </a:p>
          <a:p>
            <a:pPr marL="2606675" indent="-2514600">
              <a:lnSpc>
                <a:spcPct val="150000"/>
              </a:lnSpc>
              <a:buNone/>
            </a:pPr>
            <a:r>
              <a:rPr lang="fr-FR" sz="2400" i="1" dirty="0" smtClean="0">
                <a:latin typeface="Calibri" pitchFamily="34" charset="0"/>
              </a:rPr>
              <a:t>détermination des seuils pour une application donnée.</a:t>
            </a:r>
            <a:endParaRPr lang="fr-FR" sz="2400" dirty="0" smtClean="0">
              <a:latin typeface="Calibri" pitchFamily="34" charset="0"/>
            </a:endParaRPr>
          </a:p>
          <a:p>
            <a:pPr marL="2606675" indent="-2514600">
              <a:lnSpc>
                <a:spcPct val="150000"/>
              </a:lnSpc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 marL="2606675" indent="-1616075"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 marL="2606675" indent="-1616075"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 marL="2606675" indent="-1616075"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400" i="1" dirty="0" smtClean="0">
                <a:latin typeface="Calibri" pitchFamily="34" charset="0"/>
              </a:rPr>
              <a:t>                                        </a:t>
            </a: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  <a:p>
            <a:pPr>
              <a:buNone/>
            </a:pPr>
            <a:endParaRPr lang="fr-FR" sz="2400" i="1" dirty="0" smtClean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642918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Les algorithmes d’acceptation avec seuil : (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Threshold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algorithms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6143636" y="2857496"/>
          <a:ext cx="285750" cy="214312"/>
        </p:xfrm>
        <a:graphic>
          <a:graphicData uri="http://schemas.openxmlformats.org/presentationml/2006/ole">
            <p:oleObj spid="_x0000_s81923" name="Équation" r:id="rId3" imgW="126725" imgH="126725" progId="Equation.3">
              <p:embed/>
            </p:oleObj>
          </a:graphicData>
        </a:graphic>
      </p:graphicFrame>
      <p:sp>
        <p:nvSpPr>
          <p:cNvPr id="8" name="Accolade ouvrante 7"/>
          <p:cNvSpPr/>
          <p:nvPr/>
        </p:nvSpPr>
        <p:spPr>
          <a:xfrm>
            <a:off x="2428860" y="3429000"/>
            <a:ext cx="214314" cy="1285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7143768" y="3500438"/>
          <a:ext cx="142875" cy="233363"/>
        </p:xfrm>
        <a:graphic>
          <a:graphicData uri="http://schemas.openxmlformats.org/presentationml/2006/ole">
            <p:oleObj spid="_x0000_s81924" name="Équation" r:id="rId4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0100" y="500042"/>
            <a:ext cx="3763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  </a:t>
            </a: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Times New Roman"/>
              </a:rPr>
              <a:t>Méthode du bruitage: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42984"/>
            <a:ext cx="914400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</a:rPr>
              <a:t>     Introduite sur des problèmes dont la donnée comporte un ensemble de nombres réels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 une notion de bruitage de la donnée qui est définie par:        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857496"/>
            <a:ext cx="9144000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L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donnée bruitée est produite à partir de la donnée initiale en ajoutant à chacun des réels une composante calculée </a:t>
            </a:r>
          </a:p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comme le produit de trois éléments : </a:t>
            </a:r>
          </a:p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  <a:cs typeface="Times New Roman" pitchFamily="18" charset="0"/>
              </a:rPr>
              <a:t>       </a:t>
            </a:r>
            <a:r>
              <a:rPr lang="fr-FR" sz="2400" i="1" dirty="0" smtClean="0">
                <a:latin typeface="Calibri" pitchFamily="34" charset="0"/>
              </a:rPr>
              <a:t>a) une fonction aléatoire à valeurs sur l'intervalle [0,1];</a:t>
            </a:r>
          </a:p>
          <a:p>
            <a:pPr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      b) un paramètre permettant de contrôler le niveau du bruit;</a:t>
            </a:r>
          </a:p>
          <a:p>
            <a:pPr marL="533400" indent="-350838"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   c) le plus grand des réels Concernés, afin de normaliser le niveau du        bruit par rapport à la donnée.</a:t>
            </a:r>
            <a:endParaRPr kumimoji="0" lang="fr-FR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64291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L'exécution de l'heuristique comporte plusieurs étapes:</a:t>
            </a:r>
            <a:endParaRPr lang="fr-FR" sz="24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1214422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Calculer un bruitage de la donnée;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785926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Effectuer une descente prenant en compte la fonction de coût</a:t>
            </a:r>
          </a:p>
          <a:p>
            <a:r>
              <a:rPr lang="fr-FR" sz="2400" i="1" dirty="0" smtClean="0">
                <a:latin typeface="Calibri" pitchFamily="34" charset="0"/>
              </a:rPr>
              <a:t>    calculée à partir de la donnée bruitée;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2571744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i="1" dirty="0" smtClean="0">
                <a:latin typeface="Calibri" pitchFamily="34" charset="0"/>
              </a:rPr>
              <a:t>Le niveau du bruit est décrémenté au début de chaque nouvelle       étape; 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3286124"/>
            <a:ext cx="8786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La descente s'effectue à partir de la configuration résultant de </a:t>
            </a:r>
          </a:p>
          <a:p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   l'étape précédente.</a:t>
            </a:r>
            <a:endParaRPr lang="fr-FR" sz="2400" dirty="0"/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400050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Il existe deux variantes pour le bruitage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1) chaque descente sur la donnée bruitée est suivie par une descente         effectuée sur la donnée non bruitée.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 la configuration courante est régulièrement remplacée par la meilleure configuration obtenue depuis le début.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         </a:t>
            </a:r>
            <a:endParaRPr lang="fr-FR" sz="24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28662" y="357166"/>
            <a:ext cx="8215338" cy="785810"/>
          </a:xfrm>
        </p:spPr>
        <p:txBody>
          <a:bodyPr>
            <a:noAutofit/>
          </a:bodyPr>
          <a:lstStyle/>
          <a:p>
            <a:r>
              <a:rPr lang="fr-FR" dirty="0" smtClean="0"/>
              <a:t>  conclusion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00034" y="1214422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</a:rPr>
              <a:t> </a:t>
            </a:r>
            <a:r>
              <a:rPr lang="fr-FR" sz="2400" i="1" dirty="0" smtClean="0">
                <a:latin typeface="Calibri" pitchFamily="34" charset="0"/>
              </a:rPr>
              <a:t> fournir  </a:t>
            </a:r>
            <a:r>
              <a:rPr lang="fr-FR" sz="2400" i="1" dirty="0" smtClean="0">
                <a:latin typeface="Calibri" pitchFamily="34" charset="0"/>
              </a:rPr>
              <a:t>des solutions approchées de bonne qualité 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214282" y="2428868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i="1" dirty="0" smtClean="0">
                <a:latin typeface="Calibri" pitchFamily="34" charset="0"/>
              </a:rPr>
              <a:t>    perçues </a:t>
            </a:r>
            <a:r>
              <a:rPr lang="fr-FR" sz="2400" i="1" dirty="0" smtClean="0">
                <a:latin typeface="Calibri" pitchFamily="34" charset="0"/>
              </a:rPr>
              <a:t>comme des points de départ au développement de nouveaux algorithmes d’optimisation.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14282" y="3786190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présentons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également les possibilités de combiner différentes méthodes pour créer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 méthodes hybrides.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57298"/>
          </a:xfrm>
        </p:spPr>
        <p:txBody>
          <a:bodyPr/>
          <a:lstStyle/>
          <a:p>
            <a:r>
              <a:rPr lang="fr-FR" i="1" dirty="0" smtClean="0"/>
              <a:t>         Plan général</a:t>
            </a:r>
            <a:endParaRPr lang="fr-FR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alibri" pitchFamily="34" charset="0"/>
              </a:rPr>
              <a:t>  Introduction </a:t>
            </a:r>
          </a:p>
          <a:p>
            <a:pPr>
              <a:buNone/>
            </a:pPr>
            <a:endParaRPr lang="fr-FR" sz="3600" dirty="0" smtClean="0">
              <a:latin typeface="Calibri" pitchFamily="34" charset="0"/>
            </a:endParaRPr>
          </a:p>
          <a:p>
            <a:r>
              <a:rPr lang="fr-FR" sz="3600" dirty="0" smtClean="0">
                <a:latin typeface="Calibri" pitchFamily="34" charset="0"/>
              </a:rPr>
              <a:t>  Notions de base </a:t>
            </a:r>
          </a:p>
          <a:p>
            <a:pPr>
              <a:buNone/>
            </a:pPr>
            <a:endParaRPr lang="fr-FR" sz="3600" dirty="0" smtClean="0">
              <a:latin typeface="Calibri" pitchFamily="34" charset="0"/>
            </a:endParaRPr>
          </a:p>
          <a:p>
            <a:r>
              <a:rPr lang="fr-FR" sz="3600" dirty="0" smtClean="0">
                <a:latin typeface="Calibri" pitchFamily="34" charset="0"/>
              </a:rPr>
              <a:t>  La recherche locale</a:t>
            </a:r>
          </a:p>
          <a:p>
            <a:pPr>
              <a:buNone/>
            </a:pPr>
            <a:r>
              <a:rPr lang="fr-FR" sz="3600" dirty="0" smtClean="0">
                <a:latin typeface="Calibri" pitchFamily="34" charset="0"/>
              </a:rPr>
              <a:t> </a:t>
            </a:r>
          </a:p>
          <a:p>
            <a:r>
              <a:rPr lang="fr-FR" sz="3600" dirty="0" smtClean="0">
                <a:latin typeface="Calibri" pitchFamily="34" charset="0"/>
              </a:rPr>
              <a:t>  Conclusion </a:t>
            </a:r>
            <a:endParaRPr lang="fr-F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643182"/>
            <a:ext cx="8327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Merci  </a:t>
            </a:r>
            <a:r>
              <a:rPr lang="fr-F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pour </a:t>
            </a:r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 votre attention 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86676" cy="1143000"/>
          </a:xfrm>
        </p:spPr>
        <p:txBody>
          <a:bodyPr/>
          <a:lstStyle/>
          <a:p>
            <a:r>
              <a:rPr lang="fr-FR" dirty="0" smtClean="0"/>
              <a:t>  </a:t>
            </a:r>
            <a:r>
              <a:rPr lang="fr-FR" i="1" dirty="0" smtClean="0"/>
              <a:t>Introduction: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r>
              <a:rPr lang="fr-FR" sz="2800" i="1" dirty="0" smtClean="0">
                <a:latin typeface="Calibri" pitchFamily="34" charset="0"/>
                <a:ea typeface="Times New Roman"/>
                <a:cs typeface="Times New Roman"/>
              </a:rPr>
              <a:t>L'optimisation combinatoire occupe une place très importante en recherche opérationnelle.</a:t>
            </a:r>
          </a:p>
          <a:p>
            <a:r>
              <a:rPr lang="fr-FR" sz="2800" i="1" dirty="0" smtClean="0">
                <a:latin typeface="Calibri" pitchFamily="34" charset="0"/>
                <a:ea typeface="Times New Roman"/>
                <a:cs typeface="Times New Roman"/>
              </a:rPr>
              <a:t>Son importance se Justifie par:  </a:t>
            </a:r>
          </a:p>
          <a:p>
            <a:pPr marL="536575" indent="174625">
              <a:buFont typeface="Wingdings" pitchFamily="2" charset="2"/>
              <a:buChar char="Ø"/>
              <a:tabLst>
                <a:tab pos="449263" algn="l"/>
              </a:tabLst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La grande difficulté des problèmes d'optimisation ( NP- Difficiles);</a:t>
            </a:r>
          </a:p>
          <a:p>
            <a:pPr marL="536575" indent="174625">
              <a:buNone/>
              <a:tabLst>
                <a:tab pos="449263" algn="l"/>
              </a:tabLst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6575" indent="174625">
              <a:buFont typeface="Wingdings" pitchFamily="2" charset="2"/>
              <a:buChar char="Ø"/>
              <a:tabLst>
                <a:tab pos="449263" algn="l"/>
              </a:tabLst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  De nombreuses applications pratiques pouvant être formulées sous  la forme d’un problèmes d’optimisation combinatoire ;</a:t>
            </a:r>
          </a:p>
          <a:p>
            <a:pPr marL="536575" indent="174625">
              <a:buNone/>
              <a:tabLst>
                <a:tab pos="449263" algn="l"/>
              </a:tabLst>
            </a:pPr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r>
              <a:rPr lang="fr-FR" sz="2800" i="1" dirty="0" smtClean="0">
                <a:latin typeface="Calibri" pitchFamily="34" charset="0"/>
                <a:ea typeface="Times New Roman"/>
                <a:cs typeface="Times New Roman"/>
              </a:rPr>
              <a:t>L’importances de ces problèmes =&gt; </a:t>
            </a:r>
            <a:r>
              <a:rPr lang="fr-FR" sz="2800" i="1" dirty="0" smtClean="0">
                <a:latin typeface="Calibri" pitchFamily="34" charset="0"/>
              </a:rPr>
              <a:t>de nombreuse méthodes            de résolution ont été développées en (RO).</a:t>
            </a:r>
            <a:endParaRPr lang="fr-FR" sz="2800" dirty="0" smtClean="0">
              <a:latin typeface="Calibri" pitchFamily="34" charset="0"/>
            </a:endParaRPr>
          </a:p>
          <a:p>
            <a:pPr>
              <a:buNone/>
            </a:pPr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fr-FR" sz="2800" i="1" dirty="0" smtClean="0">
                <a:latin typeface="Calibri" pitchFamily="34" charset="0"/>
                <a:ea typeface="Times New Roman"/>
                <a:cs typeface="Times New Roman"/>
              </a:rPr>
              <a:t>                                   </a:t>
            </a:r>
          </a:p>
          <a:p>
            <a:pPr>
              <a:buNone/>
            </a:pPr>
            <a:r>
              <a:rPr lang="fr-FR" sz="2800" i="1" dirty="0" smtClean="0">
                <a:latin typeface="Calibri" pitchFamily="34" charset="0"/>
                <a:ea typeface="Times New Roman"/>
                <a:cs typeface="Times New Roman"/>
              </a:rPr>
              <a:t>       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r-FR" sz="2800" i="1" dirty="0" smtClean="0">
                <a:latin typeface="+mj-lt"/>
                <a:ea typeface="Times New Roman"/>
                <a:cs typeface="Times New Roman"/>
              </a:rPr>
              <a:t> </a:t>
            </a:r>
          </a:p>
          <a:p>
            <a:endParaRPr lang="fr-FR" sz="2800" i="1" dirty="0" smtClean="0">
              <a:latin typeface="+mj-lt"/>
              <a:ea typeface="Times New Roman"/>
              <a:cs typeface="Times New Roman"/>
            </a:endParaRPr>
          </a:p>
          <a:p>
            <a:endParaRPr lang="fr-FR" sz="2800" i="1" dirty="0" smtClean="0">
              <a:latin typeface="+mj-lt"/>
              <a:ea typeface="Times New Roman"/>
              <a:cs typeface="Times New Roman"/>
            </a:endParaRPr>
          </a:p>
          <a:p>
            <a:endParaRPr lang="fr-FR" sz="2800" i="1" dirty="0" smtClean="0">
              <a:latin typeface="+mj-lt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r>
              <a:rPr lang="fr-FR" sz="2800" i="1" dirty="0" smtClean="0">
                <a:latin typeface="Calibri"/>
                <a:ea typeface="Times New Roman"/>
                <a:cs typeface="Times New Roman"/>
              </a:rPr>
              <a:t>     </a:t>
            </a: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  <a:p>
            <a:endParaRPr lang="fr-FR" sz="2800" i="1" dirty="0" smtClean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357422" y="500042"/>
            <a:ext cx="378621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600" i="1" dirty="0" smtClean="0">
                <a:solidFill>
                  <a:prstClr val="black"/>
                </a:solidFill>
                <a:latin typeface="Calibri" pitchFamily="34" charset="0"/>
              </a:rPr>
              <a:t>approches de résolution </a:t>
            </a:r>
            <a:endParaRPr lang="fr-FR" i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8" name="Connecteur droit avec flèche 7"/>
          <p:cNvCxnSpPr>
            <a:stCxn id="6" idx="2"/>
            <a:endCxn id="25" idx="0"/>
          </p:cNvCxnSpPr>
          <p:nvPr/>
        </p:nvCxnSpPr>
        <p:spPr>
          <a:xfrm rot="16200000" flipH="1">
            <a:off x="4947049" y="375025"/>
            <a:ext cx="857256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2"/>
            <a:endCxn id="24" idx="0"/>
          </p:cNvCxnSpPr>
          <p:nvPr/>
        </p:nvCxnSpPr>
        <p:spPr>
          <a:xfrm rot="5400000">
            <a:off x="2750331" y="428604"/>
            <a:ext cx="857256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42976" y="1928802"/>
            <a:ext cx="192882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latin typeface="Calibri" pitchFamily="34" charset="0"/>
              </a:rPr>
              <a:t>Les méthodes exactes</a:t>
            </a:r>
            <a:endParaRPr lang="fr-FR" b="1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57818" y="1928802"/>
            <a:ext cx="228601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latin typeface="Calibri" pitchFamily="34" charset="0"/>
              </a:rPr>
              <a:t>Les méthodes approchées</a:t>
            </a:r>
            <a:endParaRPr lang="fr-FR" b="1" i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5" name="Connecteur droit avec flèche 44"/>
          <p:cNvCxnSpPr>
            <a:stCxn id="24" idx="2"/>
          </p:cNvCxnSpPr>
          <p:nvPr/>
        </p:nvCxnSpPr>
        <p:spPr>
          <a:xfrm rot="5400000">
            <a:off x="1196555" y="2160976"/>
            <a:ext cx="571504" cy="125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4" idx="2"/>
            <a:endCxn id="139" idx="0"/>
          </p:cNvCxnSpPr>
          <p:nvPr/>
        </p:nvCxnSpPr>
        <p:spPr>
          <a:xfrm rot="16200000" flipH="1">
            <a:off x="2089529" y="2518165"/>
            <a:ext cx="642942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4" idx="2"/>
            <a:endCxn id="137" idx="0"/>
          </p:cNvCxnSpPr>
          <p:nvPr/>
        </p:nvCxnSpPr>
        <p:spPr>
          <a:xfrm rot="16200000" flipH="1">
            <a:off x="2821769" y="1785926"/>
            <a:ext cx="642942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072066" y="3214686"/>
            <a:ext cx="150019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itchFamily="34" charset="0"/>
              </a:rPr>
              <a:t>Heuristique spécifique </a:t>
            </a:r>
            <a:endParaRPr lang="fr-F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929454" y="3214686"/>
            <a:ext cx="200026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  <a:latin typeface="Calibri" pitchFamily="34" charset="0"/>
              </a:rPr>
              <a:t>Méta-heuristique</a:t>
            </a:r>
            <a:endParaRPr lang="fr-FR" i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4" name="Connecteur droit avec flèche 63"/>
          <p:cNvCxnSpPr>
            <a:stCxn id="25" idx="2"/>
            <a:endCxn id="62" idx="0"/>
          </p:cNvCxnSpPr>
          <p:nvPr/>
        </p:nvCxnSpPr>
        <p:spPr>
          <a:xfrm rot="16200000" flipH="1">
            <a:off x="6858016" y="2143116"/>
            <a:ext cx="71438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25" idx="2"/>
            <a:endCxn id="61" idx="0"/>
          </p:cNvCxnSpPr>
          <p:nvPr/>
        </p:nvCxnSpPr>
        <p:spPr>
          <a:xfrm rot="5400000">
            <a:off x="5804306" y="2518166"/>
            <a:ext cx="714380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rot="5400000">
            <a:off x="8251851" y="3821909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358082" y="4000504"/>
            <a:ext cx="178591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itchFamily="34" charset="0"/>
              </a:rPr>
              <a:t>Méthodes évolutionnaires </a:t>
            </a:r>
            <a:endParaRPr lang="fr-FR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0" name="Connecteur droit 89"/>
          <p:cNvCxnSpPr/>
          <p:nvPr/>
        </p:nvCxnSpPr>
        <p:spPr>
          <a:xfrm rot="10800000">
            <a:off x="5929322" y="3786190"/>
            <a:ext cx="250033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100" idx="0"/>
          </p:cNvCxnSpPr>
          <p:nvPr/>
        </p:nvCxnSpPr>
        <p:spPr>
          <a:xfrm rot="16200000" flipH="1">
            <a:off x="5857885" y="3857629"/>
            <a:ext cx="214312" cy="714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5072066" y="4000504"/>
            <a:ext cx="1857388" cy="50006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Recherche locale </a:t>
            </a:r>
            <a:endParaRPr lang="fr-FR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5400000">
            <a:off x="8215338" y="47863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786710" y="5000636"/>
            <a:ext cx="135729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itchFamily="34" charset="0"/>
              </a:rPr>
              <a:t>Algorithmes  génétiques</a:t>
            </a:r>
            <a:endParaRPr lang="fr-FR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6" name="Connecteur droit avec flèche 115"/>
          <p:cNvCxnSpPr>
            <a:stCxn id="100" idx="2"/>
            <a:endCxn id="117" idx="0"/>
          </p:cNvCxnSpPr>
          <p:nvPr/>
        </p:nvCxnSpPr>
        <p:spPr>
          <a:xfrm rot="16200000" flipH="1">
            <a:off x="6179355" y="4321975"/>
            <a:ext cx="500066" cy="857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143636" y="5000636"/>
            <a:ext cx="1428760" cy="71438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C00000"/>
                </a:solidFill>
                <a:latin typeface="Calibri" pitchFamily="34" charset="0"/>
              </a:rPr>
              <a:t>la méthode</a:t>
            </a:r>
          </a:p>
          <a:p>
            <a:pPr algn="ctr"/>
            <a:r>
              <a:rPr lang="fr-FR" i="1" dirty="0" smtClean="0">
                <a:solidFill>
                  <a:srgbClr val="C00000"/>
                </a:solidFill>
                <a:latin typeface="Calibri" pitchFamily="34" charset="0"/>
              </a:rPr>
              <a:t> de descente</a:t>
            </a:r>
            <a:r>
              <a:rPr lang="fr-FR" i="1" dirty="0" smtClean="0">
                <a:latin typeface="Calibri" pitchFamily="34" charset="0"/>
              </a:rPr>
              <a:t> 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 rot="10800000" flipV="1">
            <a:off x="3286116" y="5000636"/>
            <a:ext cx="1285884" cy="71438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C00000"/>
                </a:solidFill>
              </a:rPr>
              <a:t>Recherche tabou</a:t>
            </a:r>
            <a:r>
              <a:rPr lang="fr-FR" i="1" dirty="0" smtClean="0"/>
              <a:t> </a:t>
            </a:r>
            <a:endParaRPr lang="fr-FR" dirty="0"/>
          </a:p>
        </p:txBody>
      </p:sp>
      <p:sp>
        <p:nvSpPr>
          <p:cNvPr id="119" name="Rectangle 118"/>
          <p:cNvSpPr/>
          <p:nvPr/>
        </p:nvSpPr>
        <p:spPr>
          <a:xfrm rot="10800000" flipV="1">
            <a:off x="4714876" y="5000636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C00000"/>
                </a:solidFill>
                <a:latin typeface="Calibri" pitchFamily="34" charset="0"/>
              </a:rPr>
              <a:t>recuit simulé 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785918" y="5000636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C00000"/>
                </a:solidFill>
                <a:latin typeface="Calibri" pitchFamily="34" charset="0"/>
              </a:rPr>
              <a:t>Acceptation avec seuil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85720" y="5000636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C00000"/>
                </a:solidFill>
                <a:latin typeface="Calibri" pitchFamily="34" charset="0"/>
              </a:rPr>
              <a:t>Méthode du bruitage 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25" name="Connecteur droit avec flèche 124"/>
          <p:cNvCxnSpPr>
            <a:stCxn id="100" idx="2"/>
            <a:endCxn id="119" idx="0"/>
          </p:cNvCxnSpPr>
          <p:nvPr/>
        </p:nvCxnSpPr>
        <p:spPr>
          <a:xfrm rot="5400000">
            <a:off x="5447116" y="4446992"/>
            <a:ext cx="500066" cy="6072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>
            <a:stCxn id="100" idx="2"/>
            <a:endCxn id="118" idx="0"/>
          </p:cNvCxnSpPr>
          <p:nvPr/>
        </p:nvCxnSpPr>
        <p:spPr>
          <a:xfrm rot="5400000">
            <a:off x="4714876" y="3714752"/>
            <a:ext cx="500066" cy="20717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>
            <a:stCxn id="100" idx="2"/>
            <a:endCxn id="120" idx="0"/>
          </p:cNvCxnSpPr>
          <p:nvPr/>
        </p:nvCxnSpPr>
        <p:spPr>
          <a:xfrm rot="5400000">
            <a:off x="3982637" y="2982513"/>
            <a:ext cx="500066" cy="353618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00" idx="2"/>
            <a:endCxn id="121" idx="0"/>
          </p:cNvCxnSpPr>
          <p:nvPr/>
        </p:nvCxnSpPr>
        <p:spPr>
          <a:xfrm rot="5400000">
            <a:off x="3232538" y="2232414"/>
            <a:ext cx="500066" cy="503637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3643306" y="3143248"/>
            <a:ext cx="107157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 err="1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Branch</a:t>
            </a:r>
            <a:r>
              <a:rPr lang="fr-FR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 </a:t>
            </a:r>
          </a:p>
          <a:p>
            <a:r>
              <a:rPr lang="fr-FR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&amp; </a:t>
            </a:r>
            <a:r>
              <a:rPr lang="fr-FR" i="1" dirty="0" err="1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Bound</a:t>
            </a:r>
            <a:r>
              <a:rPr lang="fr-FR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857356" y="3143248"/>
            <a:ext cx="1714512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programmation </a:t>
            </a:r>
          </a:p>
          <a:p>
            <a:r>
              <a:rPr lang="fr-FR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    dynamique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0" y="3143248"/>
            <a:ext cx="178591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 smtClean="0">
                <a:solidFill>
                  <a:schemeClr val="tx1"/>
                </a:solidFill>
                <a:latin typeface="Calibri" pitchFamily="34" charset="0"/>
              </a:rPr>
              <a:t>Programmation</a:t>
            </a:r>
          </a:p>
          <a:p>
            <a:r>
              <a:rPr lang="fr-FR" i="1" dirty="0" smtClean="0">
                <a:solidFill>
                  <a:schemeClr val="tx1"/>
                </a:solidFill>
                <a:latin typeface="Calibri" pitchFamily="34" charset="0"/>
              </a:rPr>
              <a:t>      linéaire </a:t>
            </a:r>
            <a:endParaRPr lang="fr-FR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1500166" y="107154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Problèmes de petite taille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5786446" y="107154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Problèmes de grande taille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5" grpId="0" animBg="1"/>
      <p:bldP spid="61" grpId="0" animBg="1"/>
      <p:bldP spid="62" grpId="0" animBg="1"/>
      <p:bldP spid="80" grpId="0" animBg="1"/>
      <p:bldP spid="100" grpId="0" animBg="1"/>
      <p:bldP spid="10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37" grpId="0" animBg="1"/>
      <p:bldP spid="139" grpId="0" animBg="1"/>
      <p:bldP spid="142" grpId="0" animBg="1"/>
      <p:bldP spid="147" grpId="0"/>
      <p:bldP spid="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42918"/>
            <a:ext cx="5572132" cy="1285884"/>
          </a:xfrm>
        </p:spPr>
        <p:txBody>
          <a:bodyPr>
            <a:normAutofit fontScale="90000"/>
          </a:bodyPr>
          <a:lstStyle/>
          <a:p>
            <a:pPr lvl="0"/>
            <a:r>
              <a:rPr lang="fr-FR" b="1" i="1" dirty="0" smtClean="0"/>
              <a:t>   </a:t>
            </a:r>
            <a:r>
              <a:rPr lang="fr-FR" sz="5300" i="1" dirty="0" smtClean="0"/>
              <a:t>notions de base:</a:t>
            </a:r>
            <a:r>
              <a:rPr lang="fr-FR" b="1" i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</a:rPr>
              <a:t>Quelque définitions </a:t>
            </a:r>
            <a:r>
              <a:rPr lang="fr-FR" b="1" i="1" dirty="0" smtClean="0">
                <a:solidFill>
                  <a:srgbClr val="7030A0"/>
                </a:solidFill>
                <a:latin typeface="Calibri" pitchFamily="34" charset="0"/>
              </a:rPr>
              <a:t>: </a:t>
            </a:r>
            <a:endParaRPr lang="fr-FR" i="1" dirty="0" smtClean="0">
              <a:latin typeface="Calibri" pitchFamily="34" charset="0"/>
            </a:endParaRPr>
          </a:p>
          <a:p>
            <a:pPr marL="365125" indent="0"/>
            <a:r>
              <a:rPr lang="fr-FR" b="1" i="1" dirty="0" smtClean="0">
                <a:latin typeface="Calibri" pitchFamily="34" charset="0"/>
              </a:rPr>
              <a:t> Une solution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est une affectation de toutes les variables du   problème;</a:t>
            </a:r>
          </a:p>
          <a:p>
            <a:pPr marL="273050" indent="168275"/>
            <a:r>
              <a:rPr lang="fr-FR" b="1" i="1" dirty="0" smtClean="0">
                <a:latin typeface="Calibri" pitchFamily="34" charset="0"/>
              </a:rPr>
              <a:t> Une solution optimale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est une solution de coût minimal;</a:t>
            </a:r>
            <a:endParaRPr lang="fr-FR" i="1" dirty="0" smtClean="0">
              <a:latin typeface="Calibri" pitchFamily="34" charset="0"/>
            </a:endParaRPr>
          </a:p>
          <a:p>
            <a:pPr marL="273050" indent="168275"/>
            <a:r>
              <a:rPr lang="fr-FR" b="1" i="1" dirty="0" smtClean="0">
                <a:latin typeface="Calibri" pitchFamily="34" charset="0"/>
              </a:rPr>
              <a:t>Un mouvement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est une opération  élémentaire permettant de passer d'une solution à une solution voisine ;</a:t>
            </a:r>
          </a:p>
          <a:p>
            <a:pPr marL="273050" indent="168275"/>
            <a:r>
              <a:rPr lang="fr-FR" b="1" i="1" dirty="0" smtClean="0">
                <a:latin typeface="Calibri" pitchFamily="34" charset="0"/>
              </a:rPr>
              <a:t>Le voisinage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d'une solution est l'ensemble des solutions voisines, c'est à dire l'ensemble des solutions accessibles par un mouvement (et un seul);</a:t>
            </a:r>
          </a:p>
          <a:p>
            <a:pPr marL="273050" indent="168275"/>
            <a:r>
              <a:rPr lang="fr-FR" b="1" i="1" dirty="0" smtClean="0">
                <a:latin typeface="Calibri" pitchFamily="34" charset="0"/>
              </a:rPr>
              <a:t>Un essai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est une succession de mouvements;</a:t>
            </a:r>
            <a:endParaRPr lang="fr-FR" i="1" dirty="0" smtClean="0">
              <a:latin typeface="Calibri" pitchFamily="34" charset="0"/>
            </a:endParaRPr>
          </a:p>
          <a:p>
            <a:pPr marL="273050" indent="168275"/>
            <a:r>
              <a:rPr lang="fr-FR" b="1" i="1" dirty="0" smtClean="0">
                <a:latin typeface="Calibri" pitchFamily="34" charset="0"/>
              </a:rPr>
              <a:t>Une recherche locale</a:t>
            </a:r>
            <a:r>
              <a:rPr lang="fr-FR" i="1" dirty="0" smtClean="0">
                <a:latin typeface="Calibri" pitchFamily="34" charset="0"/>
              </a:rPr>
              <a:t> : </a:t>
            </a:r>
            <a:r>
              <a:rPr lang="fr-FR" sz="2400" i="1" dirty="0" smtClean="0">
                <a:latin typeface="Calibri" pitchFamily="34" charset="0"/>
              </a:rPr>
              <a:t>est une succession d’essais.</a:t>
            </a:r>
            <a:endParaRPr lang="fr-FR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2800" i="1" dirty="0" smtClean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marL="273050" indent="1588"/>
            <a:r>
              <a:rPr lang="fr-FR" sz="2800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  </a:t>
            </a:r>
            <a:r>
              <a:rPr lang="fr-FR" sz="2800" b="1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  optimisation combinatoire</a:t>
            </a:r>
            <a:r>
              <a:rPr lang="fr-FR" sz="2800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 :</a:t>
            </a:r>
          </a:p>
          <a:p>
            <a:pPr marL="533400" indent="274638"/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chaque instance du problème                                                            </a:t>
            </a:r>
          </a:p>
          <a:p>
            <a:pPr marL="533400" indent="-92075">
              <a:buNone/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X: est un sous-ensemble de S(les solutions admissibles« réalisables »)</a:t>
            </a:r>
            <a:endParaRPr lang="fr-FR" sz="2400" i="1" dirty="0" smtClean="0">
              <a:latin typeface="Calibri"/>
              <a:ea typeface="Times New Roman"/>
              <a:cs typeface="Times New Roman"/>
            </a:endParaRPr>
          </a:p>
          <a:p>
            <a:pPr marL="533400" indent="92075" algn="just">
              <a:lnSpc>
                <a:spcPct val="150000"/>
              </a:lnSpc>
              <a:spcAft>
                <a:spcPts val="0"/>
              </a:spcAft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Fonction de coût  f  assigne à chaque solution s </a:t>
            </a:r>
            <a:r>
              <a:rPr lang="fr-FR" sz="2000" dirty="0" smtClean="0">
                <a:latin typeface="Symbol"/>
                <a:ea typeface="Times New Roman"/>
                <a:cs typeface="Symbol"/>
              </a:rPr>
              <a:t>Î</a:t>
            </a:r>
            <a:r>
              <a:rPr lang="fr-FR" sz="2000" dirty="0" smtClean="0">
                <a:latin typeface="Calibri"/>
                <a:ea typeface="Times New Roman"/>
                <a:cs typeface="Arial"/>
              </a:rPr>
              <a:t> </a:t>
            </a:r>
            <a:r>
              <a:rPr lang="fr-FR" sz="2400" i="1" dirty="0" smtClean="0">
                <a:latin typeface="Calibri"/>
                <a:ea typeface="Times New Roman"/>
                <a:cs typeface="Calibri"/>
              </a:rPr>
              <a:t>X le nombre f (s).</a:t>
            </a:r>
            <a:endParaRPr lang="fr-FR" sz="2000" dirty="0" smtClean="0">
              <a:latin typeface="Calibri"/>
              <a:ea typeface="Times New Roman"/>
              <a:cs typeface="Arial"/>
            </a:endParaRPr>
          </a:p>
          <a:p>
            <a:pPr marL="533400" indent="274638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Résoudre un problème d’optimisation combinatoire</a:t>
            </a: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274638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274638"/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274638" indent="350838"/>
            <a:r>
              <a:rPr lang="fr-FR" sz="28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</a:rPr>
              <a:t>Exemples des problèmes d’optimisation combinatoire </a:t>
            </a:r>
            <a:r>
              <a:rPr lang="fr-FR" sz="2400" b="1" i="1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</a:p>
          <a:p>
            <a:pPr marL="625475" indent="273050"/>
            <a:r>
              <a:rPr lang="fr-FR" sz="2400" i="1" dirty="0" smtClean="0">
                <a:latin typeface="Calibri" pitchFamily="34" charset="0"/>
              </a:rPr>
              <a:t>Affectation de fréquence en téléphonie;</a:t>
            </a:r>
          </a:p>
          <a:p>
            <a:pPr marL="625475" lvl="1" indent="273050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Le problème du sac-à-dos;</a:t>
            </a:r>
          </a:p>
          <a:p>
            <a:pPr marL="625475" lvl="1" indent="273050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Découpage de verre sans perte;</a:t>
            </a:r>
          </a:p>
          <a:p>
            <a:pPr marL="625475" lvl="1" indent="273050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Routage de véhicules;</a:t>
            </a:r>
          </a:p>
          <a:p>
            <a:pPr marL="625475" lvl="1" indent="273050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Le voyageur de commerce</a:t>
            </a: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-92075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-92075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-92075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-92075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533400" indent="-92075">
              <a:buNone/>
            </a:pPr>
            <a:endParaRPr lang="fr-FR" sz="2400" i="1" dirty="0" smtClean="0">
              <a:latin typeface="Calibri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fr-FR" sz="2000" i="1" dirty="0" smtClean="0">
              <a:latin typeface="Calibri"/>
              <a:cs typeface="Times New Roman"/>
            </a:endParaRPr>
          </a:p>
        </p:txBody>
      </p:sp>
      <p:sp>
        <p:nvSpPr>
          <p:cNvPr id="6" name="Accolade ouvrante 5"/>
          <p:cNvSpPr/>
          <p:nvPr/>
        </p:nvSpPr>
        <p:spPr>
          <a:xfrm>
            <a:off x="0" y="1000108"/>
            <a:ext cx="571472" cy="1214446"/>
          </a:xfrm>
          <a:prstGeom prst="leftBrace">
            <a:avLst>
              <a:gd name="adj1" fmla="val 41293"/>
              <a:gd name="adj2" fmla="val 423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43438" y="85723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=&gt;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5214942" y="928670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latin typeface="Calibri" pitchFamily="34" charset="0"/>
              </a:rPr>
              <a:t> un ensemble de solutions S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6578" y="264318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=&gt;  </a:t>
            </a:r>
            <a:endParaRPr lang="fr-FR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6715140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=&gt;</a:t>
            </a:r>
            <a:endParaRPr lang="fr-FR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214282" y="3143248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trouver une solution</a:t>
            </a:r>
            <a:r>
              <a:rPr lang="fr-FR" sz="2400" i="1" dirty="0" smtClean="0">
                <a:latin typeface="Calibri" pitchFamily="34" charset="0"/>
                <a:ea typeface="Times New Roman"/>
                <a:cs typeface="Arial"/>
              </a:rPr>
              <a:t> 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s</a:t>
            </a:r>
            <a:r>
              <a:rPr lang="fr-FR" sz="2400" dirty="0" smtClean="0">
                <a:latin typeface="Symbol"/>
                <a:ea typeface="Times New Roman"/>
                <a:cs typeface="Symbol"/>
              </a:rPr>
              <a:t> Î</a:t>
            </a:r>
            <a:r>
              <a:rPr lang="fr-FR" sz="2400" dirty="0" smtClean="0">
                <a:latin typeface="Calibri" pitchFamily="34" charset="0"/>
                <a:ea typeface="Times New Roman"/>
                <a:cs typeface="Arial"/>
              </a:rPr>
              <a:t> </a:t>
            </a:r>
            <a:r>
              <a:rPr lang="fr-FR" sz="2400" i="1" dirty="0" smtClean="0">
                <a:latin typeface="Calibri" pitchFamily="34" charset="0"/>
                <a:ea typeface="Times New Roman"/>
                <a:cs typeface="Calibri"/>
              </a:rPr>
              <a:t>X </a:t>
            </a:r>
            <a:r>
              <a:rPr lang="fr-FR" sz="2400" i="1" dirty="0" smtClean="0">
                <a:solidFill>
                  <a:srgbClr val="C00000"/>
                </a:solidFill>
                <a:latin typeface="Calibri" pitchFamily="34" charset="0"/>
                <a:ea typeface="Times New Roman"/>
                <a:cs typeface="Calibri"/>
              </a:rPr>
              <a:t>optimisant </a:t>
            </a:r>
            <a:r>
              <a:rPr lang="fr-FR" sz="2400" i="1" dirty="0" smtClean="0">
                <a:latin typeface="Calibri" pitchFamily="34" charset="0"/>
                <a:ea typeface="Times New Roman"/>
                <a:cs typeface="Calibri"/>
              </a:rPr>
              <a:t>la valeur de  f 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282" y="3571876"/>
            <a:ext cx="657229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trouver</a:t>
            </a:r>
            <a:r>
              <a:rPr lang="fr-FR" sz="2400" i="1" dirty="0" smtClean="0">
                <a:latin typeface="Calibri" pitchFamily="34" charset="0"/>
                <a:ea typeface="Times New Roman"/>
                <a:cs typeface="Arial"/>
              </a:rPr>
              <a:t> </a:t>
            </a: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une solution optimale(un optimum global).</a:t>
            </a:r>
            <a:endParaRPr lang="fr-FR" sz="2400" dirty="0" smtClean="0">
              <a:latin typeface="Calibri" pitchFamily="34" charset="0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92075" lvl="1" indent="0">
              <a:buClr>
                <a:schemeClr val="accent3"/>
              </a:buClr>
              <a:buSzPct val="95000"/>
              <a:buNone/>
            </a:pPr>
            <a:endParaRPr lang="fr-FR" i="1" dirty="0" smtClean="0">
              <a:latin typeface="Calibri" pitchFamily="34" charset="0"/>
            </a:endParaRPr>
          </a:p>
          <a:p>
            <a:pPr marL="92075" lvl="1" indent="0">
              <a:buClr>
                <a:schemeClr val="accent3"/>
              </a:buClr>
              <a:buSzPct val="95000"/>
              <a:buNone/>
            </a:pPr>
            <a:endParaRPr lang="fr-FR" i="1" dirty="0" smtClean="0">
              <a:latin typeface="Calibri" pitchFamily="34" charset="0"/>
            </a:endParaRPr>
          </a:p>
          <a:p>
            <a:pPr marL="365125" lvl="1" indent="260350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Parmi les méthodes  de résolution </a:t>
            </a:r>
            <a:r>
              <a:rPr lang="fr-FR" b="1" i="1" dirty="0" smtClean="0">
                <a:latin typeface="Calibri" pitchFamily="34" charset="0"/>
              </a:rPr>
              <a:t>                     </a:t>
            </a:r>
            <a:endParaRPr lang="fr-FR" sz="2800" b="1" i="1" dirty="0" smtClean="0">
              <a:solidFill>
                <a:srgbClr val="7030A0"/>
              </a:solidFill>
              <a:latin typeface="Calibri"/>
              <a:ea typeface="Times New Roman"/>
              <a:cs typeface="Times New Roman"/>
            </a:endParaRPr>
          </a:p>
          <a:p>
            <a:pPr marL="265113" lvl="1" indent="457200">
              <a:buClr>
                <a:schemeClr val="accent3"/>
              </a:buClr>
              <a:buSzPct val="95000"/>
            </a:pPr>
            <a:r>
              <a:rPr lang="fr-FR" sz="2800" b="1" i="1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>Les heuristiques:</a:t>
            </a:r>
            <a:r>
              <a:rPr lang="fr-FR" b="1" i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 </a:t>
            </a:r>
          </a:p>
          <a:p>
            <a:pPr marL="365125" lvl="1" indent="-11113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/>
                <a:cs typeface="Times New Roman"/>
              </a:rPr>
              <a:t>  Du verbe grec </a:t>
            </a:r>
            <a:r>
              <a:rPr lang="fr-FR" i="1" dirty="0" err="1" smtClean="0">
                <a:latin typeface="Calibri"/>
                <a:ea typeface="Times New Roman"/>
                <a:cs typeface="Times New Roman"/>
              </a:rPr>
              <a:t>heuriskein</a:t>
            </a:r>
            <a:r>
              <a:rPr lang="fr-FR" i="1" dirty="0" smtClean="0">
                <a:latin typeface="Calibri"/>
                <a:ea typeface="Times New Roman"/>
                <a:cs typeface="Times New Roman"/>
              </a:rPr>
              <a:t> = « trouver » ;</a:t>
            </a:r>
          </a:p>
          <a:p>
            <a:pPr marL="365125" lvl="1" indent="-11113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/>
                <a:cs typeface="Times New Roman"/>
              </a:rPr>
              <a:t> C’est une règle d’estimation , une stratégie, une astuce</a:t>
            </a:r>
          </a:p>
          <a:p>
            <a:pPr marL="365125" indent="-11113"/>
            <a:r>
              <a:rPr lang="fr-FR" sz="2400" i="1" dirty="0" smtClean="0">
                <a:latin typeface="Calibri" pitchFamily="34" charset="0"/>
              </a:rPr>
              <a:t> Résoudre un problème donné;</a:t>
            </a:r>
          </a:p>
          <a:p>
            <a:pPr marL="365125" lvl="1" indent="-11113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 Temps de calcule raisonnable;</a:t>
            </a:r>
          </a:p>
          <a:p>
            <a:pPr marL="365125" lvl="1" indent="-11113">
              <a:buClr>
                <a:schemeClr val="accent3"/>
              </a:buClr>
              <a:buSzPct val="95000"/>
            </a:pPr>
            <a:r>
              <a:rPr lang="fr-FR" i="1" dirty="0" smtClean="0">
                <a:latin typeface="Calibri" pitchFamily="34" charset="0"/>
              </a:rPr>
              <a:t> Sans garantir l’</a:t>
            </a:r>
            <a:r>
              <a:rPr lang="fr-FR" i="1" dirty="0" err="1" smtClean="0">
                <a:latin typeface="Calibri" pitchFamily="34" charset="0"/>
              </a:rPr>
              <a:t>optimalitè</a:t>
            </a:r>
            <a:r>
              <a:rPr lang="fr-FR" i="1" dirty="0" smtClean="0">
                <a:latin typeface="Calibri" pitchFamily="34" charset="0"/>
              </a:rPr>
              <a:t> .</a:t>
            </a:r>
          </a:p>
          <a:p>
            <a:pPr marL="265113" indent="368300"/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</a:rPr>
              <a:t>Méta-heuristiques:</a:t>
            </a:r>
          </a:p>
          <a:p>
            <a:pPr marL="625475" indent="182563"/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ensemble de concepts fondamentaux </a:t>
            </a:r>
            <a:r>
              <a:rPr lang="fr-FR" sz="2800" b="1" i="1" dirty="0" smtClean="0">
                <a:latin typeface="Calibri" pitchFamily="34" charset="0"/>
                <a:ea typeface="Times New Roman"/>
                <a:cs typeface="Times New Roman"/>
              </a:rPr>
              <a:t>=&gt;  </a:t>
            </a: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aider à la conception de méthodes heuristiques .   </a:t>
            </a:r>
          </a:p>
          <a:p>
            <a:pPr marL="708025" indent="-90488"/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Ces méthodes peuvent être classées sommairement en deux grandes catégories:</a:t>
            </a:r>
          </a:p>
          <a:p>
            <a:pPr marL="365125" indent="-182563">
              <a:buNone/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                     les méthodes évolutionnaires </a:t>
            </a:r>
          </a:p>
          <a:p>
            <a:pPr marL="365125" indent="-182563">
              <a:buNone/>
            </a:pPr>
            <a:r>
              <a:rPr lang="fr-FR" sz="2400" i="1" dirty="0" smtClean="0">
                <a:latin typeface="Calibri"/>
                <a:ea typeface="Times New Roman"/>
                <a:cs typeface="Times New Roman"/>
              </a:rPr>
              <a:t>                     les méthodes de recherche locale            </a:t>
            </a:r>
          </a:p>
          <a:p>
            <a:pPr marL="365125" indent="-182563">
              <a:buNone/>
            </a:pPr>
            <a:endParaRPr lang="fr-FR" sz="2400" i="1" dirty="0" smtClean="0">
              <a:solidFill>
                <a:srgbClr val="7030A0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marL="2149475" lvl="1" indent="0">
              <a:buClr>
                <a:schemeClr val="accent3"/>
              </a:buClr>
              <a:buSzPct val="95000"/>
              <a:buNone/>
            </a:pPr>
            <a:endParaRPr lang="fr-FR" i="1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9190" y="71435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=&gt;  </a:t>
            </a:r>
            <a:endParaRPr lang="fr-F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5357818" y="714356"/>
            <a:ext cx="35719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i="1" dirty="0" smtClean="0">
                <a:latin typeface="Calibri" pitchFamily="34" charset="0"/>
                <a:ea typeface="Times New Roman"/>
                <a:cs typeface="Times New Roman"/>
              </a:rPr>
              <a:t>Les méthodes heuristiques</a:t>
            </a:r>
            <a:endParaRPr lang="fr-FR" sz="2400" i="1" dirty="0" smtClean="0">
              <a:latin typeface="Calibri" pitchFamily="34" charset="0"/>
              <a:ea typeface="Times New Roman"/>
              <a:cs typeface="Arial"/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1285852" y="5786454"/>
            <a:ext cx="285752" cy="571504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5143536" cy="571504"/>
          </a:xfrm>
        </p:spPr>
        <p:txBody>
          <a:bodyPr>
            <a:normAutofit fontScale="90000"/>
          </a:bodyPr>
          <a:lstStyle/>
          <a:p>
            <a:r>
              <a:rPr lang="fr-FR" sz="4800" i="1" dirty="0" smtClean="0"/>
              <a:t>La recherche locale:</a:t>
            </a:r>
            <a:endParaRPr lang="fr-FR" sz="4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 numCol="1">
            <a:norm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</a:rPr>
              <a:t>  Idée: </a:t>
            </a:r>
          </a:p>
          <a:p>
            <a:pPr marL="360363" indent="-96838"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 Débuter avec une solution initiale et mouvée d’un voisin à un autre.</a:t>
            </a:r>
          </a:p>
          <a:p>
            <a:pPr marL="273050" indent="-7938"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 Pour implémenter un algorithmes de recherche locale:</a:t>
            </a:r>
          </a:p>
          <a:p>
            <a:pPr marL="533400" indent="182563">
              <a:lnSpc>
                <a:spcPct val="150000"/>
              </a:lnSpc>
              <a:buFont typeface="Wingdings" pitchFamily="2" charset="2"/>
              <a:buChar char="ü"/>
              <a:tabLst>
                <a:tab pos="533400" algn="l"/>
              </a:tabLst>
            </a:pPr>
            <a:r>
              <a:rPr lang="fr-FR" sz="2400" i="1" dirty="0" smtClean="0">
                <a:latin typeface="Calibri" pitchFamily="34" charset="0"/>
              </a:rPr>
              <a:t> Choisir la solution initiale (facile);</a:t>
            </a:r>
          </a:p>
          <a:p>
            <a:pPr marL="533400" indent="182563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i="1" dirty="0" smtClean="0">
                <a:latin typeface="Calibri" pitchFamily="34" charset="0"/>
              </a:rPr>
              <a:t> Définit les voisins;</a:t>
            </a:r>
          </a:p>
          <a:p>
            <a:pPr marL="533400" indent="182563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i="1" dirty="0" smtClean="0">
                <a:latin typeface="Calibri" pitchFamily="34" charset="0"/>
              </a:rPr>
              <a:t> Choisir un voisin d’un solution donnée.</a:t>
            </a:r>
          </a:p>
          <a:p>
            <a:pPr marL="273050" indent="-7938">
              <a:lnSpc>
                <a:spcPct val="150000"/>
              </a:lnSpc>
            </a:pPr>
            <a:r>
              <a:rPr lang="fr-FR" sz="2400" i="1" dirty="0" smtClean="0">
                <a:latin typeface="Calibri" pitchFamily="34" charset="0"/>
              </a:rPr>
              <a:t> La qualité  de solution final dépend de la solution initiale .  </a:t>
            </a:r>
            <a:r>
              <a:rPr lang="fr-FR" sz="2400" i="1" dirty="0" smtClean="0">
                <a:latin typeface="Calibri"/>
                <a:ea typeface="Times New Roman"/>
                <a:cs typeface="Arial"/>
              </a:rPr>
              <a:t>     </a:t>
            </a:r>
            <a:endParaRPr lang="fr-FR" sz="2400" b="1" i="1" dirty="0" smtClean="0">
              <a:solidFill>
                <a:srgbClr val="7030A0"/>
              </a:solidFill>
              <a:latin typeface="Calibri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i="1" dirty="0" smtClean="0">
              <a:latin typeface="Calibri"/>
              <a:ea typeface="Times New Roman"/>
              <a:cs typeface="Arial"/>
            </a:endParaRPr>
          </a:p>
          <a:p>
            <a:pPr algn="just">
              <a:buNone/>
            </a:pPr>
            <a:endParaRPr lang="fr-FR" sz="2400" i="1" dirty="0" smtClean="0">
              <a:latin typeface="Calibri"/>
              <a:ea typeface="Times New Roman"/>
              <a:cs typeface="Arial"/>
            </a:endParaRPr>
          </a:p>
          <a:p>
            <a:pPr algn="just">
              <a:buNone/>
            </a:pPr>
            <a:r>
              <a:rPr lang="fr-FR" sz="2400" i="1" dirty="0" smtClean="0">
                <a:latin typeface="Calibri"/>
                <a:ea typeface="Times New Roman"/>
                <a:cs typeface="Arial"/>
              </a:rPr>
              <a:t> </a:t>
            </a:r>
          </a:p>
          <a:p>
            <a:pPr marL="273050" indent="-184150" algn="just">
              <a:buFont typeface="Arial" pitchFamily="34" charset="0"/>
              <a:buChar char="•"/>
            </a:pPr>
            <a:r>
              <a:rPr lang="fr-FR" sz="3600" i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fr-FR" sz="2400" i="1" dirty="0" smtClean="0">
                <a:latin typeface="Calibri"/>
                <a:ea typeface="Times New Roman"/>
                <a:cs typeface="Arial"/>
              </a:rPr>
              <a:t>Une structure de voisinage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i="1" dirty="0" smtClean="0">
                <a:latin typeface="Calibri"/>
                <a:ea typeface="Times New Roman"/>
                <a:cs typeface="Arial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endParaRPr lang="fr-FR" sz="2400" i="1" dirty="0" smtClean="0">
              <a:latin typeface="Calibri"/>
              <a:ea typeface="Times New Roman"/>
              <a:cs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fr-FR" sz="2400" i="1" dirty="0" smtClean="0">
              <a:latin typeface="Calibri"/>
              <a:ea typeface="Times New Roman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fr-FR" sz="2400" i="1" dirty="0" smtClean="0">
                <a:latin typeface="Calibri"/>
                <a:ea typeface="Times New Roman"/>
                <a:cs typeface="Arial"/>
              </a:rPr>
              <a:t>Une solution s    S est un minimum local         </a:t>
            </a:r>
            <a:endParaRPr lang="fr-FR" sz="2400" dirty="0" smtClean="0"/>
          </a:p>
          <a:p>
            <a:pPr algn="just">
              <a:lnSpc>
                <a:spcPct val="150000"/>
              </a:lnSpc>
            </a:pPr>
            <a:r>
              <a:rPr lang="en-US" sz="2400" i="1" dirty="0" err="1" smtClean="0">
                <a:latin typeface="Calibri"/>
                <a:ea typeface="Times New Roman"/>
                <a:cs typeface="Arial"/>
              </a:rPr>
              <a:t>une</a:t>
            </a:r>
            <a:r>
              <a:rPr lang="en-US" sz="2400" i="1" dirty="0" smtClean="0">
                <a:latin typeface="Calibri"/>
                <a:ea typeface="Times New Roman"/>
                <a:cs typeface="Arial"/>
              </a:rPr>
              <a:t> solution s </a:t>
            </a:r>
            <a:r>
              <a:rPr lang="fr-FR" sz="2000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US" sz="2400" i="1" dirty="0" smtClean="0">
                <a:latin typeface="Calibri"/>
                <a:ea typeface="Times New Roman"/>
                <a:cs typeface="Arial"/>
              </a:rPr>
              <a:t>   S </a:t>
            </a:r>
            <a:r>
              <a:rPr lang="en-US" sz="2400" i="1" dirty="0" err="1" smtClean="0">
                <a:latin typeface="Calibri"/>
                <a:ea typeface="Times New Roman"/>
                <a:cs typeface="Arial"/>
              </a:rPr>
              <a:t>est</a:t>
            </a:r>
            <a:r>
              <a:rPr lang="en-US" sz="2400" i="1" dirty="0" smtClean="0">
                <a:latin typeface="Calibri"/>
                <a:ea typeface="Times New Roman"/>
                <a:cs typeface="Arial"/>
              </a:rPr>
              <a:t> u</a:t>
            </a:r>
            <a:r>
              <a:rPr lang="fr-FR" sz="2400" i="1" dirty="0" smtClean="0">
                <a:latin typeface="Calibri"/>
                <a:ea typeface="Times New Roman"/>
                <a:cs typeface="Arial"/>
              </a:rPr>
              <a:t>n minimum global</a:t>
            </a:r>
            <a:endParaRPr lang="fr-FR" sz="2800" dirty="0" smtClean="0">
              <a:latin typeface="+mj-lt"/>
            </a:endParaRPr>
          </a:p>
          <a:p>
            <a:pPr marL="273050" indent="-180975">
              <a:buNone/>
            </a:pPr>
            <a:endParaRPr lang="fr-FR" sz="2400" dirty="0" smtClean="0">
              <a:solidFill>
                <a:srgbClr val="7030A0"/>
              </a:solidFill>
              <a:latin typeface="Calibri"/>
              <a:ea typeface="Times New Roman"/>
              <a:cs typeface="Arial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143108" y="4071942"/>
          <a:ext cx="285752" cy="214313"/>
        </p:xfrm>
        <a:graphic>
          <a:graphicData uri="http://schemas.openxmlformats.org/presentationml/2006/ole">
            <p:oleObj spid="_x0000_s49156" name="Équation" r:id="rId3" imgW="126725" imgH="126725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286380" y="392906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err="1" smtClean="0">
                <a:latin typeface="Calibri" pitchFamily="34" charset="0"/>
              </a:rPr>
              <a:t>ssi</a:t>
            </a:r>
            <a:endParaRPr lang="fr-FR" sz="2400" i="1" dirty="0">
              <a:latin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857884" y="3929066"/>
            <a:ext cx="3000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f (s) ≤ f (s’)       s’   N(s)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7286644" y="4071942"/>
          <a:ext cx="454606" cy="261938"/>
        </p:xfrm>
        <a:graphic>
          <a:graphicData uri="http://schemas.openxmlformats.org/presentationml/2006/ole">
            <p:oleObj spid="_x0000_s49158" name="Équation" r:id="rId4" imgW="152268" imgH="164957" progId="Equation.3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7858148" y="4071942"/>
          <a:ext cx="285752" cy="214314"/>
        </p:xfrm>
        <a:graphic>
          <a:graphicData uri="http://schemas.openxmlformats.org/presentationml/2006/ole">
            <p:oleObj spid="_x0000_s49160" name="Équation" r:id="rId5" imgW="126720" imgH="126720" progId="Equation.3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2143108" y="4714884"/>
          <a:ext cx="214314" cy="214314"/>
        </p:xfrm>
        <a:graphic>
          <a:graphicData uri="http://schemas.openxmlformats.org/presentationml/2006/ole">
            <p:oleObj spid="_x0000_s49161" name="Équation" r:id="rId6" imgW="126725" imgH="126725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5500694" y="457200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 err="1" smtClean="0">
                <a:latin typeface="Calibri" pitchFamily="34" charset="0"/>
              </a:rPr>
              <a:t>ssi</a:t>
            </a:r>
            <a:endParaRPr lang="fr-FR" sz="2400" i="1" dirty="0"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143636" y="4572008"/>
            <a:ext cx="3000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 (s) ≤ f (s’)      s’   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7572396" y="4643446"/>
          <a:ext cx="369219" cy="285752"/>
        </p:xfrm>
        <a:graphic>
          <a:graphicData uri="http://schemas.openxmlformats.org/presentationml/2006/ole">
            <p:oleObj spid="_x0000_s49163" name="Équation" r:id="rId7" imgW="152268" imgH="164957" progId="Equation.3">
              <p:embed/>
            </p:oleObj>
          </a:graphicData>
        </a:graphic>
      </p:graphicFrame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8072462" y="4714884"/>
          <a:ext cx="285752" cy="214314"/>
        </p:xfrm>
        <a:graphic>
          <a:graphicData uri="http://schemas.openxmlformats.org/presentationml/2006/ole">
            <p:oleObj spid="_x0000_s49164" name="Équation" r:id="rId8" imgW="126725" imgH="126725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57158" y="714356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  <a:ea typeface="Times New Roman"/>
                <a:cs typeface="Arial"/>
              </a:rPr>
              <a:t>  Structure de voisinage et minimum local 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4744" y="150017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=&gt;  </a:t>
            </a:r>
            <a:endParaRPr lang="fr-FR" sz="2800" b="1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143372" y="1428736"/>
            <a:ext cx="5000628" cy="169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une fonction N qui associe à  toute solution s    S un sous ensemble </a:t>
            </a:r>
            <a:r>
              <a:rPr lang="fr-FR" sz="24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de S (dite </a:t>
            </a:r>
            <a:r>
              <a:rPr lang="fr-FR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voisin</a:t>
            </a:r>
            <a:r>
              <a:rPr lang="fr-FR" sz="24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de s).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5429256" y="2214554"/>
          <a:ext cx="285759" cy="214314"/>
        </p:xfrm>
        <a:graphic>
          <a:graphicData uri="http://schemas.openxmlformats.org/presentationml/2006/ole">
            <p:oleObj spid="_x0000_s49165" name="Équation" r:id="rId9" imgW="126725" imgH="12672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10" grpId="0"/>
      <p:bldP spid="17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1776</TotalTime>
  <Words>1089</Words>
  <Application>Microsoft Office PowerPoint</Application>
  <PresentationFormat>Affichage à l'écran (4:3)</PresentationFormat>
  <Paragraphs>282</Paragraphs>
  <Slides>20</Slides>
  <Notes>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Débit</vt:lpstr>
      <vt:lpstr>Équation</vt:lpstr>
      <vt:lpstr>                                               les méthodes de recherche locale</vt:lpstr>
      <vt:lpstr>         Plan général</vt:lpstr>
      <vt:lpstr>  Introduction:</vt:lpstr>
      <vt:lpstr>Diapositive 4</vt:lpstr>
      <vt:lpstr>   notions de base:  </vt:lpstr>
      <vt:lpstr>Diapositive 6</vt:lpstr>
      <vt:lpstr>Diapositive 7</vt:lpstr>
      <vt:lpstr>La recherche locale: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  conclusion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</dc:title>
  <cp:lastModifiedBy>YZELIOUI Abdelmountasser</cp:lastModifiedBy>
  <cp:revision>295</cp:revision>
  <dcterms:modified xsi:type="dcterms:W3CDTF">2009-12-15T21:19:09Z</dcterms:modified>
</cp:coreProperties>
</file>