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9"/>
  </p:notesMasterIdLst>
  <p:sldIdLst>
    <p:sldId id="263" r:id="rId2"/>
    <p:sldId id="257" r:id="rId3"/>
    <p:sldId id="256" r:id="rId4"/>
    <p:sldId id="258" r:id="rId5"/>
    <p:sldId id="283" r:id="rId6"/>
    <p:sldId id="284" r:id="rId7"/>
    <p:sldId id="285" r:id="rId8"/>
    <p:sldId id="286" r:id="rId9"/>
    <p:sldId id="287" r:id="rId10"/>
    <p:sldId id="288" r:id="rId11"/>
    <p:sldId id="259" r:id="rId12"/>
    <p:sldId id="396" r:id="rId13"/>
    <p:sldId id="290" r:id="rId14"/>
    <p:sldId id="292" r:id="rId15"/>
    <p:sldId id="265" r:id="rId16"/>
    <p:sldId id="346" r:id="rId17"/>
    <p:sldId id="368" r:id="rId18"/>
    <p:sldId id="260" r:id="rId19"/>
    <p:sldId id="295" r:id="rId20"/>
    <p:sldId id="324" r:id="rId21"/>
    <p:sldId id="325" r:id="rId22"/>
    <p:sldId id="300" r:id="rId23"/>
    <p:sldId id="277" r:id="rId24"/>
    <p:sldId id="374" r:id="rId25"/>
    <p:sldId id="301" r:id="rId26"/>
    <p:sldId id="278" r:id="rId27"/>
    <p:sldId id="326" r:id="rId28"/>
    <p:sldId id="327" r:id="rId29"/>
    <p:sldId id="379" r:id="rId30"/>
    <p:sldId id="401" r:id="rId31"/>
    <p:sldId id="402" r:id="rId32"/>
    <p:sldId id="403" r:id="rId33"/>
    <p:sldId id="404" r:id="rId34"/>
    <p:sldId id="405" r:id="rId35"/>
    <p:sldId id="406" r:id="rId36"/>
    <p:sldId id="407" r:id="rId37"/>
    <p:sldId id="408" r:id="rId38"/>
    <p:sldId id="409" r:id="rId39"/>
    <p:sldId id="410" r:id="rId40"/>
    <p:sldId id="411" r:id="rId41"/>
    <p:sldId id="412" r:id="rId42"/>
    <p:sldId id="413" r:id="rId43"/>
    <p:sldId id="414" r:id="rId44"/>
    <p:sldId id="415" r:id="rId45"/>
    <p:sldId id="416" r:id="rId46"/>
    <p:sldId id="395" r:id="rId47"/>
    <p:sldId id="328" r:id="rId48"/>
    <p:sldId id="371" r:id="rId49"/>
    <p:sldId id="369" r:id="rId50"/>
    <p:sldId id="332" r:id="rId51"/>
    <p:sldId id="333" r:id="rId52"/>
    <p:sldId id="334" r:id="rId53"/>
    <p:sldId id="370" r:id="rId54"/>
    <p:sldId id="338" r:id="rId55"/>
    <p:sldId id="339" r:id="rId56"/>
    <p:sldId id="340" r:id="rId57"/>
    <p:sldId id="341" r:id="rId58"/>
    <p:sldId id="342" r:id="rId59"/>
    <p:sldId id="343" r:id="rId60"/>
    <p:sldId id="347" r:id="rId61"/>
    <p:sldId id="375" r:id="rId62"/>
    <p:sldId id="348" r:id="rId63"/>
    <p:sldId id="349" r:id="rId64"/>
    <p:sldId id="350" r:id="rId65"/>
    <p:sldId id="351" r:id="rId66"/>
    <p:sldId id="352" r:id="rId67"/>
    <p:sldId id="353" r:id="rId68"/>
    <p:sldId id="354" r:id="rId69"/>
    <p:sldId id="376" r:id="rId70"/>
    <p:sldId id="397" r:id="rId71"/>
    <p:sldId id="356" r:id="rId72"/>
    <p:sldId id="357" r:id="rId73"/>
    <p:sldId id="358" r:id="rId74"/>
    <p:sldId id="359" r:id="rId75"/>
    <p:sldId id="360" r:id="rId76"/>
    <p:sldId id="361" r:id="rId77"/>
    <p:sldId id="362" r:id="rId78"/>
    <p:sldId id="363" r:id="rId79"/>
    <p:sldId id="364" r:id="rId80"/>
    <p:sldId id="400" r:id="rId81"/>
    <p:sldId id="365" r:id="rId82"/>
    <p:sldId id="398" r:id="rId83"/>
    <p:sldId id="399" r:id="rId84"/>
    <p:sldId id="366" r:id="rId85"/>
    <p:sldId id="372" r:id="rId86"/>
    <p:sldId id="373" r:id="rId87"/>
    <p:sldId id="418" r:id="rId8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33CC"/>
    <a:srgbClr val="C20EB9"/>
    <a:srgbClr val="00330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9" autoAdjust="0"/>
    <p:restoredTop sz="94718" autoAdjust="0"/>
  </p:normalViewPr>
  <p:slideViewPr>
    <p:cSldViewPr>
      <p:cViewPr>
        <p:scale>
          <a:sx n="70" d="100"/>
          <a:sy n="70" d="100"/>
        </p:scale>
        <p:origin x="-714"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12F591-182A-4B8D-9A76-FE72D5628743}" type="datetimeFigureOut">
              <a:rPr lang="fr-FR" smtClean="0"/>
              <a:pPr/>
              <a:t>12/01/2010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7F2DB2-1B49-47D7-B501-A871DA5564C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10</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12</a:t>
            </a:fld>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13</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14</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2</a:t>
            </a:fld>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41</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42</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43</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44</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45</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46</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47</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48</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49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5</a:t>
            </a:fld>
            <a:endParaRPr lang="fr-F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50</a:t>
            </a:fld>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51</a:t>
            </a:fld>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52</a:t>
            </a:fld>
            <a:endParaRPr lang="fr-F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53</a:t>
            </a:fld>
            <a:endParaRPr lang="fr-F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54</a:t>
            </a:fld>
            <a:endParaRPr lang="fr-F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55</a:t>
            </a:fld>
            <a:endParaRPr lang="fr-F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56</a:t>
            </a:fld>
            <a:endParaRPr lang="fr-F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57</a:t>
            </a:fld>
            <a:endParaRPr lang="fr-F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58</a:t>
            </a:fld>
            <a:endParaRPr lang="fr-F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59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6</a:t>
            </a:fld>
            <a:endParaRPr lang="fr-F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60</a:t>
            </a:fld>
            <a:endParaRPr lang="fr-F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61</a:t>
            </a:fld>
            <a:endParaRPr lang="fr-F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62</a:t>
            </a:fld>
            <a:endParaRPr lang="fr-F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63</a:t>
            </a:fld>
            <a:endParaRPr lang="fr-F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64</a:t>
            </a:fld>
            <a:endParaRPr lang="fr-F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65</a:t>
            </a:fld>
            <a:endParaRPr lang="fr-F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66</a:t>
            </a:fld>
            <a:endParaRPr lang="fr-F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67</a:t>
            </a:fld>
            <a:endParaRPr lang="fr-F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68</a:t>
            </a:fld>
            <a:endParaRPr lang="fr-F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69</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7</a:t>
            </a:fld>
            <a:endParaRPr lang="fr-FR"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70</a:t>
            </a:fld>
            <a:endParaRPr lang="fr-F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71</a:t>
            </a:fld>
            <a:endParaRPr lang="fr-F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72</a:t>
            </a:fld>
            <a:endParaRPr lang="fr-F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73</a:t>
            </a:fld>
            <a:endParaRPr lang="fr-F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74</a:t>
            </a:fld>
            <a:endParaRPr lang="fr-F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75</a:t>
            </a:fld>
            <a:endParaRPr lang="fr-F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76</a:t>
            </a:fld>
            <a:endParaRPr lang="fr-F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77</a:t>
            </a:fld>
            <a:endParaRPr lang="fr-F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78</a:t>
            </a:fld>
            <a:endParaRPr lang="fr-F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79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8</a:t>
            </a:fld>
            <a:endParaRPr lang="fr-FR"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80</a:t>
            </a:fld>
            <a:endParaRPr lang="fr-F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81</a:t>
            </a:fld>
            <a:endParaRPr lang="fr-F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82</a:t>
            </a:fld>
            <a:endParaRPr lang="fr-F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83</a:t>
            </a:fld>
            <a:endParaRPr lang="fr-F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84</a:t>
            </a:fld>
            <a:endParaRPr lang="fr-F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85</a:t>
            </a:fld>
            <a:endParaRPr lang="fr-F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86</a:t>
            </a:fld>
            <a:endParaRPr lang="fr-F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7F2DB2-1B49-47D7-B501-A871DA5564C4}" type="slidenum">
              <a:rPr lang="fr-FR" smtClean="0"/>
              <a:pPr/>
              <a:t>87</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AD86F7D-3A5E-4BED-8785-A7507A8CC19F}" type="slidenum">
              <a:rPr lang="fr-FR" smtClean="0"/>
              <a:pPr/>
              <a:t>9</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à coins arrond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fr-FR" smtClean="0"/>
              <a:t>Cliquez pour modifier le style du titre</a:t>
            </a:r>
            <a:endParaRPr kumimoji="0" lang="en-US"/>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9" name="Espace réservé de la date 18"/>
          <p:cNvSpPr>
            <a:spLocks noGrp="1"/>
          </p:cNvSpPr>
          <p:nvPr>
            <p:ph type="dt" sz="half" idx="10"/>
          </p:nvPr>
        </p:nvSpPr>
        <p:spPr/>
        <p:txBody>
          <a:bodyPr/>
          <a:lstStyle>
            <a:extLst/>
          </a:lstStyle>
          <a:p>
            <a:fld id="{D22B2988-14E9-4246-A0CE-90B9D2D42A1B}" type="datetimeFigureOut">
              <a:rPr lang="fr-FR" smtClean="0"/>
              <a:pPr/>
              <a:t>12/01/2010</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11" name="Espace réservé du numéro de diapositive 10"/>
          <p:cNvSpPr>
            <a:spLocks noGrp="1"/>
          </p:cNvSpPr>
          <p:nvPr>
            <p:ph type="sldNum" sz="quarter" idx="12"/>
          </p:nvPr>
        </p:nvSpPr>
        <p:spPr/>
        <p:txBody>
          <a:bodyPr/>
          <a:lstStyle>
            <a:extLst/>
          </a:lstStyle>
          <a:p>
            <a:fld id="{25ABA904-EA09-4616-A2FA-CEB85FEFA9D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22B2988-14E9-4246-A0CE-90B9D2D42A1B}" type="datetimeFigureOut">
              <a:rPr lang="fr-FR" smtClean="0"/>
              <a:pPr/>
              <a:t>12/01/2010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25ABA904-EA09-4616-A2FA-CEB85FEFA9D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22B2988-14E9-4246-A0CE-90B9D2D42A1B}" type="datetimeFigureOut">
              <a:rPr lang="fr-FR" smtClean="0"/>
              <a:pPr/>
              <a:t>12/01/2010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25ABA904-EA09-4616-A2FA-CEB85FEFA9D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502920" y="530352"/>
            <a:ext cx="8183880" cy="4187952"/>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22B2988-14E9-4246-A0CE-90B9D2D42A1B}" type="datetimeFigureOut">
              <a:rPr lang="fr-FR" smtClean="0"/>
              <a:pPr/>
              <a:t>12/01/2010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25ABA904-EA09-4616-A2FA-CEB85FEFA9D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D22B2988-14E9-4246-A0CE-90B9D2D42A1B}" type="datetimeFigureOut">
              <a:rPr lang="fr-FR" smtClean="0"/>
              <a:pPr/>
              <a:t>12/01/2010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25ABA904-EA09-4616-A2FA-CEB85FEFA9D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22B2988-14E9-4246-A0CE-90B9D2D42A1B}" type="datetimeFigureOut">
              <a:rPr lang="fr-FR" smtClean="0"/>
              <a:pPr/>
              <a:t>12/01/2010</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25ABA904-EA09-4616-A2FA-CEB85FEFA9D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D22B2988-14E9-4246-A0CE-90B9D2D42A1B}" type="datetimeFigureOut">
              <a:rPr lang="fr-FR" smtClean="0"/>
              <a:pPr/>
              <a:t>12/01/2010</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25ABA904-EA09-4616-A2FA-CEB85FEFA9D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D22B2988-14E9-4246-A0CE-90B9D2D42A1B}" type="datetimeFigureOut">
              <a:rPr lang="fr-FR" smtClean="0"/>
              <a:pPr/>
              <a:t>12/01/2010</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25ABA904-EA09-4616-A2FA-CEB85FEFA9D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D22B2988-14E9-4246-A0CE-90B9D2D42A1B}" type="datetimeFigureOut">
              <a:rPr lang="fr-FR" smtClean="0"/>
              <a:pPr/>
              <a:t>12/01/2010</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25ABA904-EA09-4616-A2FA-CEB85FEFA9D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22B2988-14E9-4246-A0CE-90B9D2D42A1B}" type="datetimeFigureOut">
              <a:rPr lang="fr-FR" smtClean="0"/>
              <a:pPr/>
              <a:t>12/01/2010</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25ABA904-EA09-4616-A2FA-CEB85FEFA9D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22B2988-14E9-4246-A0CE-90B9D2D42A1B}" type="datetimeFigureOut">
              <a:rPr lang="fr-FR" smtClean="0"/>
              <a:pPr/>
              <a:t>12/01/2010</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25ABA904-EA09-4616-A2FA-CEB85FEFA9D2}" type="slidenum">
              <a:rPr lang="fr-FR" smtClean="0"/>
              <a:pPr/>
              <a:t>‹N°›</a:t>
            </a:fld>
            <a:endParaRPr lang="fr-FR"/>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smtClean="0"/>
              <a:t>Cliquez sur l'icône pour ajouter une image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fr-FR" smtClean="0"/>
              <a:t>Cliquez pour modifier le style du titre</a:t>
            </a:r>
            <a:endParaRPr kumimoji="0" lang="en-US"/>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22B2988-14E9-4246-A0CE-90B9D2D42A1B}" type="datetimeFigureOut">
              <a:rPr lang="fr-FR" smtClean="0"/>
              <a:pPr/>
              <a:t>12/01/2010</a:t>
            </a:fld>
            <a:endParaRPr lang="fr-FR"/>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r-FR"/>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5ABA904-EA09-4616-A2FA-CEB85FEFA9D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file:///C:\Program%20Files\Athan\sound\bismillah\Bismillah.wma" TargetMode="Externa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7.gif"/></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hyperlink" Target="http://www.tony-lambert.fr/these/these.html" TargetMode="External"/><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http://www.tony-lambert.fr/these/these.html" TargetMode="External"/><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hyperlink" Target="http://www.tony-lambert.fr/these/these.html" TargetMode="External"/><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hyperlink" Target="http://www.tony-lambert.fr/these/these.html" TargetMode="External"/><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www.tony-lambert.fr/these/these.html" TargetMode="External"/><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15.gif"/></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38.gif"/><Relationship Id="rId4" Type="http://schemas.openxmlformats.org/officeDocument/2006/relationships/image" Target="../media/image37.gif"/></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477bismellahtt1dp1qm3nm5.gif"/>
          <p:cNvPicPr>
            <a:picLocks noChangeAspect="1"/>
          </p:cNvPicPr>
          <p:nvPr/>
        </p:nvPicPr>
        <p:blipFill>
          <a:blip r:embed="rId4"/>
          <a:stretch>
            <a:fillRect/>
          </a:stretch>
        </p:blipFill>
        <p:spPr>
          <a:xfrm>
            <a:off x="1142976" y="1571612"/>
            <a:ext cx="6643734" cy="1571636"/>
          </a:xfrm>
          <a:prstGeom prst="rect">
            <a:avLst/>
          </a:prstGeom>
        </p:spPr>
      </p:pic>
      <p:pic>
        <p:nvPicPr>
          <p:cNvPr id="8" name="Image 7" descr="2458705879_b431d063e0_o.gif"/>
          <p:cNvPicPr>
            <a:picLocks noChangeAspect="1"/>
          </p:cNvPicPr>
          <p:nvPr/>
        </p:nvPicPr>
        <p:blipFill>
          <a:blip r:embed="rId5"/>
          <a:stretch>
            <a:fillRect/>
          </a:stretch>
        </p:blipFill>
        <p:spPr>
          <a:xfrm>
            <a:off x="1071538" y="3786190"/>
            <a:ext cx="5429288" cy="1004889"/>
          </a:xfrm>
          <a:prstGeom prst="rect">
            <a:avLst/>
          </a:prstGeom>
        </p:spPr>
      </p:pic>
      <p:pic>
        <p:nvPicPr>
          <p:cNvPr id="4" name="Bismillah.wma">
            <a:hlinkClick r:id="" action="ppaction://media"/>
          </p:cNvPr>
          <p:cNvPicPr>
            <a:picLocks noRot="1" noChangeAspect="1"/>
          </p:cNvPicPr>
          <p:nvPr>
            <a:audioFile r:link="rId1"/>
          </p:nvPr>
        </p:nvPicPr>
        <p:blipFill>
          <a:blip r:embed="rId6"/>
          <a:stretch>
            <a:fillRect/>
          </a:stretch>
        </p:blipFill>
        <p:spPr>
          <a:xfrm>
            <a:off x="928662" y="1071546"/>
            <a:ext cx="304800" cy="3048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357166"/>
            <a:ext cx="8229600" cy="785818"/>
          </a:xfrm>
        </p:spPr>
        <p:txBody>
          <a:bodyPr>
            <a:normAutofit/>
          </a:bodyPr>
          <a:lstStyle/>
          <a:p>
            <a:r>
              <a:rPr lang="fr-FR" b="1" i="1" dirty="0" smtClean="0">
                <a:solidFill>
                  <a:schemeClr val="accent6">
                    <a:lumMod val="50000"/>
                  </a:schemeClr>
                </a:solidFill>
                <a:latin typeface="Times New Roman" pitchFamily="18" charset="0"/>
                <a:cs typeface="Times New Roman" pitchFamily="18" charset="0"/>
              </a:rPr>
              <a:t>                     </a:t>
            </a:r>
            <a:r>
              <a:rPr lang="fr-FR" b="1" i="1" dirty="0" smtClean="0">
                <a:solidFill>
                  <a:schemeClr val="tx1"/>
                </a:solidFill>
                <a:latin typeface="Times New Roman" pitchFamily="18" charset="0"/>
                <a:cs typeface="Times New Roman" pitchFamily="18" charset="0"/>
              </a:rPr>
              <a:t>Conclusion</a:t>
            </a:r>
            <a:endParaRPr lang="fr-FR" b="1" i="1"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28596" y="1142984"/>
            <a:ext cx="8229600" cy="4143404"/>
          </a:xfrm>
        </p:spPr>
        <p:txBody>
          <a:bodyPr>
            <a:normAutofit/>
          </a:bodyPr>
          <a:lstStyle/>
          <a:p>
            <a:pPr>
              <a:buClr>
                <a:srgbClr val="0033CC"/>
              </a:buClr>
              <a:buFont typeface="Wingdings" pitchFamily="2" charset="2"/>
              <a:buChar char="Ø"/>
            </a:pPr>
            <a:r>
              <a:rPr lang="fr-FR" sz="2600" dirty="0" smtClean="0">
                <a:latin typeface="Times New Roman" pitchFamily="18" charset="0"/>
                <a:cs typeface="Times New Roman" pitchFamily="18" charset="0"/>
              </a:rPr>
              <a:t>   La plupart des problèmes d’optimisation           combinatoire appartiennent à la classe des problèmes </a:t>
            </a:r>
            <a:r>
              <a:rPr lang="fr-FR" sz="2600" b="1" dirty="0" smtClean="0">
                <a:latin typeface="Times New Roman" pitchFamily="18" charset="0"/>
                <a:cs typeface="Times New Roman" pitchFamily="18" charset="0"/>
              </a:rPr>
              <a:t>NP_Difficiles</a:t>
            </a:r>
            <a:r>
              <a:rPr lang="fr-FR" sz="2600" dirty="0" smtClean="0">
                <a:latin typeface="Times New Roman" pitchFamily="18" charset="0"/>
                <a:cs typeface="Times New Roman" pitchFamily="18" charset="0"/>
              </a:rPr>
              <a:t>, et  ne possèdent donc pas a ce jour de solutions algorithmiques efficaces acceptables pour toutes les données.</a:t>
            </a:r>
          </a:p>
          <a:p>
            <a:pPr>
              <a:buClr>
                <a:srgbClr val="0033CC"/>
              </a:buClr>
              <a:buFont typeface="Wingdings" pitchFamily="2" charset="2"/>
              <a:buChar char="Ø"/>
            </a:pPr>
            <a:r>
              <a:rPr lang="fr-FR" sz="2600" dirty="0" smtClean="0">
                <a:latin typeface="Times New Roman" pitchFamily="18" charset="0"/>
                <a:cs typeface="Times New Roman" pitchFamily="18" charset="0"/>
              </a:rPr>
              <a:t>   A partir de cette difficulté , les méthodes d’optimisation combinatoire peuvent être classées en </a:t>
            </a:r>
            <a:r>
              <a:rPr lang="fr-FR" sz="2600" dirty="0" smtClean="0">
                <a:solidFill>
                  <a:srgbClr val="0070C0"/>
                </a:solidFill>
                <a:latin typeface="Times New Roman" pitchFamily="18" charset="0"/>
                <a:cs typeface="Times New Roman" pitchFamily="18" charset="0"/>
              </a:rPr>
              <a:t>méthodes heuristiques</a:t>
            </a:r>
            <a:r>
              <a:rPr lang="fr-FR" sz="2600" dirty="0" smtClean="0">
                <a:solidFill>
                  <a:srgbClr val="002060"/>
                </a:solidFill>
                <a:latin typeface="Times New Roman" pitchFamily="18" charset="0"/>
                <a:cs typeface="Times New Roman" pitchFamily="18" charset="0"/>
              </a:rPr>
              <a:t> </a:t>
            </a:r>
            <a:r>
              <a:rPr lang="fr-FR" sz="2600" dirty="0" smtClean="0">
                <a:latin typeface="Times New Roman" pitchFamily="18" charset="0"/>
                <a:cs typeface="Times New Roman" pitchFamily="18" charset="0"/>
              </a:rPr>
              <a:t>et </a:t>
            </a:r>
            <a:r>
              <a:rPr lang="fr-FR" sz="2600" dirty="0" smtClean="0">
                <a:solidFill>
                  <a:srgbClr val="0070C0"/>
                </a:solidFill>
                <a:latin typeface="Times New Roman" pitchFamily="18" charset="0"/>
                <a:cs typeface="Times New Roman" pitchFamily="18" charset="0"/>
              </a:rPr>
              <a:t>méthodes exactes</a:t>
            </a:r>
            <a:r>
              <a:rPr lang="fr-FR" sz="2600" dirty="0" smtClean="0">
                <a:solidFill>
                  <a:srgbClr val="002060"/>
                </a:solidFill>
                <a:latin typeface="Times New Roman" pitchFamily="18" charset="0"/>
                <a:cs typeface="Times New Roman" pitchFamily="18" charset="0"/>
              </a:rPr>
              <a:t> </a:t>
            </a:r>
            <a:r>
              <a:rPr lang="fr-FR" sz="2600" dirty="0" smtClean="0">
                <a:latin typeface="Times New Roman" pitchFamily="18" charset="0"/>
                <a:cs typeface="Times New Roman" pitchFamily="18" charset="0"/>
              </a:rPr>
              <a:t>selon la complexité du problème donné</a:t>
            </a:r>
            <a:r>
              <a:rPr lang="fr-FR" sz="2600" dirty="0" smtClean="0">
                <a:solidFill>
                  <a:srgbClr val="002060"/>
                </a:solidFill>
                <a:latin typeface="Times New Roman" pitchFamily="18" charset="0"/>
                <a:cs typeface="Times New Roman" pitchFamily="18" charset="0"/>
              </a:rPr>
              <a:t>.</a:t>
            </a:r>
          </a:p>
          <a:p>
            <a:endParaRPr lang="fr-FR" dirty="0" smtClean="0">
              <a:latin typeface="Times New Roman" pitchFamily="18" charset="0"/>
              <a:cs typeface="Times New Roman" pitchFamily="18" charset="0"/>
            </a:endParaRPr>
          </a:p>
        </p:txBody>
      </p:sp>
      <p:sp>
        <p:nvSpPr>
          <p:cNvPr id="5" name="ZoneTexte 4"/>
          <p:cNvSpPr txBox="1"/>
          <p:nvPr/>
        </p:nvSpPr>
        <p:spPr>
          <a:xfrm>
            <a:off x="642910" y="4929198"/>
            <a:ext cx="7858180" cy="923330"/>
          </a:xfrm>
          <a:prstGeom prst="rect">
            <a:avLst/>
          </a:prstGeom>
          <a:noFill/>
          <a:ln>
            <a:solidFill>
              <a:srgbClr val="C00000"/>
            </a:solidFill>
            <a:prstDash val="lgDashDotDot"/>
          </a:ln>
        </p:spPr>
        <p:txBody>
          <a:bodyPr wrap="square" rtlCol="0">
            <a:spAutoFit/>
          </a:bodyPr>
          <a:lstStyle/>
          <a:p>
            <a:r>
              <a:rPr lang="fr-FR" dirty="0" smtClean="0">
                <a:solidFill>
                  <a:srgbClr val="002060"/>
                </a:solidFill>
                <a:latin typeface="Times New Roman" pitchFamily="18" charset="0"/>
                <a:cs typeface="Times New Roman" pitchFamily="18" charset="0"/>
              </a:rPr>
              <a:t>Méthodes exactes :</a:t>
            </a:r>
            <a:r>
              <a:rPr lang="fr-FR" dirty="0" smtClean="0">
                <a:latin typeface="Times New Roman" pitchFamily="18" charset="0"/>
                <a:cs typeface="Times New Roman" pitchFamily="18" charset="0"/>
              </a:rPr>
              <a:t> optimalité et exploitation sur des instances de taille raisonnable.</a:t>
            </a:r>
          </a:p>
          <a:p>
            <a:r>
              <a:rPr lang="fr-FR" dirty="0" smtClean="0">
                <a:solidFill>
                  <a:srgbClr val="002060"/>
                </a:solidFill>
                <a:latin typeface="Times New Roman" pitchFamily="18" charset="0"/>
                <a:cs typeface="Times New Roman" pitchFamily="18" charset="0"/>
              </a:rPr>
              <a:t>Métaheuristiques :</a:t>
            </a:r>
            <a:r>
              <a:rPr lang="fr-FR" dirty="0" smtClean="0">
                <a:latin typeface="Times New Roman" pitchFamily="18" charset="0"/>
                <a:cs typeface="Times New Roman" pitchFamily="18" charset="0"/>
              </a:rPr>
              <a:t> solutions approchées sur des instances de taille supérieure.</a:t>
            </a:r>
          </a:p>
          <a:p>
            <a:endParaRPr lang="fr-FR" dirty="0">
              <a:latin typeface="Times New Roman" pitchFamily="18" charset="0"/>
              <a:cs typeface="Times New Roman" pitchFamily="18" charset="0"/>
            </a:endParaRPr>
          </a:p>
        </p:txBody>
      </p:sp>
      <p:pic>
        <p:nvPicPr>
          <p:cNvPr id="6" name="Image 5" descr="fleche a droite.gif"/>
          <p:cNvPicPr>
            <a:picLocks noChangeAspect="1"/>
          </p:cNvPicPr>
          <p:nvPr/>
        </p:nvPicPr>
        <p:blipFill>
          <a:blip r:embed="rId3"/>
          <a:stretch>
            <a:fillRect/>
          </a:stretch>
        </p:blipFill>
        <p:spPr>
          <a:xfrm>
            <a:off x="2428860" y="642918"/>
            <a:ext cx="357189" cy="36195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enseur.jpg"/>
          <p:cNvPicPr>
            <a:picLocks noChangeAspect="1"/>
          </p:cNvPicPr>
          <p:nvPr/>
        </p:nvPicPr>
        <p:blipFill>
          <a:blip r:embed="rId4"/>
          <a:stretch>
            <a:fillRect/>
          </a:stretch>
        </p:blipFill>
        <p:spPr>
          <a:xfrm>
            <a:off x="2214546" y="2214554"/>
            <a:ext cx="4214842" cy="3754446"/>
          </a:xfrm>
          <a:prstGeom prst="rect">
            <a:avLst/>
          </a:prstGeom>
        </p:spPr>
      </p:pic>
      <p:sp>
        <p:nvSpPr>
          <p:cNvPr id="5" name="Rectangle 4"/>
          <p:cNvSpPr/>
          <p:nvPr/>
        </p:nvSpPr>
        <p:spPr>
          <a:xfrm>
            <a:off x="428596" y="1467137"/>
            <a:ext cx="8286808"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METHODES  DE  RESOLUTION</a:t>
            </a:r>
            <a:endParaRPr lang="fr-FR" sz="2400" b="1" dirty="0">
              <a:latin typeface="Times New Roman" pitchFamily="18" charset="0"/>
              <a:cs typeface="Times New Roman" pitchFamily="18" charset="0"/>
            </a:endParaRPr>
          </a:p>
        </p:txBody>
      </p:sp>
      <p:pic>
        <p:nvPicPr>
          <p:cNvPr id="6" name="Image 5" descr="123.gif"/>
          <p:cNvPicPr>
            <a:picLocks noChangeAspect="1"/>
          </p:cNvPicPr>
          <p:nvPr/>
        </p:nvPicPr>
        <p:blipFill>
          <a:blip r:embed="rId5"/>
          <a:stretch>
            <a:fillRect/>
          </a:stretch>
        </p:blipFill>
        <p:spPr>
          <a:xfrm>
            <a:off x="1643042" y="357166"/>
            <a:ext cx="5500726" cy="1143008"/>
          </a:xfrm>
          <a:prstGeom prst="rect">
            <a:avLst/>
          </a:prstGeom>
        </p:spPr>
      </p:pic>
    </p:spTree>
  </p:cSld>
  <p:clrMapOvr>
    <a:masterClrMapping/>
  </p:clrMapOvr>
  <p:transition>
    <p:wedge/>
    <p:sndAc>
      <p:stSnd>
        <p:snd r:embed="rId3" name="click.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4612" y="214290"/>
            <a:ext cx="8183880" cy="1051560"/>
          </a:xfrm>
        </p:spPr>
        <p:txBody>
          <a:bodyPr/>
          <a:lstStyle/>
          <a:p>
            <a:r>
              <a:rPr lang="fr-FR" i="1" dirty="0" smtClean="0">
                <a:solidFill>
                  <a:schemeClr val="tx1"/>
                </a:solidFill>
                <a:latin typeface="Times New Roman" pitchFamily="18" charset="0"/>
                <a:cs typeface="Times New Roman" pitchFamily="18" charset="0"/>
              </a:rPr>
              <a:t>Méthodes de résolution</a:t>
            </a:r>
            <a:endParaRPr lang="fr-FR" b="1" i="1"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571472" y="1928802"/>
            <a:ext cx="8183880" cy="2932378"/>
          </a:xfrm>
        </p:spPr>
        <p:txBody>
          <a:bodyPr/>
          <a:lstStyle/>
          <a:p>
            <a:pPr>
              <a:buClr>
                <a:srgbClr val="7030A0"/>
              </a:buClr>
              <a:buFont typeface="Wingdings" pitchFamily="2" charset="2"/>
              <a:buChar char="Ø"/>
            </a:pPr>
            <a:r>
              <a:rPr lang="fr-FR" b="1" i="1" dirty="0" smtClean="0">
                <a:latin typeface="Times New Roman" pitchFamily="18" charset="0"/>
                <a:cs typeface="Times New Roman" pitchFamily="18" charset="0"/>
              </a:rPr>
              <a:t>Méthodes Exactes</a:t>
            </a:r>
          </a:p>
          <a:p>
            <a:pPr lvl="1">
              <a:buClr>
                <a:schemeClr val="accent4"/>
              </a:buClr>
              <a:buNone/>
            </a:pPr>
            <a:r>
              <a:rPr lang="fr-FR" b="1" i="1" dirty="0" smtClean="0">
                <a:solidFill>
                  <a:srgbClr val="7030A0"/>
                </a:solidFill>
                <a:latin typeface="Times New Roman" pitchFamily="18" charset="0"/>
                <a:cs typeface="Times New Roman" pitchFamily="18" charset="0"/>
              </a:rPr>
              <a:t>   </a:t>
            </a:r>
            <a:r>
              <a:rPr lang="fr-FR" b="1" i="1" dirty="0" smtClean="0">
                <a:solidFill>
                  <a:srgbClr val="0033CC"/>
                </a:solidFill>
                <a:latin typeface="Times New Roman" pitchFamily="18" charset="0"/>
                <a:cs typeface="Times New Roman" pitchFamily="18" charset="0"/>
              </a:rPr>
              <a:t>Avantages </a:t>
            </a:r>
          </a:p>
          <a:p>
            <a:pPr lvl="1">
              <a:buClr>
                <a:schemeClr val="accent4"/>
              </a:buClr>
              <a:buNone/>
            </a:pPr>
            <a:r>
              <a:rPr lang="fr-FR" b="1" i="1" dirty="0" smtClean="0">
                <a:solidFill>
                  <a:srgbClr val="0033CC"/>
                </a:solidFill>
                <a:latin typeface="Times New Roman" pitchFamily="18" charset="0"/>
                <a:cs typeface="Times New Roman" pitchFamily="18" charset="0"/>
              </a:rPr>
              <a:t>  Inconvénients</a:t>
            </a:r>
          </a:p>
          <a:p>
            <a:pPr>
              <a:buClr>
                <a:srgbClr val="7030A0"/>
              </a:buClr>
              <a:buFont typeface="Wingdings" pitchFamily="2" charset="2"/>
              <a:buChar char="Ø"/>
            </a:pPr>
            <a:r>
              <a:rPr lang="fr-FR" b="1" i="1" dirty="0" smtClean="0">
                <a:latin typeface="Times New Roman" pitchFamily="18" charset="0"/>
                <a:cs typeface="Times New Roman" pitchFamily="18" charset="0"/>
              </a:rPr>
              <a:t>Méthodes Approchées (Heuristiques)</a:t>
            </a:r>
          </a:p>
          <a:p>
            <a:pPr lvl="1">
              <a:buClr>
                <a:schemeClr val="accent4"/>
              </a:buClr>
              <a:buNone/>
            </a:pPr>
            <a:r>
              <a:rPr lang="fr-FR" b="1" i="1" dirty="0" smtClean="0">
                <a:solidFill>
                  <a:srgbClr val="7030A0"/>
                </a:solidFill>
                <a:latin typeface="Times New Roman" pitchFamily="18" charset="0"/>
                <a:cs typeface="Times New Roman" pitchFamily="18" charset="0"/>
              </a:rPr>
              <a:t> </a:t>
            </a:r>
            <a:r>
              <a:rPr lang="fr-FR" b="1" i="1" dirty="0" smtClean="0">
                <a:solidFill>
                  <a:srgbClr val="0033CC"/>
                </a:solidFill>
                <a:latin typeface="Times New Roman" pitchFamily="18" charset="0"/>
                <a:cs typeface="Times New Roman" pitchFamily="18" charset="0"/>
              </a:rPr>
              <a:t>Avantages </a:t>
            </a:r>
          </a:p>
          <a:p>
            <a:pPr lvl="1">
              <a:buClr>
                <a:schemeClr val="accent4"/>
              </a:buClr>
              <a:buNone/>
            </a:pPr>
            <a:r>
              <a:rPr lang="fr-FR" b="1" i="1" dirty="0" smtClean="0">
                <a:solidFill>
                  <a:srgbClr val="0033CC"/>
                </a:solidFill>
                <a:latin typeface="Times New Roman" pitchFamily="18" charset="0"/>
                <a:cs typeface="Times New Roman" pitchFamily="18" charset="0"/>
              </a:rPr>
              <a:t> Inconvénients</a:t>
            </a:r>
          </a:p>
        </p:txBody>
      </p:sp>
      <p:pic>
        <p:nvPicPr>
          <p:cNvPr id="4" name="Image 3" descr="fleche a droite.gif"/>
          <p:cNvPicPr>
            <a:picLocks noChangeAspect="1"/>
          </p:cNvPicPr>
          <p:nvPr/>
        </p:nvPicPr>
        <p:blipFill>
          <a:blip r:embed="rId3"/>
          <a:stretch>
            <a:fillRect/>
          </a:stretch>
        </p:blipFill>
        <p:spPr>
          <a:xfrm>
            <a:off x="2285984" y="785794"/>
            <a:ext cx="357189" cy="361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1" end="1"/>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2" end="2"/>
                                            </p:txEl>
                                          </p:spTgt>
                                        </p:tgtEl>
                                      </p:cBhvr>
                                    </p:animEffect>
                                  </p:childTnLst>
                                </p:cTn>
                              </p:par>
                            </p:childTnLst>
                          </p:cTn>
                        </p:par>
                        <p:par>
                          <p:cTn id="37" fill="hold">
                            <p:stCondLst>
                              <p:cond delay="500"/>
                            </p:stCondLst>
                            <p:childTnLst>
                              <p:par>
                                <p:cTn id="38" presetID="2" presetClass="entr" presetSubtype="4" fill="hold"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14290"/>
            <a:ext cx="8229600" cy="1000132"/>
          </a:xfrm>
        </p:spPr>
        <p:txBody>
          <a:bodyPr>
            <a:normAutofit/>
          </a:bodyPr>
          <a:lstStyle/>
          <a:p>
            <a:pPr algn="l"/>
            <a:r>
              <a:rPr lang="fr-FR" sz="2800" b="1" i="1" dirty="0" smtClean="0">
                <a:solidFill>
                  <a:schemeClr val="tx1"/>
                </a:solidFill>
                <a:latin typeface="Times New Roman" pitchFamily="18" charset="0"/>
                <a:cs typeface="Times New Roman" pitchFamily="18" charset="0"/>
              </a:rPr>
              <a:t>            Méthodes Exactes </a:t>
            </a:r>
            <a:endParaRPr lang="fr-FR" sz="2800" b="1" i="1" dirty="0">
              <a:solidFill>
                <a:schemeClr val="tx1"/>
              </a:solidFill>
            </a:endParaRPr>
          </a:p>
        </p:txBody>
      </p:sp>
      <p:sp>
        <p:nvSpPr>
          <p:cNvPr id="3" name="Espace réservé du contenu 2"/>
          <p:cNvSpPr>
            <a:spLocks noGrp="1"/>
          </p:cNvSpPr>
          <p:nvPr>
            <p:ph idx="1"/>
          </p:nvPr>
        </p:nvSpPr>
        <p:spPr>
          <a:xfrm>
            <a:off x="428596" y="1071546"/>
            <a:ext cx="8229600" cy="5286412"/>
          </a:xfrm>
        </p:spPr>
        <p:txBody>
          <a:bodyPr>
            <a:normAutofit/>
          </a:bodyPr>
          <a:lstStyle/>
          <a:p>
            <a:pPr>
              <a:buBlip>
                <a:blip r:embed="rId3"/>
              </a:buBlip>
            </a:pPr>
            <a:r>
              <a:rPr lang="fr-FR" b="1" i="1" dirty="0" smtClean="0">
                <a:latin typeface="Times New Roman" pitchFamily="18" charset="0"/>
                <a:cs typeface="Times New Roman" pitchFamily="18" charset="0"/>
              </a:rPr>
              <a:t> Avantages : </a:t>
            </a:r>
          </a:p>
          <a:p>
            <a:pPr marL="711200" indent="-261938">
              <a:buClr>
                <a:srgbClr val="0033CC"/>
              </a:buClr>
              <a:buFont typeface="Wingdings" pitchFamily="2" charset="2"/>
              <a:buChar char="Ø"/>
            </a:pPr>
            <a:r>
              <a:rPr lang="fr-FR" sz="2400" dirty="0" smtClean="0">
                <a:latin typeface="Times New Roman" pitchFamily="18" charset="0"/>
                <a:cs typeface="Times New Roman" pitchFamily="18" charset="0"/>
              </a:rPr>
              <a:t>Elles sont utilisées pour trouver au moins une solution optimale d’un probléme donné.</a:t>
            </a:r>
          </a:p>
          <a:p>
            <a:pPr marL="711200" indent="-261938">
              <a:buClr>
                <a:srgbClr val="0033CC"/>
              </a:buClr>
              <a:buFont typeface="Wingdings" pitchFamily="2" charset="2"/>
              <a:buChar char="Ø"/>
            </a:pPr>
            <a:r>
              <a:rPr lang="fr-FR" sz="2400" dirty="0" smtClean="0">
                <a:latin typeface="Times New Roman" pitchFamily="18" charset="0"/>
                <a:cs typeface="Times New Roman" pitchFamily="18" charset="0"/>
              </a:rPr>
              <a:t>Elles procèdent par énumération de toutes les solutions possibles afin de trouver la meilleure solution.</a:t>
            </a:r>
            <a:endParaRPr lang="fr-FR" sz="2400" dirty="0">
              <a:latin typeface="Times New Roman" pitchFamily="18" charset="0"/>
              <a:cs typeface="Times New Roman" pitchFamily="18" charset="0"/>
            </a:endParaRPr>
          </a:p>
          <a:p>
            <a:pPr marL="711200" indent="-261938">
              <a:buNone/>
            </a:pPr>
            <a:r>
              <a:rPr lang="fr-FR" sz="2400" dirty="0" smtClean="0">
                <a:latin typeface="Times New Roman" pitchFamily="18" charset="0"/>
                <a:cs typeface="Times New Roman" pitchFamily="18" charset="0"/>
              </a:rPr>
              <a:t>    (les empleurs du problème deviennent importantes  </a:t>
            </a:r>
            <a:r>
              <a:rPr lang="fr-FR" sz="2400" dirty="0" smtClean="0">
                <a:solidFill>
                  <a:schemeClr val="tx2"/>
                </a:solidFill>
                <a:latin typeface="Times New Roman" pitchFamily="18" charset="0"/>
                <a:cs typeface="Times New Roman" pitchFamily="18" charset="0"/>
              </a:rPr>
              <a:t>B&amp;B</a:t>
            </a:r>
            <a:r>
              <a:rPr lang="fr-FR" sz="2400" dirty="0" smtClean="0">
                <a:latin typeface="Times New Roman" pitchFamily="18" charset="0"/>
                <a:cs typeface="Times New Roman" pitchFamily="18" charset="0"/>
              </a:rPr>
              <a:t>)</a:t>
            </a:r>
          </a:p>
          <a:p>
            <a:pPr marL="711200" indent="-261938">
              <a:buClr>
                <a:srgbClr val="0033CC"/>
              </a:buClr>
              <a:buFont typeface="Wingdings" pitchFamily="2" charset="2"/>
              <a:buChar char="Ø"/>
            </a:pPr>
            <a:r>
              <a:rPr lang="fr-FR" sz="2400" dirty="0" smtClean="0">
                <a:latin typeface="Times New Roman" pitchFamily="18" charset="0"/>
                <a:cs typeface="Times New Roman" pitchFamily="18" charset="0"/>
              </a:rPr>
              <a:t>Elles réalisent une construction partielle d’un arbre de recherche des solutions en essayant de trouver une solution exacte pour un problème donné.</a:t>
            </a:r>
          </a:p>
        </p:txBody>
      </p:sp>
      <p:pic>
        <p:nvPicPr>
          <p:cNvPr id="4" name="Image 3" descr="fleche a droite.gif"/>
          <p:cNvPicPr>
            <a:picLocks noChangeAspect="1"/>
          </p:cNvPicPr>
          <p:nvPr/>
        </p:nvPicPr>
        <p:blipFill>
          <a:blip r:embed="rId4"/>
          <a:stretch>
            <a:fillRect/>
          </a:stretch>
        </p:blipFill>
        <p:spPr>
          <a:xfrm>
            <a:off x="1000100" y="781032"/>
            <a:ext cx="357189" cy="361952"/>
          </a:xfrm>
          <a:prstGeom prst="rect">
            <a:avLst/>
          </a:prstGeom>
        </p:spPr>
      </p:pic>
      <p:sp>
        <p:nvSpPr>
          <p:cNvPr id="5" name="Rectangle 4"/>
          <p:cNvSpPr/>
          <p:nvPr/>
        </p:nvSpPr>
        <p:spPr>
          <a:xfrm>
            <a:off x="500034" y="4786322"/>
            <a:ext cx="8143932" cy="1261884"/>
          </a:xfrm>
          <a:prstGeom prst="rect">
            <a:avLst/>
          </a:prstGeom>
        </p:spPr>
        <p:txBody>
          <a:bodyPr wrap="square">
            <a:spAutoFit/>
          </a:bodyPr>
          <a:lstStyle/>
          <a:p>
            <a:pPr>
              <a:buBlip>
                <a:blip r:embed="rId3"/>
              </a:buBlip>
            </a:pPr>
            <a:r>
              <a:rPr lang="fr-FR" sz="2800" b="1" i="1" dirty="0" smtClean="0">
                <a:latin typeface="Times New Roman" pitchFamily="18" charset="0"/>
                <a:cs typeface="Times New Roman" pitchFamily="18" charset="0"/>
              </a:rPr>
              <a:t>Inconvénient:</a:t>
            </a:r>
          </a:p>
          <a:p>
            <a:pPr lvl="1">
              <a:buClr>
                <a:srgbClr val="0033CC"/>
              </a:buClr>
              <a:buFont typeface="Wingdings" pitchFamily="2" charset="2"/>
              <a:buChar char="Ø"/>
            </a:pPr>
            <a:r>
              <a:rPr lang="fr-FR" sz="2400" dirty="0" smtClean="0">
                <a:latin typeface="Times New Roman" pitchFamily="18" charset="0"/>
                <a:cs typeface="Times New Roman" pitchFamily="18" charset="0"/>
              </a:rPr>
              <a:t>Utilisation pratique difficile(explosion combinatoire ).</a:t>
            </a:r>
          </a:p>
          <a:p>
            <a:pPr lvl="1">
              <a:buClr>
                <a:srgbClr val="0033CC"/>
              </a:buClr>
              <a:buFont typeface="Wingdings" pitchFamily="2" charset="2"/>
              <a:buChar char="Ø"/>
            </a:pPr>
            <a:r>
              <a:rPr lang="fr-FR" sz="2400" dirty="0" smtClean="0">
                <a:latin typeface="Times New Roman" pitchFamily="18" charset="0"/>
                <a:cs typeface="Times New Roman" pitchFamily="18" charset="0"/>
              </a:rPr>
              <a:t>Résolution les problèmes bi-critères de petites tailles .</a:t>
            </a:r>
          </a:p>
        </p:txBody>
      </p:sp>
      <p:sp>
        <p:nvSpPr>
          <p:cNvPr id="6" name="Rectangle 5"/>
          <p:cNvSpPr/>
          <p:nvPr/>
        </p:nvSpPr>
        <p:spPr>
          <a:xfrm>
            <a:off x="428596" y="357166"/>
            <a:ext cx="8286808" cy="430887"/>
          </a:xfrm>
          <a:prstGeom prst="rect">
            <a:avLst/>
          </a:prstGeom>
        </p:spPr>
        <p:txBody>
          <a:bodyPr wrap="square">
            <a:spAutoFit/>
          </a:bodyPr>
          <a:lstStyle/>
          <a:p>
            <a:pPr algn="ctr"/>
            <a:r>
              <a:rPr lang="fr-FR" sz="2200" b="1" dirty="0" smtClean="0">
                <a:latin typeface="Times New Roman" pitchFamily="18" charset="0"/>
                <a:cs typeface="Times New Roman" pitchFamily="18" charset="0"/>
              </a:rPr>
              <a:t>METHODES  DE  RESOLUTION</a:t>
            </a:r>
            <a:endParaRPr lang="fr-FR" sz="2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300" fill="hold">
                                          <p:stCondLst>
                                            <p:cond delay="0"/>
                                          </p:stCondLst>
                                        </p:cTn>
                                        <p:tgtEl>
                                          <p:spTgt spid="3">
                                            <p:txEl>
                                              <p:pRg st="0" end="0"/>
                                            </p:txEl>
                                          </p:spTgt>
                                        </p:tgtEl>
                                        <p:attrNameLst>
                                          <p:attrName>ppt_x</p:attrName>
                                        </p:attrNameLst>
                                      </p:cBhvr>
                                    </p:anim>
                                    <p:anim from="0" to="-1.0" calcmode="lin" valueType="num">
                                      <p:cBhvr>
                                        <p:cTn id="8" dur="100" decel="50000" autoRev="1" fill="hold">
                                          <p:stCondLst>
                                            <p:cond delay="300"/>
                                          </p:stCondLst>
                                        </p:cTn>
                                        <p:tgtEl>
                                          <p:spTgt spid="3">
                                            <p:txEl>
                                              <p:pRg st="0" end="0"/>
                                            </p:txEl>
                                          </p:spTgt>
                                        </p:tgtEl>
                                        <p:attrNameLst>
                                          <p:attrName>xshear</p:attrName>
                                        </p:attrNameLst>
                                      </p:cBhvr>
                                    </p:anim>
                                    <p:animScale>
                                      <p:cBhvr>
                                        <p:cTn id="9" dur="100" decel="100000" autoRev="1" fill="hold">
                                          <p:stCondLst>
                                            <p:cond delay="300"/>
                                          </p:stCondLst>
                                        </p:cTn>
                                        <p:tgtEl>
                                          <p:spTgt spid="3">
                                            <p:txEl>
                                              <p:pRg st="0" end="0"/>
                                            </p:txEl>
                                          </p:spTgt>
                                        </p:tgtEl>
                                      </p:cBhvr>
                                      <p:from x="100000" y="100000"/>
                                      <p:to x="80000" y="100000"/>
                                    </p:animScale>
                                    <p:anim by="(#ppt_h/3+#ppt_w*0.1)" calcmode="lin" valueType="num">
                                      <p:cBhvr additive="sum">
                                        <p:cTn id="10" dur="100" decel="100000" autoRev="1" fill="hold">
                                          <p:stCondLst>
                                            <p:cond delay="300"/>
                                          </p:stCondLst>
                                        </p:cTn>
                                        <p:tgtEl>
                                          <p:spTgt spid="3">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from="(-#ppt_w/2)" to="(#ppt_x)" calcmode="lin" valueType="num">
                                      <p:cBhvr>
                                        <p:cTn id="13" dur="300" fill="hold">
                                          <p:stCondLst>
                                            <p:cond delay="0"/>
                                          </p:stCondLst>
                                        </p:cTn>
                                        <p:tgtEl>
                                          <p:spTgt spid="3">
                                            <p:txEl>
                                              <p:pRg st="1" end="1"/>
                                            </p:txEl>
                                          </p:spTgt>
                                        </p:tgtEl>
                                        <p:attrNameLst>
                                          <p:attrName>ppt_x</p:attrName>
                                        </p:attrNameLst>
                                      </p:cBhvr>
                                    </p:anim>
                                    <p:anim from="0" to="-1.0" calcmode="lin" valueType="num">
                                      <p:cBhvr>
                                        <p:cTn id="14" dur="100" decel="50000" autoRev="1" fill="hold">
                                          <p:stCondLst>
                                            <p:cond delay="300"/>
                                          </p:stCondLst>
                                        </p:cTn>
                                        <p:tgtEl>
                                          <p:spTgt spid="3">
                                            <p:txEl>
                                              <p:pRg st="1" end="1"/>
                                            </p:txEl>
                                          </p:spTgt>
                                        </p:tgtEl>
                                        <p:attrNameLst>
                                          <p:attrName>xshear</p:attrName>
                                        </p:attrNameLst>
                                      </p:cBhvr>
                                    </p:anim>
                                    <p:animScale>
                                      <p:cBhvr>
                                        <p:cTn id="15" dur="100" decel="100000" autoRev="1" fill="hold">
                                          <p:stCondLst>
                                            <p:cond delay="300"/>
                                          </p:stCondLst>
                                        </p:cTn>
                                        <p:tgtEl>
                                          <p:spTgt spid="3">
                                            <p:txEl>
                                              <p:pRg st="1" end="1"/>
                                            </p:txEl>
                                          </p:spTgt>
                                        </p:tgtEl>
                                      </p:cBhvr>
                                      <p:from x="100000" y="100000"/>
                                      <p:to x="80000" y="100000"/>
                                    </p:animScale>
                                    <p:anim by="(#ppt_h/3+#ppt_w*0.1)" calcmode="lin" valueType="num">
                                      <p:cBhvr additive="sum">
                                        <p:cTn id="16" dur="100" decel="100000" autoRev="1" fill="hold">
                                          <p:stCondLst>
                                            <p:cond delay="300"/>
                                          </p:stCondLst>
                                        </p:cTn>
                                        <p:tgtEl>
                                          <p:spTgt spid="3">
                                            <p:txEl>
                                              <p:pRg st="1" end="1"/>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from="(-#ppt_w/2)" to="(#ppt_x)" calcmode="lin" valueType="num">
                                      <p:cBhvr>
                                        <p:cTn id="19" dur="300" fill="hold">
                                          <p:stCondLst>
                                            <p:cond delay="0"/>
                                          </p:stCondLst>
                                        </p:cTn>
                                        <p:tgtEl>
                                          <p:spTgt spid="3">
                                            <p:txEl>
                                              <p:pRg st="2" end="2"/>
                                            </p:txEl>
                                          </p:spTgt>
                                        </p:tgtEl>
                                        <p:attrNameLst>
                                          <p:attrName>ppt_x</p:attrName>
                                        </p:attrNameLst>
                                      </p:cBhvr>
                                    </p:anim>
                                    <p:anim from="0" to="-1.0" calcmode="lin" valueType="num">
                                      <p:cBhvr>
                                        <p:cTn id="20" dur="100" decel="50000" autoRev="1" fill="hold">
                                          <p:stCondLst>
                                            <p:cond delay="300"/>
                                          </p:stCondLst>
                                        </p:cTn>
                                        <p:tgtEl>
                                          <p:spTgt spid="3">
                                            <p:txEl>
                                              <p:pRg st="2" end="2"/>
                                            </p:txEl>
                                          </p:spTgt>
                                        </p:tgtEl>
                                        <p:attrNameLst>
                                          <p:attrName>xshear</p:attrName>
                                        </p:attrNameLst>
                                      </p:cBhvr>
                                    </p:anim>
                                    <p:animScale>
                                      <p:cBhvr>
                                        <p:cTn id="21" dur="100" decel="100000" autoRev="1" fill="hold">
                                          <p:stCondLst>
                                            <p:cond delay="300"/>
                                          </p:stCondLst>
                                        </p:cTn>
                                        <p:tgtEl>
                                          <p:spTgt spid="3">
                                            <p:txEl>
                                              <p:pRg st="2" end="2"/>
                                            </p:txEl>
                                          </p:spTgt>
                                        </p:tgtEl>
                                      </p:cBhvr>
                                      <p:from x="100000" y="100000"/>
                                      <p:to x="80000" y="100000"/>
                                    </p:animScale>
                                    <p:anim by="(#ppt_h/3+#ppt_w*0.1)" calcmode="lin" valueType="num">
                                      <p:cBhvr additive="sum">
                                        <p:cTn id="22" dur="100" decel="100000" autoRev="1" fill="hold">
                                          <p:stCondLst>
                                            <p:cond delay="300"/>
                                          </p:stCondLst>
                                        </p:cTn>
                                        <p:tgtEl>
                                          <p:spTgt spid="3">
                                            <p:txEl>
                                              <p:pRg st="2" end="2"/>
                                            </p:txEl>
                                          </p:spTgt>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from="(-#ppt_w/2)" to="(#ppt_x)" calcmode="lin" valueType="num">
                                      <p:cBhvr>
                                        <p:cTn id="25" dur="300" fill="hold">
                                          <p:stCondLst>
                                            <p:cond delay="0"/>
                                          </p:stCondLst>
                                        </p:cTn>
                                        <p:tgtEl>
                                          <p:spTgt spid="3">
                                            <p:txEl>
                                              <p:pRg st="3" end="3"/>
                                            </p:txEl>
                                          </p:spTgt>
                                        </p:tgtEl>
                                        <p:attrNameLst>
                                          <p:attrName>ppt_x</p:attrName>
                                        </p:attrNameLst>
                                      </p:cBhvr>
                                    </p:anim>
                                    <p:anim from="0" to="-1.0" calcmode="lin" valueType="num">
                                      <p:cBhvr>
                                        <p:cTn id="26" dur="100" decel="50000" autoRev="1" fill="hold">
                                          <p:stCondLst>
                                            <p:cond delay="300"/>
                                          </p:stCondLst>
                                        </p:cTn>
                                        <p:tgtEl>
                                          <p:spTgt spid="3">
                                            <p:txEl>
                                              <p:pRg st="3" end="3"/>
                                            </p:txEl>
                                          </p:spTgt>
                                        </p:tgtEl>
                                        <p:attrNameLst>
                                          <p:attrName>xshear</p:attrName>
                                        </p:attrNameLst>
                                      </p:cBhvr>
                                    </p:anim>
                                    <p:animScale>
                                      <p:cBhvr>
                                        <p:cTn id="27" dur="100" decel="100000" autoRev="1" fill="hold">
                                          <p:stCondLst>
                                            <p:cond delay="300"/>
                                          </p:stCondLst>
                                        </p:cTn>
                                        <p:tgtEl>
                                          <p:spTgt spid="3">
                                            <p:txEl>
                                              <p:pRg st="3" end="3"/>
                                            </p:txEl>
                                          </p:spTgt>
                                        </p:tgtEl>
                                      </p:cBhvr>
                                      <p:from x="100000" y="100000"/>
                                      <p:to x="80000" y="100000"/>
                                    </p:animScale>
                                    <p:anim by="(#ppt_h/3+#ppt_w*0.1)" calcmode="lin" valueType="num">
                                      <p:cBhvr additive="sum">
                                        <p:cTn id="28" dur="100" decel="100000" autoRev="1" fill="hold">
                                          <p:stCondLst>
                                            <p:cond delay="300"/>
                                          </p:stCondLst>
                                        </p:cTn>
                                        <p:tgtEl>
                                          <p:spTgt spid="3">
                                            <p:txEl>
                                              <p:pRg st="3" end="3"/>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from="(-#ppt_w/2)" to="(#ppt_x)" calcmode="lin" valueType="num">
                                      <p:cBhvr>
                                        <p:cTn id="31" dur="300" fill="hold">
                                          <p:stCondLst>
                                            <p:cond delay="0"/>
                                          </p:stCondLst>
                                        </p:cTn>
                                        <p:tgtEl>
                                          <p:spTgt spid="3">
                                            <p:txEl>
                                              <p:pRg st="4" end="4"/>
                                            </p:txEl>
                                          </p:spTgt>
                                        </p:tgtEl>
                                        <p:attrNameLst>
                                          <p:attrName>ppt_x</p:attrName>
                                        </p:attrNameLst>
                                      </p:cBhvr>
                                    </p:anim>
                                    <p:anim from="0" to="-1.0" calcmode="lin" valueType="num">
                                      <p:cBhvr>
                                        <p:cTn id="32" dur="100" decel="50000" autoRev="1" fill="hold">
                                          <p:stCondLst>
                                            <p:cond delay="300"/>
                                          </p:stCondLst>
                                        </p:cTn>
                                        <p:tgtEl>
                                          <p:spTgt spid="3">
                                            <p:txEl>
                                              <p:pRg st="4" end="4"/>
                                            </p:txEl>
                                          </p:spTgt>
                                        </p:tgtEl>
                                        <p:attrNameLst>
                                          <p:attrName>xshear</p:attrName>
                                        </p:attrNameLst>
                                      </p:cBhvr>
                                    </p:anim>
                                    <p:animScale>
                                      <p:cBhvr>
                                        <p:cTn id="33" dur="100" decel="100000" autoRev="1" fill="hold">
                                          <p:stCondLst>
                                            <p:cond delay="300"/>
                                          </p:stCondLst>
                                        </p:cTn>
                                        <p:tgtEl>
                                          <p:spTgt spid="3">
                                            <p:txEl>
                                              <p:pRg st="4" end="4"/>
                                            </p:txEl>
                                          </p:spTgt>
                                        </p:tgtEl>
                                      </p:cBhvr>
                                      <p:from x="100000" y="100000"/>
                                      <p:to x="80000" y="100000"/>
                                    </p:animScale>
                                    <p:anim by="(#ppt_h/3+#ppt_w*0.1)" calcmode="lin" valueType="num">
                                      <p:cBhvr additive="sum">
                                        <p:cTn id="34" dur="100" decel="100000" autoRev="1" fill="hold">
                                          <p:stCondLst>
                                            <p:cond delay="300"/>
                                          </p:stCondLst>
                                        </p:cTn>
                                        <p:tgtEl>
                                          <p:spTgt spid="3">
                                            <p:txEl>
                                              <p:pRg st="4" end="4"/>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 from="(-#ppt_w/2)" to="(#ppt_x)" calcmode="lin" valueType="num">
                                      <p:cBhvr>
                                        <p:cTn id="39" dur="300" fill="hold">
                                          <p:stCondLst>
                                            <p:cond delay="0"/>
                                          </p:stCondLst>
                                        </p:cTn>
                                        <p:tgtEl>
                                          <p:spTgt spid="5">
                                            <p:txEl>
                                              <p:pRg st="0" end="0"/>
                                            </p:txEl>
                                          </p:spTgt>
                                        </p:tgtEl>
                                        <p:attrNameLst>
                                          <p:attrName>ppt_x</p:attrName>
                                        </p:attrNameLst>
                                      </p:cBhvr>
                                    </p:anim>
                                    <p:anim from="0" to="-1.0" calcmode="lin" valueType="num">
                                      <p:cBhvr>
                                        <p:cTn id="40" dur="100" decel="50000" autoRev="1" fill="hold">
                                          <p:stCondLst>
                                            <p:cond delay="300"/>
                                          </p:stCondLst>
                                        </p:cTn>
                                        <p:tgtEl>
                                          <p:spTgt spid="5">
                                            <p:txEl>
                                              <p:pRg st="0" end="0"/>
                                            </p:txEl>
                                          </p:spTgt>
                                        </p:tgtEl>
                                        <p:attrNameLst>
                                          <p:attrName>xshear</p:attrName>
                                        </p:attrNameLst>
                                      </p:cBhvr>
                                    </p:anim>
                                    <p:animScale>
                                      <p:cBhvr>
                                        <p:cTn id="41" dur="100" decel="100000" autoRev="1" fill="hold">
                                          <p:stCondLst>
                                            <p:cond delay="300"/>
                                          </p:stCondLst>
                                        </p:cTn>
                                        <p:tgtEl>
                                          <p:spTgt spid="5">
                                            <p:txEl>
                                              <p:pRg st="0" end="0"/>
                                            </p:txEl>
                                          </p:spTgt>
                                        </p:tgtEl>
                                      </p:cBhvr>
                                      <p:from x="100000" y="100000"/>
                                      <p:to x="80000" y="100000"/>
                                    </p:animScale>
                                    <p:anim by="(#ppt_h/3+#ppt_w*0.1)" calcmode="lin" valueType="num">
                                      <p:cBhvr additive="sum">
                                        <p:cTn id="42" dur="100" decel="100000" autoRev="1" fill="hold">
                                          <p:stCondLst>
                                            <p:cond delay="300"/>
                                          </p:stCondLst>
                                        </p:cTn>
                                        <p:tgtEl>
                                          <p:spTgt spid="5">
                                            <p:txEl>
                                              <p:pRg st="0" end="0"/>
                                            </p:txEl>
                                          </p:spTgt>
                                        </p:tgtEl>
                                        <p:attrNameLst>
                                          <p:attrName>ppt_x</p:attrName>
                                        </p:attrNameLst>
                                      </p:cBhvr>
                                    </p:anim>
                                  </p:childTnLst>
                                </p:cTn>
                              </p:par>
                              <p:par>
                                <p:cTn id="43" presetID="34" presetClass="entr" presetSubtype="0" fill="hold" nodeType="with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 from="(-#ppt_w/2)" to="(#ppt_x)" calcmode="lin" valueType="num">
                                      <p:cBhvr>
                                        <p:cTn id="45" dur="300" fill="hold">
                                          <p:stCondLst>
                                            <p:cond delay="0"/>
                                          </p:stCondLst>
                                        </p:cTn>
                                        <p:tgtEl>
                                          <p:spTgt spid="5">
                                            <p:txEl>
                                              <p:pRg st="1" end="1"/>
                                            </p:txEl>
                                          </p:spTgt>
                                        </p:tgtEl>
                                        <p:attrNameLst>
                                          <p:attrName>ppt_x</p:attrName>
                                        </p:attrNameLst>
                                      </p:cBhvr>
                                    </p:anim>
                                    <p:anim from="0" to="-1.0" calcmode="lin" valueType="num">
                                      <p:cBhvr>
                                        <p:cTn id="46" dur="100" decel="50000" autoRev="1" fill="hold">
                                          <p:stCondLst>
                                            <p:cond delay="300"/>
                                          </p:stCondLst>
                                        </p:cTn>
                                        <p:tgtEl>
                                          <p:spTgt spid="5">
                                            <p:txEl>
                                              <p:pRg st="1" end="1"/>
                                            </p:txEl>
                                          </p:spTgt>
                                        </p:tgtEl>
                                        <p:attrNameLst>
                                          <p:attrName>xshear</p:attrName>
                                        </p:attrNameLst>
                                      </p:cBhvr>
                                    </p:anim>
                                    <p:animScale>
                                      <p:cBhvr>
                                        <p:cTn id="47" dur="100" decel="100000" autoRev="1" fill="hold">
                                          <p:stCondLst>
                                            <p:cond delay="300"/>
                                          </p:stCondLst>
                                        </p:cTn>
                                        <p:tgtEl>
                                          <p:spTgt spid="5">
                                            <p:txEl>
                                              <p:pRg st="1" end="1"/>
                                            </p:txEl>
                                          </p:spTgt>
                                        </p:tgtEl>
                                      </p:cBhvr>
                                      <p:from x="100000" y="100000"/>
                                      <p:to x="80000" y="100000"/>
                                    </p:animScale>
                                    <p:anim by="(#ppt_h/3+#ppt_w*0.1)" calcmode="lin" valueType="num">
                                      <p:cBhvr additive="sum">
                                        <p:cTn id="48" dur="100" decel="100000" autoRev="1" fill="hold">
                                          <p:stCondLst>
                                            <p:cond delay="300"/>
                                          </p:stCondLst>
                                        </p:cTn>
                                        <p:tgtEl>
                                          <p:spTgt spid="5">
                                            <p:txEl>
                                              <p:pRg st="1" end="1"/>
                                            </p:txEl>
                                          </p:spTgt>
                                        </p:tgtEl>
                                        <p:attrNameLst>
                                          <p:attrName>ppt_x</p:attrName>
                                        </p:attrNameLst>
                                      </p:cBhvr>
                                    </p:anim>
                                  </p:childTnLst>
                                </p:cTn>
                              </p:par>
                              <p:par>
                                <p:cTn id="49" presetID="34" presetClass="entr" presetSubtype="0" fill="hold" nodeType="with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anim from="(-#ppt_w/2)" to="(#ppt_x)" calcmode="lin" valueType="num">
                                      <p:cBhvr>
                                        <p:cTn id="51" dur="300" fill="hold">
                                          <p:stCondLst>
                                            <p:cond delay="0"/>
                                          </p:stCondLst>
                                        </p:cTn>
                                        <p:tgtEl>
                                          <p:spTgt spid="5">
                                            <p:txEl>
                                              <p:pRg st="2" end="2"/>
                                            </p:txEl>
                                          </p:spTgt>
                                        </p:tgtEl>
                                        <p:attrNameLst>
                                          <p:attrName>ppt_x</p:attrName>
                                        </p:attrNameLst>
                                      </p:cBhvr>
                                    </p:anim>
                                    <p:anim from="0" to="-1.0" calcmode="lin" valueType="num">
                                      <p:cBhvr>
                                        <p:cTn id="52" dur="100" decel="50000" autoRev="1" fill="hold">
                                          <p:stCondLst>
                                            <p:cond delay="300"/>
                                          </p:stCondLst>
                                        </p:cTn>
                                        <p:tgtEl>
                                          <p:spTgt spid="5">
                                            <p:txEl>
                                              <p:pRg st="2" end="2"/>
                                            </p:txEl>
                                          </p:spTgt>
                                        </p:tgtEl>
                                        <p:attrNameLst>
                                          <p:attrName>xshear</p:attrName>
                                        </p:attrNameLst>
                                      </p:cBhvr>
                                    </p:anim>
                                    <p:animScale>
                                      <p:cBhvr>
                                        <p:cTn id="53" dur="100" decel="100000" autoRev="1" fill="hold">
                                          <p:stCondLst>
                                            <p:cond delay="300"/>
                                          </p:stCondLst>
                                        </p:cTn>
                                        <p:tgtEl>
                                          <p:spTgt spid="5">
                                            <p:txEl>
                                              <p:pRg st="2" end="2"/>
                                            </p:txEl>
                                          </p:spTgt>
                                        </p:tgtEl>
                                      </p:cBhvr>
                                      <p:from x="100000" y="100000"/>
                                      <p:to x="80000" y="100000"/>
                                    </p:animScale>
                                    <p:anim by="(#ppt_h/3+#ppt_w*0.1)" calcmode="lin" valueType="num">
                                      <p:cBhvr additive="sum">
                                        <p:cTn id="54" dur="100" decel="100000" autoRev="1" fill="hold">
                                          <p:stCondLst>
                                            <p:cond delay="300"/>
                                          </p:stCondLst>
                                        </p:cTn>
                                        <p:tgtEl>
                                          <p:spTgt spid="5">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0120" y="214290"/>
            <a:ext cx="8183880" cy="1051560"/>
          </a:xfrm>
        </p:spPr>
        <p:txBody>
          <a:bodyPr>
            <a:normAutofit/>
          </a:bodyPr>
          <a:lstStyle/>
          <a:p>
            <a:r>
              <a:rPr lang="fr-FR" sz="3000" b="1" i="1" dirty="0" smtClean="0">
                <a:solidFill>
                  <a:schemeClr val="tx1"/>
                </a:solidFill>
                <a:latin typeface="Times New Roman" pitchFamily="18" charset="0"/>
                <a:cs typeface="Times New Roman" pitchFamily="18" charset="0"/>
              </a:rPr>
              <a:t>Méthode Approchées</a:t>
            </a:r>
            <a:endParaRPr lang="fr-FR" sz="3000" dirty="0">
              <a:solidFill>
                <a:schemeClr val="tx1"/>
              </a:solidFill>
            </a:endParaRPr>
          </a:p>
        </p:txBody>
      </p:sp>
      <p:sp>
        <p:nvSpPr>
          <p:cNvPr id="3" name="Espace réservé du contenu 2"/>
          <p:cNvSpPr>
            <a:spLocks noGrp="1"/>
          </p:cNvSpPr>
          <p:nvPr>
            <p:ph idx="1"/>
          </p:nvPr>
        </p:nvSpPr>
        <p:spPr>
          <a:xfrm>
            <a:off x="502920" y="1285860"/>
            <a:ext cx="8183880" cy="4572032"/>
          </a:xfrm>
        </p:spPr>
        <p:txBody>
          <a:bodyPr>
            <a:normAutofit/>
          </a:bodyPr>
          <a:lstStyle/>
          <a:p>
            <a:pPr>
              <a:buBlip>
                <a:blip r:embed="rId3"/>
              </a:buBlip>
            </a:pPr>
            <a:r>
              <a:rPr lang="fr-FR" b="1" i="1" dirty="0" smtClean="0">
                <a:latin typeface="Times New Roman" pitchFamily="18" charset="0"/>
                <a:cs typeface="Times New Roman" pitchFamily="18" charset="0"/>
              </a:rPr>
              <a:t> Avantages:</a:t>
            </a:r>
            <a:r>
              <a:rPr lang="fr-FR" dirty="0" smtClean="0">
                <a:latin typeface="Times New Roman" pitchFamily="18" charset="0"/>
                <a:cs typeface="Times New Roman" pitchFamily="18" charset="0"/>
              </a:rPr>
              <a:t> </a:t>
            </a:r>
          </a:p>
          <a:p>
            <a:pPr lvl="1">
              <a:buClr>
                <a:srgbClr val="0033CC"/>
              </a:buClr>
              <a:buFont typeface="Wingdings" pitchFamily="2" charset="2"/>
              <a:buChar char="Ø"/>
            </a:pPr>
            <a:r>
              <a:rPr lang="fr-FR" dirty="0" smtClean="0">
                <a:latin typeface="Times New Roman" pitchFamily="18" charset="0"/>
                <a:cs typeface="Times New Roman" pitchFamily="18" charset="0"/>
              </a:rPr>
              <a:t>leur but  est de trauver une solution réalisable de la fonction objectif dans un temp raisonnable.</a:t>
            </a:r>
          </a:p>
          <a:p>
            <a:pPr lvl="1">
              <a:buClr>
                <a:srgbClr val="0033CC"/>
              </a:buClr>
              <a:buFont typeface="Wingdings" pitchFamily="2" charset="2"/>
              <a:buChar char="Ø"/>
            </a:pPr>
            <a:r>
              <a:rPr lang="fr-FR" dirty="0" smtClean="0">
                <a:latin typeface="Times New Roman" pitchFamily="18" charset="0"/>
                <a:cs typeface="Times New Roman" pitchFamily="18" charset="0"/>
              </a:rPr>
              <a:t>Peuvent s’appliquer à n’importe quelle classe de problème (</a:t>
            </a:r>
            <a:r>
              <a:rPr lang="fr-FR" sz="2400" dirty="0" smtClean="0">
                <a:latin typeface="Times New Roman" pitchFamily="18" charset="0"/>
                <a:cs typeface="Times New Roman" pitchFamily="18" charset="0"/>
              </a:rPr>
              <a:t>faciles ou difficiles, bien ou mal formulés, avec ou sans contrainte</a:t>
            </a:r>
            <a:r>
              <a:rPr lang="fr-FR" dirty="0" smtClean="0">
                <a:latin typeface="Times New Roman" pitchFamily="18" charset="0"/>
                <a:cs typeface="Times New Roman" pitchFamily="18" charset="0"/>
              </a:rPr>
              <a:t>).</a:t>
            </a:r>
          </a:p>
          <a:p>
            <a:pPr lvl="1">
              <a:buClr>
                <a:srgbClr val="0033CC"/>
              </a:buClr>
              <a:buFont typeface="Wingdings" pitchFamily="2" charset="2"/>
              <a:buChar char="Ø"/>
            </a:pPr>
            <a:r>
              <a:rPr lang="fr-FR" dirty="0" smtClean="0">
                <a:latin typeface="Times New Roman" pitchFamily="18" charset="0"/>
                <a:cs typeface="Times New Roman" pitchFamily="18" charset="0"/>
              </a:rPr>
              <a:t>Ne nécessitent pas une spécification mathématique du problème. </a:t>
            </a:r>
          </a:p>
          <a:p>
            <a:pPr lvl="1">
              <a:buClr>
                <a:srgbClr val="0033CC"/>
              </a:buClr>
              <a:buFont typeface="Wingdings" pitchFamily="2" charset="2"/>
              <a:buChar char="Ø"/>
            </a:pPr>
            <a:r>
              <a:rPr lang="fr-FR" dirty="0" smtClean="0">
                <a:latin typeface="Times New Roman" pitchFamily="18" charset="0"/>
                <a:cs typeface="Times New Roman" pitchFamily="18" charset="0"/>
              </a:rPr>
              <a:t> Résoudre les problèmes NP_Difficile de grande tailles.</a:t>
            </a:r>
          </a:p>
        </p:txBody>
      </p:sp>
      <p:pic>
        <p:nvPicPr>
          <p:cNvPr id="4" name="Image 3" descr="fleche a droite.gif"/>
          <p:cNvPicPr>
            <a:picLocks noChangeAspect="1"/>
          </p:cNvPicPr>
          <p:nvPr/>
        </p:nvPicPr>
        <p:blipFill>
          <a:blip r:embed="rId4"/>
          <a:stretch>
            <a:fillRect/>
          </a:stretch>
        </p:blipFill>
        <p:spPr>
          <a:xfrm>
            <a:off x="571472" y="857232"/>
            <a:ext cx="357189" cy="361952"/>
          </a:xfrm>
          <a:prstGeom prst="rect">
            <a:avLst/>
          </a:prstGeom>
        </p:spPr>
      </p:pic>
      <p:sp>
        <p:nvSpPr>
          <p:cNvPr id="5" name="Rectangle 4"/>
          <p:cNvSpPr/>
          <p:nvPr/>
        </p:nvSpPr>
        <p:spPr>
          <a:xfrm>
            <a:off x="571472" y="5072074"/>
            <a:ext cx="6286544" cy="523220"/>
          </a:xfrm>
          <a:prstGeom prst="rect">
            <a:avLst/>
          </a:prstGeom>
        </p:spPr>
        <p:txBody>
          <a:bodyPr wrap="square">
            <a:spAutoFit/>
          </a:bodyPr>
          <a:lstStyle/>
          <a:p>
            <a:pPr>
              <a:buBlip>
                <a:blip r:embed="rId3"/>
              </a:buBlip>
            </a:pPr>
            <a:r>
              <a:rPr lang="fr-FR" sz="2800" b="1" i="1" dirty="0" smtClean="0">
                <a:latin typeface="Times New Roman" pitchFamily="18" charset="0"/>
                <a:cs typeface="Times New Roman" pitchFamily="18" charset="0"/>
              </a:rPr>
              <a:t> Inconvénient :</a:t>
            </a:r>
            <a:r>
              <a:rPr lang="fr-FR" sz="2400" dirty="0" smtClean="0">
                <a:latin typeface="Times New Roman" pitchFamily="18" charset="0"/>
                <a:cs typeface="Times New Roman" pitchFamily="18" charset="0"/>
              </a:rPr>
              <a:t> Ne garantie pas l’optimalité.</a:t>
            </a:r>
          </a:p>
        </p:txBody>
      </p:sp>
      <p:sp>
        <p:nvSpPr>
          <p:cNvPr id="6" name="Rectangle 5"/>
          <p:cNvSpPr/>
          <p:nvPr/>
        </p:nvSpPr>
        <p:spPr>
          <a:xfrm>
            <a:off x="357158" y="357167"/>
            <a:ext cx="7858180" cy="430887"/>
          </a:xfrm>
          <a:prstGeom prst="rect">
            <a:avLst/>
          </a:prstGeom>
        </p:spPr>
        <p:txBody>
          <a:bodyPr wrap="square">
            <a:spAutoFit/>
          </a:bodyPr>
          <a:lstStyle/>
          <a:p>
            <a:pPr lvl="0" algn="ctr"/>
            <a:r>
              <a:rPr lang="fr-FR" sz="2200" b="1" dirty="0" smtClean="0">
                <a:solidFill>
                  <a:prstClr val="black"/>
                </a:solidFill>
                <a:latin typeface="Times New Roman" pitchFamily="18" charset="0"/>
                <a:cs typeface="Times New Roman" pitchFamily="18" charset="0"/>
              </a:rPr>
              <a:t>METHODES  DE  RESOLUTION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300" fill="hold">
                                          <p:stCondLst>
                                            <p:cond delay="0"/>
                                          </p:stCondLst>
                                        </p:cTn>
                                        <p:tgtEl>
                                          <p:spTgt spid="3">
                                            <p:txEl>
                                              <p:pRg st="0" end="0"/>
                                            </p:txEl>
                                          </p:spTgt>
                                        </p:tgtEl>
                                        <p:attrNameLst>
                                          <p:attrName>ppt_x</p:attrName>
                                        </p:attrNameLst>
                                      </p:cBhvr>
                                    </p:anim>
                                    <p:anim from="0" to="-1.0" calcmode="lin" valueType="num">
                                      <p:cBhvr>
                                        <p:cTn id="8" dur="100" decel="50000" autoRev="1" fill="hold">
                                          <p:stCondLst>
                                            <p:cond delay="300"/>
                                          </p:stCondLst>
                                        </p:cTn>
                                        <p:tgtEl>
                                          <p:spTgt spid="3">
                                            <p:txEl>
                                              <p:pRg st="0" end="0"/>
                                            </p:txEl>
                                          </p:spTgt>
                                        </p:tgtEl>
                                        <p:attrNameLst>
                                          <p:attrName>xshear</p:attrName>
                                        </p:attrNameLst>
                                      </p:cBhvr>
                                    </p:anim>
                                    <p:animScale>
                                      <p:cBhvr>
                                        <p:cTn id="9" dur="100" decel="100000" autoRev="1" fill="hold">
                                          <p:stCondLst>
                                            <p:cond delay="300"/>
                                          </p:stCondLst>
                                        </p:cTn>
                                        <p:tgtEl>
                                          <p:spTgt spid="3">
                                            <p:txEl>
                                              <p:pRg st="0" end="0"/>
                                            </p:txEl>
                                          </p:spTgt>
                                        </p:tgtEl>
                                      </p:cBhvr>
                                      <p:from x="100000" y="100000"/>
                                      <p:to x="80000" y="100000"/>
                                    </p:animScale>
                                    <p:anim by="(#ppt_h/3+#ppt_w*0.1)" calcmode="lin" valueType="num">
                                      <p:cBhvr additive="sum">
                                        <p:cTn id="10" dur="100" decel="100000" autoRev="1" fill="hold">
                                          <p:stCondLst>
                                            <p:cond delay="300"/>
                                          </p:stCondLst>
                                        </p:cTn>
                                        <p:tgtEl>
                                          <p:spTgt spid="3">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from="(-#ppt_w/2)" to="(#ppt_x)" calcmode="lin" valueType="num">
                                      <p:cBhvr>
                                        <p:cTn id="13" dur="300" fill="hold">
                                          <p:stCondLst>
                                            <p:cond delay="0"/>
                                          </p:stCondLst>
                                        </p:cTn>
                                        <p:tgtEl>
                                          <p:spTgt spid="3">
                                            <p:txEl>
                                              <p:pRg st="1" end="1"/>
                                            </p:txEl>
                                          </p:spTgt>
                                        </p:tgtEl>
                                        <p:attrNameLst>
                                          <p:attrName>ppt_x</p:attrName>
                                        </p:attrNameLst>
                                      </p:cBhvr>
                                    </p:anim>
                                    <p:anim from="0" to="-1.0" calcmode="lin" valueType="num">
                                      <p:cBhvr>
                                        <p:cTn id="14" dur="100" decel="50000" autoRev="1" fill="hold">
                                          <p:stCondLst>
                                            <p:cond delay="300"/>
                                          </p:stCondLst>
                                        </p:cTn>
                                        <p:tgtEl>
                                          <p:spTgt spid="3">
                                            <p:txEl>
                                              <p:pRg st="1" end="1"/>
                                            </p:txEl>
                                          </p:spTgt>
                                        </p:tgtEl>
                                        <p:attrNameLst>
                                          <p:attrName>xshear</p:attrName>
                                        </p:attrNameLst>
                                      </p:cBhvr>
                                    </p:anim>
                                    <p:animScale>
                                      <p:cBhvr>
                                        <p:cTn id="15" dur="100" decel="100000" autoRev="1" fill="hold">
                                          <p:stCondLst>
                                            <p:cond delay="300"/>
                                          </p:stCondLst>
                                        </p:cTn>
                                        <p:tgtEl>
                                          <p:spTgt spid="3">
                                            <p:txEl>
                                              <p:pRg st="1" end="1"/>
                                            </p:txEl>
                                          </p:spTgt>
                                        </p:tgtEl>
                                      </p:cBhvr>
                                      <p:from x="100000" y="100000"/>
                                      <p:to x="80000" y="100000"/>
                                    </p:animScale>
                                    <p:anim by="(#ppt_h/3+#ppt_w*0.1)" calcmode="lin" valueType="num">
                                      <p:cBhvr additive="sum">
                                        <p:cTn id="16" dur="100" decel="100000" autoRev="1" fill="hold">
                                          <p:stCondLst>
                                            <p:cond delay="300"/>
                                          </p:stCondLst>
                                        </p:cTn>
                                        <p:tgtEl>
                                          <p:spTgt spid="3">
                                            <p:txEl>
                                              <p:pRg st="1" end="1"/>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from="(-#ppt_w/2)" to="(#ppt_x)" calcmode="lin" valueType="num">
                                      <p:cBhvr>
                                        <p:cTn id="19" dur="300" fill="hold">
                                          <p:stCondLst>
                                            <p:cond delay="0"/>
                                          </p:stCondLst>
                                        </p:cTn>
                                        <p:tgtEl>
                                          <p:spTgt spid="3">
                                            <p:txEl>
                                              <p:pRg st="2" end="2"/>
                                            </p:txEl>
                                          </p:spTgt>
                                        </p:tgtEl>
                                        <p:attrNameLst>
                                          <p:attrName>ppt_x</p:attrName>
                                        </p:attrNameLst>
                                      </p:cBhvr>
                                    </p:anim>
                                    <p:anim from="0" to="-1.0" calcmode="lin" valueType="num">
                                      <p:cBhvr>
                                        <p:cTn id="20" dur="100" decel="50000" autoRev="1" fill="hold">
                                          <p:stCondLst>
                                            <p:cond delay="300"/>
                                          </p:stCondLst>
                                        </p:cTn>
                                        <p:tgtEl>
                                          <p:spTgt spid="3">
                                            <p:txEl>
                                              <p:pRg st="2" end="2"/>
                                            </p:txEl>
                                          </p:spTgt>
                                        </p:tgtEl>
                                        <p:attrNameLst>
                                          <p:attrName>xshear</p:attrName>
                                        </p:attrNameLst>
                                      </p:cBhvr>
                                    </p:anim>
                                    <p:animScale>
                                      <p:cBhvr>
                                        <p:cTn id="21" dur="100" decel="100000" autoRev="1" fill="hold">
                                          <p:stCondLst>
                                            <p:cond delay="300"/>
                                          </p:stCondLst>
                                        </p:cTn>
                                        <p:tgtEl>
                                          <p:spTgt spid="3">
                                            <p:txEl>
                                              <p:pRg st="2" end="2"/>
                                            </p:txEl>
                                          </p:spTgt>
                                        </p:tgtEl>
                                      </p:cBhvr>
                                      <p:from x="100000" y="100000"/>
                                      <p:to x="80000" y="100000"/>
                                    </p:animScale>
                                    <p:anim by="(#ppt_h/3+#ppt_w*0.1)" calcmode="lin" valueType="num">
                                      <p:cBhvr additive="sum">
                                        <p:cTn id="22" dur="100" decel="100000" autoRev="1" fill="hold">
                                          <p:stCondLst>
                                            <p:cond delay="300"/>
                                          </p:stCondLst>
                                        </p:cTn>
                                        <p:tgtEl>
                                          <p:spTgt spid="3">
                                            <p:txEl>
                                              <p:pRg st="2" end="2"/>
                                            </p:txEl>
                                          </p:spTgt>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from="(-#ppt_w/2)" to="(#ppt_x)" calcmode="lin" valueType="num">
                                      <p:cBhvr>
                                        <p:cTn id="25" dur="300" fill="hold">
                                          <p:stCondLst>
                                            <p:cond delay="0"/>
                                          </p:stCondLst>
                                        </p:cTn>
                                        <p:tgtEl>
                                          <p:spTgt spid="3">
                                            <p:txEl>
                                              <p:pRg st="3" end="3"/>
                                            </p:txEl>
                                          </p:spTgt>
                                        </p:tgtEl>
                                        <p:attrNameLst>
                                          <p:attrName>ppt_x</p:attrName>
                                        </p:attrNameLst>
                                      </p:cBhvr>
                                    </p:anim>
                                    <p:anim from="0" to="-1.0" calcmode="lin" valueType="num">
                                      <p:cBhvr>
                                        <p:cTn id="26" dur="100" decel="50000" autoRev="1" fill="hold">
                                          <p:stCondLst>
                                            <p:cond delay="300"/>
                                          </p:stCondLst>
                                        </p:cTn>
                                        <p:tgtEl>
                                          <p:spTgt spid="3">
                                            <p:txEl>
                                              <p:pRg st="3" end="3"/>
                                            </p:txEl>
                                          </p:spTgt>
                                        </p:tgtEl>
                                        <p:attrNameLst>
                                          <p:attrName>xshear</p:attrName>
                                        </p:attrNameLst>
                                      </p:cBhvr>
                                    </p:anim>
                                    <p:animScale>
                                      <p:cBhvr>
                                        <p:cTn id="27" dur="100" decel="100000" autoRev="1" fill="hold">
                                          <p:stCondLst>
                                            <p:cond delay="300"/>
                                          </p:stCondLst>
                                        </p:cTn>
                                        <p:tgtEl>
                                          <p:spTgt spid="3">
                                            <p:txEl>
                                              <p:pRg st="3" end="3"/>
                                            </p:txEl>
                                          </p:spTgt>
                                        </p:tgtEl>
                                      </p:cBhvr>
                                      <p:from x="100000" y="100000"/>
                                      <p:to x="80000" y="100000"/>
                                    </p:animScale>
                                    <p:anim by="(#ppt_h/3+#ppt_w*0.1)" calcmode="lin" valueType="num">
                                      <p:cBhvr additive="sum">
                                        <p:cTn id="28" dur="100" decel="100000" autoRev="1" fill="hold">
                                          <p:stCondLst>
                                            <p:cond delay="300"/>
                                          </p:stCondLst>
                                        </p:cTn>
                                        <p:tgtEl>
                                          <p:spTgt spid="3">
                                            <p:txEl>
                                              <p:pRg st="3" end="3"/>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from="(-#ppt_w/2)" to="(#ppt_x)" calcmode="lin" valueType="num">
                                      <p:cBhvr>
                                        <p:cTn id="31" dur="300" fill="hold">
                                          <p:stCondLst>
                                            <p:cond delay="0"/>
                                          </p:stCondLst>
                                        </p:cTn>
                                        <p:tgtEl>
                                          <p:spTgt spid="3">
                                            <p:txEl>
                                              <p:pRg st="4" end="4"/>
                                            </p:txEl>
                                          </p:spTgt>
                                        </p:tgtEl>
                                        <p:attrNameLst>
                                          <p:attrName>ppt_x</p:attrName>
                                        </p:attrNameLst>
                                      </p:cBhvr>
                                    </p:anim>
                                    <p:anim from="0" to="-1.0" calcmode="lin" valueType="num">
                                      <p:cBhvr>
                                        <p:cTn id="32" dur="100" decel="50000" autoRev="1" fill="hold">
                                          <p:stCondLst>
                                            <p:cond delay="300"/>
                                          </p:stCondLst>
                                        </p:cTn>
                                        <p:tgtEl>
                                          <p:spTgt spid="3">
                                            <p:txEl>
                                              <p:pRg st="4" end="4"/>
                                            </p:txEl>
                                          </p:spTgt>
                                        </p:tgtEl>
                                        <p:attrNameLst>
                                          <p:attrName>xshear</p:attrName>
                                        </p:attrNameLst>
                                      </p:cBhvr>
                                    </p:anim>
                                    <p:animScale>
                                      <p:cBhvr>
                                        <p:cTn id="33" dur="100" decel="100000" autoRev="1" fill="hold">
                                          <p:stCondLst>
                                            <p:cond delay="300"/>
                                          </p:stCondLst>
                                        </p:cTn>
                                        <p:tgtEl>
                                          <p:spTgt spid="3">
                                            <p:txEl>
                                              <p:pRg st="4" end="4"/>
                                            </p:txEl>
                                          </p:spTgt>
                                        </p:tgtEl>
                                      </p:cBhvr>
                                      <p:from x="100000" y="100000"/>
                                      <p:to x="80000" y="100000"/>
                                    </p:animScale>
                                    <p:anim by="(#ppt_h/3+#ppt_w*0.1)" calcmode="lin" valueType="num">
                                      <p:cBhvr additive="sum">
                                        <p:cTn id="34" dur="100" decel="100000" autoRev="1" fill="hold">
                                          <p:stCondLst>
                                            <p:cond delay="300"/>
                                          </p:stCondLst>
                                        </p:cTn>
                                        <p:tgtEl>
                                          <p:spTgt spid="3">
                                            <p:txEl>
                                              <p:pRg st="4" end="4"/>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 from="(-#ppt_w/2)" to="(#ppt_x)" calcmode="lin" valueType="num">
                                      <p:cBhvr>
                                        <p:cTn id="39" dur="300" fill="hold">
                                          <p:stCondLst>
                                            <p:cond delay="0"/>
                                          </p:stCondLst>
                                        </p:cTn>
                                        <p:tgtEl>
                                          <p:spTgt spid="5">
                                            <p:txEl>
                                              <p:pRg st="0" end="0"/>
                                            </p:txEl>
                                          </p:spTgt>
                                        </p:tgtEl>
                                        <p:attrNameLst>
                                          <p:attrName>ppt_x</p:attrName>
                                        </p:attrNameLst>
                                      </p:cBhvr>
                                    </p:anim>
                                    <p:anim from="0" to="-1.0" calcmode="lin" valueType="num">
                                      <p:cBhvr>
                                        <p:cTn id="40" dur="100" decel="50000" autoRev="1" fill="hold">
                                          <p:stCondLst>
                                            <p:cond delay="300"/>
                                          </p:stCondLst>
                                        </p:cTn>
                                        <p:tgtEl>
                                          <p:spTgt spid="5">
                                            <p:txEl>
                                              <p:pRg st="0" end="0"/>
                                            </p:txEl>
                                          </p:spTgt>
                                        </p:tgtEl>
                                        <p:attrNameLst>
                                          <p:attrName>xshear</p:attrName>
                                        </p:attrNameLst>
                                      </p:cBhvr>
                                    </p:anim>
                                    <p:animScale>
                                      <p:cBhvr>
                                        <p:cTn id="41" dur="100" decel="100000" autoRev="1" fill="hold">
                                          <p:stCondLst>
                                            <p:cond delay="300"/>
                                          </p:stCondLst>
                                        </p:cTn>
                                        <p:tgtEl>
                                          <p:spTgt spid="5">
                                            <p:txEl>
                                              <p:pRg st="0" end="0"/>
                                            </p:txEl>
                                          </p:spTgt>
                                        </p:tgtEl>
                                      </p:cBhvr>
                                      <p:from x="100000" y="100000"/>
                                      <p:to x="80000" y="100000"/>
                                    </p:animScale>
                                    <p:anim by="(#ppt_h/3+#ppt_w*0.1)" calcmode="lin" valueType="num">
                                      <p:cBhvr additive="sum">
                                        <p:cTn id="42" dur="100" decel="100000" autoRev="1" fill="hold">
                                          <p:stCondLst>
                                            <p:cond delay="300"/>
                                          </p:stCondLst>
                                        </p:cTn>
                                        <p:tgtEl>
                                          <p:spTgt spid="5">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2500298" y="2357430"/>
            <a:ext cx="1928826" cy="642942"/>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500" b="1" dirty="0" smtClean="0"/>
              <a:t>Programmation Dynamique</a:t>
            </a:r>
            <a:endParaRPr lang="fr-FR" sz="1500" b="1" dirty="0"/>
          </a:p>
        </p:txBody>
      </p:sp>
      <p:sp>
        <p:nvSpPr>
          <p:cNvPr id="14" name="Rectangle à coins arrondis 13"/>
          <p:cNvSpPr/>
          <p:nvPr/>
        </p:nvSpPr>
        <p:spPr>
          <a:xfrm>
            <a:off x="428596" y="2357430"/>
            <a:ext cx="1928826" cy="642942"/>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500" b="1" dirty="0" smtClean="0"/>
              <a:t>Programmation Linéaire</a:t>
            </a:r>
            <a:endParaRPr lang="fr-FR" sz="1500" b="1" dirty="0"/>
          </a:p>
        </p:txBody>
      </p:sp>
      <p:sp>
        <p:nvSpPr>
          <p:cNvPr id="15" name="Rectangle à coins arrondis 14"/>
          <p:cNvSpPr/>
          <p:nvPr/>
        </p:nvSpPr>
        <p:spPr>
          <a:xfrm>
            <a:off x="5500694" y="1285860"/>
            <a:ext cx="2000264" cy="642942"/>
          </a:xfrm>
          <a:prstGeom prst="roundRect">
            <a:avLst/>
          </a:prstGeom>
          <a:blipFill>
            <a:blip r:embed="rId5"/>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500" b="1" dirty="0" smtClean="0"/>
              <a:t>Méthodes Approchées</a:t>
            </a:r>
            <a:endParaRPr lang="fr-FR" sz="1500" b="1" dirty="0"/>
          </a:p>
        </p:txBody>
      </p:sp>
      <p:sp>
        <p:nvSpPr>
          <p:cNvPr id="16" name="Rectangle à coins arrondis 15"/>
          <p:cNvSpPr/>
          <p:nvPr/>
        </p:nvSpPr>
        <p:spPr>
          <a:xfrm>
            <a:off x="1571604" y="1285860"/>
            <a:ext cx="1643074" cy="642942"/>
          </a:xfrm>
          <a:prstGeom prst="roundRect">
            <a:avLst/>
          </a:prstGeom>
          <a:blipFill>
            <a:blip r:embed="rId5"/>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500" b="1" dirty="0" smtClean="0"/>
              <a:t>Méthodes Exactes</a:t>
            </a:r>
            <a:endParaRPr lang="fr-FR" sz="1500" b="1" dirty="0"/>
          </a:p>
        </p:txBody>
      </p:sp>
      <p:sp>
        <p:nvSpPr>
          <p:cNvPr id="17" name="Rectangle à coins arrondis 16"/>
          <p:cNvSpPr/>
          <p:nvPr/>
        </p:nvSpPr>
        <p:spPr>
          <a:xfrm>
            <a:off x="1357290" y="500042"/>
            <a:ext cx="6572296" cy="500066"/>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500" b="1" dirty="0" smtClean="0"/>
              <a:t>Méthodes de Résolution des Problèmes Combinatoires</a:t>
            </a:r>
            <a:endParaRPr lang="fr-FR" sz="1500" b="1" dirty="0"/>
          </a:p>
        </p:txBody>
      </p:sp>
      <p:sp>
        <p:nvSpPr>
          <p:cNvPr id="21" name="Rectangle à coins arrondis 20"/>
          <p:cNvSpPr/>
          <p:nvPr/>
        </p:nvSpPr>
        <p:spPr>
          <a:xfrm>
            <a:off x="1643042" y="3214686"/>
            <a:ext cx="1571636" cy="642942"/>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500" b="1" dirty="0" smtClean="0"/>
              <a:t>Branch and Bound</a:t>
            </a:r>
            <a:endParaRPr lang="fr-FR" sz="1500" b="1" dirty="0"/>
          </a:p>
        </p:txBody>
      </p:sp>
      <p:sp>
        <p:nvSpPr>
          <p:cNvPr id="22" name="Rectangle à coins arrondis 21"/>
          <p:cNvSpPr/>
          <p:nvPr/>
        </p:nvSpPr>
        <p:spPr>
          <a:xfrm>
            <a:off x="4572000" y="2357430"/>
            <a:ext cx="1785950" cy="642942"/>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500" b="1" dirty="0" smtClean="0"/>
              <a:t>Heuristiques</a:t>
            </a:r>
            <a:endParaRPr lang="fr-FR" sz="1500" b="1" dirty="0"/>
          </a:p>
        </p:txBody>
      </p:sp>
      <p:sp>
        <p:nvSpPr>
          <p:cNvPr id="23" name="Rectangle à coins arrondis 22"/>
          <p:cNvSpPr/>
          <p:nvPr/>
        </p:nvSpPr>
        <p:spPr>
          <a:xfrm>
            <a:off x="6500826" y="2357430"/>
            <a:ext cx="2143140" cy="642942"/>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500" b="1" dirty="0" smtClean="0"/>
              <a:t>Métaheuristiques</a:t>
            </a:r>
            <a:endParaRPr lang="fr-FR" sz="1500" b="1" dirty="0"/>
          </a:p>
        </p:txBody>
      </p:sp>
      <p:sp>
        <p:nvSpPr>
          <p:cNvPr id="24" name="Rectangle à coins arrondis 23"/>
          <p:cNvSpPr/>
          <p:nvPr/>
        </p:nvSpPr>
        <p:spPr>
          <a:xfrm>
            <a:off x="3214678" y="4500570"/>
            <a:ext cx="1428760" cy="642942"/>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500" b="1" dirty="0" smtClean="0"/>
              <a:t>Recherche Tabou</a:t>
            </a:r>
            <a:endParaRPr lang="fr-FR" sz="1500" b="1" dirty="0"/>
          </a:p>
        </p:txBody>
      </p:sp>
      <p:sp>
        <p:nvSpPr>
          <p:cNvPr id="25" name="Rectangle à coins arrondis 24"/>
          <p:cNvSpPr/>
          <p:nvPr/>
        </p:nvSpPr>
        <p:spPr>
          <a:xfrm>
            <a:off x="6072198" y="3429000"/>
            <a:ext cx="1928826" cy="642942"/>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500" b="1" dirty="0" smtClean="0"/>
              <a:t>Approches a population</a:t>
            </a:r>
            <a:endParaRPr lang="fr-FR" sz="1500" b="1" dirty="0"/>
          </a:p>
        </p:txBody>
      </p:sp>
      <p:sp>
        <p:nvSpPr>
          <p:cNvPr id="26" name="Rectangle à coins arrondis 25"/>
          <p:cNvSpPr/>
          <p:nvPr/>
        </p:nvSpPr>
        <p:spPr>
          <a:xfrm>
            <a:off x="4000496" y="3429000"/>
            <a:ext cx="1928826" cy="642942"/>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500" b="1" dirty="0" smtClean="0"/>
              <a:t>Approches Trajectoires</a:t>
            </a:r>
            <a:endParaRPr lang="fr-FR" sz="1500" b="1" dirty="0"/>
          </a:p>
        </p:txBody>
      </p:sp>
      <p:sp>
        <p:nvSpPr>
          <p:cNvPr id="27" name="Rectangle à coins arrondis 26"/>
          <p:cNvSpPr/>
          <p:nvPr/>
        </p:nvSpPr>
        <p:spPr>
          <a:xfrm>
            <a:off x="1928794" y="4500570"/>
            <a:ext cx="1214446" cy="642942"/>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500" b="1" dirty="0" smtClean="0"/>
              <a:t>Recuit Simulé</a:t>
            </a:r>
            <a:endParaRPr lang="fr-FR" sz="1500" b="1" dirty="0"/>
          </a:p>
        </p:txBody>
      </p:sp>
      <p:sp>
        <p:nvSpPr>
          <p:cNvPr id="28" name="Rectangle à coins arrondis 27"/>
          <p:cNvSpPr/>
          <p:nvPr/>
        </p:nvSpPr>
        <p:spPr>
          <a:xfrm>
            <a:off x="4929190" y="4500570"/>
            <a:ext cx="1643074" cy="642942"/>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500" b="1" dirty="0" smtClean="0"/>
              <a:t>Algorithme Génétique</a:t>
            </a:r>
            <a:endParaRPr lang="fr-FR" sz="1500" b="1" dirty="0"/>
          </a:p>
        </p:txBody>
      </p:sp>
      <p:sp>
        <p:nvSpPr>
          <p:cNvPr id="29" name="Rectangle à coins arrondis 28"/>
          <p:cNvSpPr/>
          <p:nvPr/>
        </p:nvSpPr>
        <p:spPr>
          <a:xfrm>
            <a:off x="428596" y="4500570"/>
            <a:ext cx="1428760" cy="642942"/>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500" b="1" dirty="0" smtClean="0"/>
              <a:t>Descente</a:t>
            </a:r>
            <a:endParaRPr lang="fr-FR" sz="1500" b="1" dirty="0"/>
          </a:p>
        </p:txBody>
      </p:sp>
      <p:cxnSp>
        <p:nvCxnSpPr>
          <p:cNvPr id="37" name="Connecteur droit avec flèche 36"/>
          <p:cNvCxnSpPr>
            <a:stCxn id="17" idx="2"/>
          </p:cNvCxnSpPr>
          <p:nvPr/>
        </p:nvCxnSpPr>
        <p:spPr>
          <a:xfrm rot="5400000">
            <a:off x="3250397" y="-107181"/>
            <a:ext cx="285752" cy="250033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Connecteur droit avec flèche 39"/>
          <p:cNvCxnSpPr>
            <a:stCxn id="17" idx="2"/>
          </p:cNvCxnSpPr>
          <p:nvPr/>
        </p:nvCxnSpPr>
        <p:spPr>
          <a:xfrm rot="16200000" flipH="1">
            <a:off x="5464975" y="178571"/>
            <a:ext cx="285752" cy="192882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4" name="Connecteur droit avec flèche 43"/>
          <p:cNvCxnSpPr>
            <a:stCxn id="16" idx="2"/>
            <a:endCxn id="13" idx="0"/>
          </p:cNvCxnSpPr>
          <p:nvPr/>
        </p:nvCxnSpPr>
        <p:spPr>
          <a:xfrm rot="16200000" flipH="1">
            <a:off x="2714612" y="1607331"/>
            <a:ext cx="428628" cy="10715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5" name="Connecteur droit avec flèche 44"/>
          <p:cNvCxnSpPr>
            <a:stCxn id="16" idx="2"/>
          </p:cNvCxnSpPr>
          <p:nvPr/>
        </p:nvCxnSpPr>
        <p:spPr>
          <a:xfrm rot="5400000">
            <a:off x="1553745" y="1518034"/>
            <a:ext cx="428628" cy="125016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6" name="Connecteur droit avec flèche 45"/>
          <p:cNvCxnSpPr>
            <a:stCxn id="15" idx="2"/>
          </p:cNvCxnSpPr>
          <p:nvPr/>
        </p:nvCxnSpPr>
        <p:spPr>
          <a:xfrm rot="5400000">
            <a:off x="5715008" y="1571612"/>
            <a:ext cx="428628" cy="11430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2" name="Connecteur droit avec flèche 51"/>
          <p:cNvCxnSpPr>
            <a:stCxn id="16" idx="2"/>
            <a:endCxn id="21" idx="0"/>
          </p:cNvCxnSpPr>
          <p:nvPr/>
        </p:nvCxnSpPr>
        <p:spPr>
          <a:xfrm rot="16200000" flipH="1">
            <a:off x="1768058" y="2553884"/>
            <a:ext cx="1285884" cy="3571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4" name="Connecteur droit avec flèche 53"/>
          <p:cNvCxnSpPr>
            <a:stCxn id="15" idx="2"/>
            <a:endCxn id="23" idx="0"/>
          </p:cNvCxnSpPr>
          <p:nvPr/>
        </p:nvCxnSpPr>
        <p:spPr>
          <a:xfrm rot="16200000" flipH="1">
            <a:off x="6822297" y="1607331"/>
            <a:ext cx="428628" cy="10715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7" name="Connecteur droit avec flèche 56"/>
          <p:cNvCxnSpPr>
            <a:stCxn id="23" idx="2"/>
          </p:cNvCxnSpPr>
          <p:nvPr/>
        </p:nvCxnSpPr>
        <p:spPr>
          <a:xfrm rot="5400000">
            <a:off x="6000760" y="1857364"/>
            <a:ext cx="428628" cy="27146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9" name="Connecteur droit avec flèche 58"/>
          <p:cNvCxnSpPr>
            <a:stCxn id="23" idx="2"/>
            <a:endCxn id="25" idx="0"/>
          </p:cNvCxnSpPr>
          <p:nvPr/>
        </p:nvCxnSpPr>
        <p:spPr>
          <a:xfrm rot="5400000">
            <a:off x="7090190" y="2946794"/>
            <a:ext cx="428628" cy="53578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0" name="Connecteur droit avec flèche 59"/>
          <p:cNvCxnSpPr>
            <a:stCxn id="26" idx="2"/>
            <a:endCxn id="24" idx="0"/>
          </p:cNvCxnSpPr>
          <p:nvPr/>
        </p:nvCxnSpPr>
        <p:spPr>
          <a:xfrm rot="5400000">
            <a:off x="4232670" y="3768331"/>
            <a:ext cx="428628" cy="10358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1" name="Connecteur droit avec flèche 60"/>
          <p:cNvCxnSpPr>
            <a:stCxn id="26" idx="2"/>
            <a:endCxn id="27" idx="0"/>
          </p:cNvCxnSpPr>
          <p:nvPr/>
        </p:nvCxnSpPr>
        <p:spPr>
          <a:xfrm rot="5400000">
            <a:off x="3536149" y="3071810"/>
            <a:ext cx="428628" cy="242889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2" name="Connecteur droit avec flèche 61"/>
          <p:cNvCxnSpPr>
            <a:stCxn id="26" idx="2"/>
            <a:endCxn id="29" idx="0"/>
          </p:cNvCxnSpPr>
          <p:nvPr/>
        </p:nvCxnSpPr>
        <p:spPr>
          <a:xfrm rot="5400000">
            <a:off x="2839629" y="2375290"/>
            <a:ext cx="428628" cy="382193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1" name="Connecteur droit avec flèche 70"/>
          <p:cNvCxnSpPr>
            <a:stCxn id="25" idx="2"/>
            <a:endCxn id="28" idx="0"/>
          </p:cNvCxnSpPr>
          <p:nvPr/>
        </p:nvCxnSpPr>
        <p:spPr>
          <a:xfrm rot="5400000">
            <a:off x="6179355" y="3643314"/>
            <a:ext cx="428628" cy="128588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1" name="Connecteur en arc 90"/>
          <p:cNvCxnSpPr>
            <a:stCxn id="15" idx="3"/>
            <a:endCxn id="102" idx="0"/>
          </p:cNvCxnSpPr>
          <p:nvPr/>
        </p:nvCxnSpPr>
        <p:spPr>
          <a:xfrm flipH="1">
            <a:off x="4572000" y="1607331"/>
            <a:ext cx="2928958" cy="4107685"/>
          </a:xfrm>
          <a:prstGeom prst="curvedConnector4">
            <a:avLst>
              <a:gd name="adj1" fmla="val -7805"/>
              <a:gd name="adj2" fmla="val 53913"/>
            </a:avLst>
          </a:prstGeom>
          <a:ln>
            <a:solidFill>
              <a:srgbClr val="0033CC"/>
            </a:solidFill>
            <a:prstDash val="sysDot"/>
            <a:tailEnd type="arrow"/>
          </a:ln>
        </p:spPr>
        <p:style>
          <a:lnRef idx="2">
            <a:schemeClr val="dk1"/>
          </a:lnRef>
          <a:fillRef idx="0">
            <a:schemeClr val="dk1"/>
          </a:fillRef>
          <a:effectRef idx="1">
            <a:schemeClr val="dk1"/>
          </a:effectRef>
          <a:fontRef idx="minor">
            <a:schemeClr val="tx1"/>
          </a:fontRef>
        </p:style>
      </p:cxnSp>
      <p:cxnSp>
        <p:nvCxnSpPr>
          <p:cNvPr id="96" name="Connecteur en arc 95"/>
          <p:cNvCxnSpPr>
            <a:stCxn id="16" idx="1"/>
            <a:endCxn id="102" idx="0"/>
          </p:cNvCxnSpPr>
          <p:nvPr/>
        </p:nvCxnSpPr>
        <p:spPr>
          <a:xfrm rot="10800000" flipH="1" flipV="1">
            <a:off x="1571604" y="1607330"/>
            <a:ext cx="3000396" cy="4107685"/>
          </a:xfrm>
          <a:prstGeom prst="curvedConnector4">
            <a:avLst>
              <a:gd name="adj1" fmla="val -7619"/>
              <a:gd name="adj2" fmla="val 53913"/>
            </a:avLst>
          </a:prstGeom>
          <a:ln>
            <a:solidFill>
              <a:srgbClr val="0033CC"/>
            </a:solidFill>
            <a:prstDash val="sysDot"/>
            <a:tailEnd type="arrow"/>
          </a:ln>
        </p:spPr>
        <p:style>
          <a:lnRef idx="2">
            <a:schemeClr val="dk1"/>
          </a:lnRef>
          <a:fillRef idx="0">
            <a:schemeClr val="dk1"/>
          </a:fillRef>
          <a:effectRef idx="1">
            <a:schemeClr val="dk1"/>
          </a:effectRef>
          <a:fontRef idx="minor">
            <a:schemeClr val="tx1"/>
          </a:fontRef>
        </p:style>
      </p:cxnSp>
      <p:sp>
        <p:nvSpPr>
          <p:cNvPr id="102" name="Rectangle à coins arrondis 101"/>
          <p:cNvSpPr/>
          <p:nvPr/>
        </p:nvSpPr>
        <p:spPr>
          <a:xfrm>
            <a:off x="2928926" y="5715016"/>
            <a:ext cx="3286148" cy="500066"/>
          </a:xfrm>
          <a:prstGeom prst="roundRect">
            <a:avLst/>
          </a:prstGeom>
          <a:blipFill>
            <a:blip r:embed="rId6"/>
            <a:tile tx="0" ty="0" sx="100000" sy="100000" flip="none" algn="tl"/>
          </a:blip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200" b="1" dirty="0" smtClean="0">
                <a:solidFill>
                  <a:schemeClr val="tx1"/>
                </a:solidFill>
                <a:latin typeface="Times New Roman" pitchFamily="18" charset="0"/>
                <a:cs typeface="Times New Roman" pitchFamily="18" charset="0"/>
              </a:rPr>
              <a:t>Les Méthodes Hybrides</a:t>
            </a:r>
            <a:endParaRPr lang="fr-FR" sz="2200" b="1" dirty="0">
              <a:solidFill>
                <a:schemeClr val="tx1"/>
              </a:solidFill>
              <a:latin typeface="Times New Roman" pitchFamily="18" charset="0"/>
              <a:cs typeface="Times New Roman" pitchFamily="18" charset="0"/>
            </a:endParaRPr>
          </a:p>
        </p:txBody>
      </p:sp>
      <p:sp>
        <p:nvSpPr>
          <p:cNvPr id="32" name="Rectangle à coins arrondis 31"/>
          <p:cNvSpPr/>
          <p:nvPr/>
        </p:nvSpPr>
        <p:spPr>
          <a:xfrm>
            <a:off x="6715140" y="4429132"/>
            <a:ext cx="1857388" cy="785818"/>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500" b="1" dirty="0" smtClean="0"/>
              <a:t>Algorithme a colonie de fourmis</a:t>
            </a:r>
            <a:endParaRPr lang="fr-FR" sz="1500" b="1" dirty="0"/>
          </a:p>
        </p:txBody>
      </p:sp>
      <p:cxnSp>
        <p:nvCxnSpPr>
          <p:cNvPr id="42" name="Connecteur droit avec flèche 41"/>
          <p:cNvCxnSpPr>
            <a:stCxn id="25" idx="2"/>
            <a:endCxn id="32" idx="0"/>
          </p:cNvCxnSpPr>
          <p:nvPr/>
        </p:nvCxnSpPr>
        <p:spPr>
          <a:xfrm rot="16200000" flipH="1">
            <a:off x="7161627" y="3946925"/>
            <a:ext cx="357190" cy="60722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4" name="Rectangle à coins arrondis 33"/>
          <p:cNvSpPr/>
          <p:nvPr/>
        </p:nvSpPr>
        <p:spPr>
          <a:xfrm>
            <a:off x="6357950" y="5286388"/>
            <a:ext cx="1714512" cy="642942"/>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500" b="1" dirty="0" smtClean="0"/>
              <a:t>Recherche dispersée</a:t>
            </a:r>
          </a:p>
        </p:txBody>
      </p:sp>
      <p:cxnSp>
        <p:nvCxnSpPr>
          <p:cNvPr id="66" name="Connecteur en arc 65"/>
          <p:cNvCxnSpPr>
            <a:stCxn id="25" idx="2"/>
          </p:cNvCxnSpPr>
          <p:nvPr/>
        </p:nvCxnSpPr>
        <p:spPr>
          <a:xfrm rot="5400000">
            <a:off x="6232934" y="4482711"/>
            <a:ext cx="1214446" cy="392909"/>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strips(downLeft)">
                                      <p:cBhvr>
                                        <p:cTn id="7" dur="1000"/>
                                        <p:tgtEl>
                                          <p:spTgt spid="9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18" presetClass="entr" presetSubtype="12" fill="hold"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strips(downLeft)">
                                      <p:cBhvr>
                                        <p:cTn id="10" dur="500"/>
                                        <p:tgtEl>
                                          <p:spTgt spid="91"/>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strips(downLeft)">
                                      <p:cBhvr>
                                        <p:cTn id="13"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2920" y="357166"/>
            <a:ext cx="8641080" cy="5429288"/>
          </a:xfrm>
        </p:spPr>
        <p:txBody>
          <a:bodyPr>
            <a:normAutofit fontScale="92500" lnSpcReduction="10000"/>
          </a:bodyPr>
          <a:lstStyle/>
          <a:p>
            <a:pPr marL="0" lvl="0" indent="0" eaLnBrk="0" fontAlgn="base" hangingPunct="0">
              <a:spcBef>
                <a:spcPct val="0"/>
              </a:spcBef>
              <a:spcAft>
                <a:spcPct val="0"/>
              </a:spcAft>
              <a:buClrTx/>
              <a:buSzTx/>
              <a:buBlip>
                <a:blip r:embed="rId3"/>
              </a:buBlip>
              <a:tabLst>
                <a:tab pos="2543175" algn="l"/>
              </a:tabLst>
            </a:pPr>
            <a:endParaRPr lang="fr-FR" b="1" u="sng"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lvl="0" indent="0" eaLnBrk="0" fontAlgn="base" hangingPunct="0">
              <a:spcBef>
                <a:spcPct val="0"/>
              </a:spcBef>
              <a:spcAft>
                <a:spcPct val="0"/>
              </a:spcAft>
              <a:buClrTx/>
              <a:buSzTx/>
              <a:buBlip>
                <a:blip r:embed="rId3"/>
              </a:buBlip>
              <a:tabLst>
                <a:tab pos="2543175" algn="l"/>
              </a:tabLst>
            </a:pPr>
            <a:r>
              <a:rPr lang="fr-FR" sz="2700" b="1" u="sng"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Intensification</a:t>
            </a:r>
            <a:r>
              <a:rPr lang="fr-FR" sz="2700" b="1" u="sng" dirty="0" smtClean="0">
                <a:latin typeface="Times New Roman" pitchFamily="18" charset="0"/>
                <a:ea typeface="Calibri" pitchFamily="34" charset="0"/>
                <a:cs typeface="Times New Roman" pitchFamily="18" charset="0"/>
              </a:rPr>
              <a:t> </a:t>
            </a:r>
            <a:r>
              <a:rPr lang="fr-FR" sz="2700" b="1" u="sng" dirty="0" smtClean="0">
                <a:latin typeface="Times New Roman" pitchFamily="18" charset="0"/>
                <a:ea typeface="Calibri" pitchFamily="34" charset="0"/>
                <a:cs typeface="Times New Roman" pitchFamily="18" charset="0"/>
                <a:sym typeface="Wingdings" pitchFamily="2" charset="2"/>
              </a:rPr>
              <a:t>(Exploitation):</a:t>
            </a:r>
            <a:endParaRPr lang="fr-FR" sz="2700" b="1" u="sng" dirty="0" smtClean="0">
              <a:latin typeface="Times New Roman" pitchFamily="18" charset="0"/>
              <a:ea typeface="Calibri" pitchFamily="34" charset="0"/>
              <a:cs typeface="Times New Roman" pitchFamily="18" charset="0"/>
            </a:endParaRPr>
          </a:p>
          <a:p>
            <a:pPr marL="0" lvl="0" indent="0" eaLnBrk="0" fontAlgn="base" hangingPunct="0">
              <a:spcBef>
                <a:spcPct val="0"/>
              </a:spcBef>
              <a:spcAft>
                <a:spcPct val="0"/>
              </a:spcAft>
              <a:buClrTx/>
              <a:buSzTx/>
              <a:buNone/>
              <a:tabLst>
                <a:tab pos="2543175" algn="l"/>
              </a:tabLst>
            </a:pPr>
            <a:r>
              <a:rPr lang="fr-FR" b="1" dirty="0" smtClean="0">
                <a:latin typeface="Times New Roman" pitchFamily="18" charset="0"/>
                <a:ea typeface="Calibri" pitchFamily="34" charset="0"/>
                <a:cs typeface="Times New Roman" pitchFamily="18" charset="0"/>
              </a:rPr>
              <a:t>    </a:t>
            </a:r>
          </a:p>
          <a:p>
            <a:pPr marL="0" lvl="0" indent="0" eaLnBrk="0" fontAlgn="base" hangingPunct="0">
              <a:spcBef>
                <a:spcPct val="0"/>
              </a:spcBef>
              <a:spcAft>
                <a:spcPct val="0"/>
              </a:spcAft>
              <a:buClrTx/>
              <a:buSzTx/>
              <a:buNone/>
              <a:tabLst>
                <a:tab pos="2543175" algn="l"/>
              </a:tabLst>
            </a:pPr>
            <a:r>
              <a:rPr lang="fr-FR" sz="2400" b="1" dirty="0" smtClean="0">
                <a:latin typeface="Times New Roman" pitchFamily="18" charset="0"/>
                <a:ea typeface="Calibri" pitchFamily="34" charset="0"/>
                <a:cs typeface="Times New Roman" pitchFamily="18" charset="0"/>
              </a:rPr>
              <a:t>Elle permet d’examiner une zone particulière de l’espace de recherche(Recherche Locale).</a:t>
            </a:r>
          </a:p>
          <a:p>
            <a:pPr marL="0" lvl="0" indent="0" eaLnBrk="0" fontAlgn="base" hangingPunct="0">
              <a:spcBef>
                <a:spcPct val="0"/>
              </a:spcBef>
              <a:spcAft>
                <a:spcPct val="0"/>
              </a:spcAft>
              <a:buClrTx/>
              <a:buSzTx/>
              <a:buNone/>
              <a:tabLst>
                <a:tab pos="2543175" algn="l"/>
              </a:tabLst>
            </a:pPr>
            <a:endParaRPr lang="fr-FR" b="1" u="sng"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lvl="0" indent="0" eaLnBrk="0" fontAlgn="base" hangingPunct="0">
              <a:spcBef>
                <a:spcPct val="0"/>
              </a:spcBef>
              <a:spcAft>
                <a:spcPct val="0"/>
              </a:spcAft>
              <a:buClrTx/>
              <a:buSzTx/>
              <a:buBlip>
                <a:blip r:embed="rId3"/>
              </a:buBlip>
              <a:tabLst>
                <a:tab pos="2543175" algn="l"/>
              </a:tabLst>
            </a:pPr>
            <a:r>
              <a:rPr lang="fr-FR" sz="2700" b="1" u="sng"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Diversification: (Exploration)</a:t>
            </a:r>
          </a:p>
          <a:p>
            <a:pPr marL="0" lvl="0" indent="0" eaLnBrk="0" fontAlgn="base" hangingPunct="0">
              <a:spcBef>
                <a:spcPct val="0"/>
              </a:spcBef>
              <a:spcAft>
                <a:spcPct val="0"/>
              </a:spcAft>
              <a:buClrTx/>
              <a:buSzTx/>
              <a:buNone/>
              <a:tabLst>
                <a:tab pos="2543175" algn="l"/>
              </a:tabLst>
            </a:pPr>
            <a:endParaRPr lang="fr-FR" sz="2400" b="1" dirty="0" smtClean="0">
              <a:latin typeface="Times New Roman" pitchFamily="18" charset="0"/>
              <a:ea typeface="Calibri" pitchFamily="34" charset="0"/>
              <a:cs typeface="Times New Roman" pitchFamily="18" charset="0"/>
            </a:endParaRPr>
          </a:p>
          <a:p>
            <a:pPr marL="0" lvl="0" indent="0" eaLnBrk="0" fontAlgn="base" hangingPunct="0">
              <a:spcBef>
                <a:spcPct val="0"/>
              </a:spcBef>
              <a:spcAft>
                <a:spcPct val="0"/>
              </a:spcAft>
              <a:buClrTx/>
              <a:buSzTx/>
              <a:buNone/>
              <a:tabLst>
                <a:tab pos="2543175" algn="l"/>
              </a:tabLst>
            </a:pPr>
            <a:r>
              <a:rPr lang="fr-FR" sz="2400" b="1" dirty="0" smtClean="0">
                <a:latin typeface="Times New Roman" pitchFamily="18" charset="0"/>
                <a:ea typeface="Calibri" pitchFamily="34" charset="0"/>
                <a:cs typeface="Times New Roman" pitchFamily="18" charset="0"/>
              </a:rPr>
              <a:t>Elle Permet d’orienter la recherche vers de nouvelles zones (prometteuse)dans l’espace de recherche(Algorithmes a population)</a:t>
            </a:r>
          </a:p>
          <a:p>
            <a:pPr marL="0" lvl="0" indent="0" eaLnBrk="0" fontAlgn="base" hangingPunct="0">
              <a:spcBef>
                <a:spcPct val="0"/>
              </a:spcBef>
              <a:spcAft>
                <a:spcPct val="0"/>
              </a:spcAft>
              <a:buClrTx/>
              <a:buSzTx/>
              <a:buNone/>
              <a:tabLst>
                <a:tab pos="2543175" algn="l"/>
              </a:tabLst>
            </a:pPr>
            <a:endParaRPr lang="fr-FR" sz="2000" b="1" dirty="0" smtClean="0">
              <a:solidFill>
                <a:srgbClr val="0033CC"/>
              </a:solidFill>
              <a:latin typeface="Times New Roman" pitchFamily="18" charset="0"/>
              <a:ea typeface="Calibri" pitchFamily="34" charset="0"/>
              <a:cs typeface="Times New Roman" pitchFamily="18" charset="0"/>
            </a:endParaRPr>
          </a:p>
          <a:p>
            <a:pPr marL="0" indent="0" eaLnBrk="0" fontAlgn="base" hangingPunct="0">
              <a:spcBef>
                <a:spcPct val="0"/>
              </a:spcBef>
              <a:spcAft>
                <a:spcPct val="0"/>
              </a:spcAft>
              <a:buClrTx/>
              <a:buSzTx/>
              <a:buNone/>
              <a:tabLst>
                <a:tab pos="2543175" algn="l"/>
              </a:tabLst>
            </a:pPr>
            <a:r>
              <a:rPr lang="fr-FR" sz="2400" b="1" dirty="0" smtClean="0">
                <a:solidFill>
                  <a:srgbClr val="0033CC"/>
                </a:solidFill>
                <a:latin typeface="Times New Roman" pitchFamily="18" charset="0"/>
                <a:ea typeface="Calibri" pitchFamily="34" charset="0"/>
                <a:cs typeface="Times New Roman" pitchFamily="18" charset="0"/>
              </a:rPr>
              <a:t>Obtenir une exploration efficace de l’espace de recherche c’est </a:t>
            </a:r>
          </a:p>
          <a:p>
            <a:pPr marL="0" indent="0" eaLnBrk="0" fontAlgn="base" hangingPunct="0">
              <a:spcBef>
                <a:spcPct val="0"/>
              </a:spcBef>
              <a:spcAft>
                <a:spcPct val="0"/>
              </a:spcAft>
              <a:buClrTx/>
              <a:buSzTx/>
              <a:buNone/>
              <a:tabLst>
                <a:tab pos="2543175" algn="l"/>
              </a:tabLst>
            </a:pPr>
            <a:r>
              <a:rPr lang="fr-FR" sz="2400" b="1" dirty="0" smtClean="0">
                <a:solidFill>
                  <a:srgbClr val="0033CC"/>
                </a:solidFill>
                <a:latin typeface="Times New Roman" pitchFamily="18" charset="0"/>
                <a:ea typeface="Calibri" pitchFamily="34" charset="0"/>
                <a:cs typeface="Times New Roman" pitchFamily="18" charset="0"/>
              </a:rPr>
              <a:t>garantir un bon compromis entre les deux .</a:t>
            </a:r>
          </a:p>
          <a:p>
            <a:pPr marL="0" indent="0" eaLnBrk="0" fontAlgn="base" hangingPunct="0">
              <a:spcBef>
                <a:spcPct val="0"/>
              </a:spcBef>
              <a:spcAft>
                <a:spcPct val="0"/>
              </a:spcAft>
              <a:buClrTx/>
              <a:buSzTx/>
              <a:buNone/>
              <a:tabLst>
                <a:tab pos="2543175" algn="l"/>
              </a:tabLst>
            </a:pPr>
            <a:r>
              <a:rPr lang="fr-FR" sz="2400" b="1" i="1" dirty="0" smtClean="0">
                <a:solidFill>
                  <a:srgbClr val="0033CC"/>
                </a:solidFill>
                <a:latin typeface="Times New Roman" pitchFamily="18" charset="0"/>
                <a:cs typeface="Times New Roman" pitchFamily="18" charset="0"/>
              </a:rPr>
              <a:t> </a:t>
            </a:r>
          </a:p>
          <a:p>
            <a:pPr marL="0" lvl="0" indent="0" eaLnBrk="0" fontAlgn="base" hangingPunct="0">
              <a:spcBef>
                <a:spcPct val="0"/>
              </a:spcBef>
              <a:spcAft>
                <a:spcPct val="0"/>
              </a:spcAft>
              <a:buClrTx/>
              <a:buSzTx/>
              <a:buNone/>
              <a:tabLst>
                <a:tab pos="2543175" algn="l"/>
              </a:tabLst>
            </a:pPr>
            <a:endParaRPr lang="fr-FR" sz="2400" b="1" dirty="0" smtClean="0">
              <a:solidFill>
                <a:srgbClr val="0033CC"/>
              </a:solidFill>
              <a:latin typeface="Times New Roman" pitchFamily="18" charset="0"/>
              <a:ea typeface="Calibri" pitchFamily="34" charset="0"/>
              <a:cs typeface="Times New Roman" pitchFamily="18" charset="0"/>
            </a:endParaRPr>
          </a:p>
          <a:p>
            <a:pPr marL="0" lvl="0" indent="0" eaLnBrk="0" fontAlgn="base" hangingPunct="0">
              <a:spcBef>
                <a:spcPct val="0"/>
              </a:spcBef>
              <a:spcAft>
                <a:spcPct val="0"/>
              </a:spcAft>
              <a:buClrTx/>
              <a:buSzTx/>
              <a:buNone/>
              <a:tabLst>
                <a:tab pos="2543175" algn="l"/>
              </a:tabLst>
            </a:pPr>
            <a:r>
              <a:rPr lang="fr-FR" sz="2400" b="1" dirty="0" smtClean="0">
                <a:solidFill>
                  <a:srgbClr val="0033CC"/>
                </a:solidFill>
                <a:latin typeface="Times New Roman" pitchFamily="18" charset="0"/>
                <a:ea typeface="Calibri" pitchFamily="34" charset="0"/>
                <a:cs typeface="Times New Roman" pitchFamily="18" charset="0"/>
              </a:rPr>
              <a:t>l’Hybridation entre les Méthodes Locales et Globales .</a:t>
            </a:r>
            <a:endParaRPr lang="fr-FR" sz="2400" b="1" dirty="0" smtClean="0">
              <a:solidFill>
                <a:srgbClr val="0033CC"/>
              </a:solidFill>
              <a:latin typeface="Times New Roman" pitchFamily="18" charset="0"/>
              <a:cs typeface="Times New Roman" pitchFamily="18" charset="0"/>
            </a:endParaRPr>
          </a:p>
          <a:p>
            <a:endParaRPr lang="fr-FR" dirty="0"/>
          </a:p>
        </p:txBody>
      </p:sp>
      <p:sp>
        <p:nvSpPr>
          <p:cNvPr id="4" name="Double flèche verticale 3"/>
          <p:cNvSpPr/>
          <p:nvPr/>
        </p:nvSpPr>
        <p:spPr>
          <a:xfrm>
            <a:off x="3857620" y="4572008"/>
            <a:ext cx="357190" cy="642942"/>
          </a:xfrm>
          <a:prstGeom prst="up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anim calcmode="lin" valueType="num">
                                      <p:cBhvr>
                                        <p:cTn id="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45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
                                            <p:txEl>
                                              <p:pRg st="9" end="9"/>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anim calcmode="lin" valueType="num">
                                      <p:cBhvr>
                                        <p:cTn id="1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5" dur="45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3">
                                            <p:txEl>
                                              <p:pRg st="10" end="10"/>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animEffect transition="in" filter="fade">
                                      <p:cBhvr>
                                        <p:cTn id="19" dur="500"/>
                                        <p:tgtEl>
                                          <p:spTgt spid="3">
                                            <p:txEl>
                                              <p:pRg st="13" end="13"/>
                                            </p:txEl>
                                          </p:spTgt>
                                        </p:tgtEl>
                                      </p:cBhvr>
                                    </p:animEffect>
                                    <p:anim calcmode="lin" valueType="num">
                                      <p:cBhvr>
                                        <p:cTn id="20"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21" dur="450" decel="100000" fill="hold"/>
                                        <p:tgtEl>
                                          <p:spTgt spid="3">
                                            <p:txEl>
                                              <p:pRg st="13" end="13"/>
                                            </p:txEl>
                                          </p:spTgt>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3">
                                            <p:txEl>
                                              <p:pRg st="13" end="1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214678" y="714356"/>
            <a:ext cx="2571768" cy="642942"/>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2400" b="1" dirty="0" smtClean="0">
                <a:latin typeface="Times New Roman" pitchFamily="18" charset="0"/>
                <a:cs typeface="Times New Roman" pitchFamily="18" charset="0"/>
              </a:rPr>
              <a:t>Métaheuristiques</a:t>
            </a:r>
            <a:endParaRPr lang="fr-FR" sz="2400" b="1" dirty="0">
              <a:latin typeface="Times New Roman" pitchFamily="18" charset="0"/>
              <a:cs typeface="Times New Roman" pitchFamily="18" charset="0"/>
            </a:endParaRPr>
          </a:p>
        </p:txBody>
      </p:sp>
      <p:sp>
        <p:nvSpPr>
          <p:cNvPr id="5" name="Rectangle à coins arrondis 4"/>
          <p:cNvSpPr/>
          <p:nvPr/>
        </p:nvSpPr>
        <p:spPr>
          <a:xfrm>
            <a:off x="2000232" y="3429000"/>
            <a:ext cx="642942" cy="571504"/>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2000" b="1" dirty="0" smtClean="0">
                <a:latin typeface="Times New Roman" pitchFamily="18" charset="0"/>
                <a:cs typeface="Times New Roman" pitchFamily="18" charset="0"/>
              </a:rPr>
              <a:t>RT</a:t>
            </a:r>
            <a:endParaRPr lang="fr-FR" sz="2000" b="1" dirty="0">
              <a:latin typeface="Times New Roman" pitchFamily="18" charset="0"/>
              <a:cs typeface="Times New Roman" pitchFamily="18" charset="0"/>
            </a:endParaRPr>
          </a:p>
        </p:txBody>
      </p:sp>
      <p:sp>
        <p:nvSpPr>
          <p:cNvPr id="6" name="Rectangle à coins arrondis 5"/>
          <p:cNvSpPr/>
          <p:nvPr/>
        </p:nvSpPr>
        <p:spPr>
          <a:xfrm>
            <a:off x="6500826" y="3500438"/>
            <a:ext cx="1928826" cy="642942"/>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500" b="1" dirty="0" smtClean="0"/>
              <a:t>Algorithmes évolutifs</a:t>
            </a:r>
            <a:endParaRPr lang="fr-FR" sz="1500" b="1" dirty="0"/>
          </a:p>
        </p:txBody>
      </p:sp>
      <p:sp>
        <p:nvSpPr>
          <p:cNvPr id="7" name="Rectangle à coins arrondis 6"/>
          <p:cNvSpPr/>
          <p:nvPr/>
        </p:nvSpPr>
        <p:spPr>
          <a:xfrm>
            <a:off x="1428728" y="2143116"/>
            <a:ext cx="1928826" cy="642942"/>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500" b="1" dirty="0" smtClean="0"/>
              <a:t>Approches Trajectoires</a:t>
            </a:r>
            <a:endParaRPr lang="fr-FR" sz="1500" b="1" dirty="0"/>
          </a:p>
        </p:txBody>
      </p:sp>
      <p:sp>
        <p:nvSpPr>
          <p:cNvPr id="8" name="Rectangle à coins arrondis 7"/>
          <p:cNvSpPr/>
          <p:nvPr/>
        </p:nvSpPr>
        <p:spPr>
          <a:xfrm>
            <a:off x="2714612" y="3429000"/>
            <a:ext cx="571504" cy="571504"/>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2000" b="1" dirty="0" smtClean="0">
                <a:latin typeface="Times New Roman" pitchFamily="18" charset="0"/>
                <a:cs typeface="Times New Roman" pitchFamily="18" charset="0"/>
              </a:rPr>
              <a:t>RS</a:t>
            </a:r>
            <a:endParaRPr lang="fr-FR" sz="2000" b="1" dirty="0">
              <a:latin typeface="Times New Roman" pitchFamily="18" charset="0"/>
              <a:cs typeface="Times New Roman" pitchFamily="18" charset="0"/>
            </a:endParaRPr>
          </a:p>
        </p:txBody>
      </p:sp>
      <p:sp>
        <p:nvSpPr>
          <p:cNvPr id="9" name="Rectangle à coins arrondis 8"/>
          <p:cNvSpPr/>
          <p:nvPr/>
        </p:nvSpPr>
        <p:spPr>
          <a:xfrm>
            <a:off x="6143636" y="4786322"/>
            <a:ext cx="642942" cy="571504"/>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2000" b="1" dirty="0" smtClean="0">
                <a:latin typeface="Times New Roman" pitchFamily="18" charset="0"/>
                <a:cs typeface="Times New Roman" pitchFamily="18" charset="0"/>
              </a:rPr>
              <a:t>AG</a:t>
            </a:r>
            <a:endParaRPr lang="fr-FR" sz="2000" b="1" dirty="0">
              <a:latin typeface="Times New Roman" pitchFamily="18" charset="0"/>
              <a:cs typeface="Times New Roman" pitchFamily="18" charset="0"/>
            </a:endParaRPr>
          </a:p>
        </p:txBody>
      </p:sp>
      <p:sp>
        <p:nvSpPr>
          <p:cNvPr id="10" name="Rectangle à coins arrondis 9"/>
          <p:cNvSpPr/>
          <p:nvPr/>
        </p:nvSpPr>
        <p:spPr>
          <a:xfrm>
            <a:off x="1285852" y="3429000"/>
            <a:ext cx="642942" cy="571504"/>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2000" b="1" dirty="0" smtClean="0">
                <a:latin typeface="Times New Roman" pitchFamily="18" charset="0"/>
                <a:cs typeface="Times New Roman" pitchFamily="18" charset="0"/>
              </a:rPr>
              <a:t>D</a:t>
            </a:r>
            <a:endParaRPr lang="fr-FR" sz="2000" b="1" dirty="0">
              <a:latin typeface="Times New Roman" pitchFamily="18" charset="0"/>
              <a:cs typeface="Times New Roman" pitchFamily="18" charset="0"/>
            </a:endParaRPr>
          </a:p>
        </p:txBody>
      </p:sp>
      <p:cxnSp>
        <p:nvCxnSpPr>
          <p:cNvPr id="11" name="Connecteur droit avec flèche 10"/>
          <p:cNvCxnSpPr>
            <a:stCxn id="156" idx="2"/>
            <a:endCxn id="26" idx="0"/>
          </p:cNvCxnSpPr>
          <p:nvPr/>
        </p:nvCxnSpPr>
        <p:spPr>
          <a:xfrm rot="5400000">
            <a:off x="5179223" y="2428868"/>
            <a:ext cx="714380" cy="142876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Rectangle à coins arrondis 11"/>
          <p:cNvSpPr/>
          <p:nvPr/>
        </p:nvSpPr>
        <p:spPr>
          <a:xfrm>
            <a:off x="4000496" y="4786322"/>
            <a:ext cx="714380" cy="571504"/>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2000" b="1" dirty="0" smtClean="0">
                <a:latin typeface="Times New Roman" pitchFamily="18" charset="0"/>
                <a:cs typeface="Times New Roman" pitchFamily="18" charset="0"/>
              </a:rPr>
              <a:t>AC</a:t>
            </a:r>
            <a:endParaRPr lang="fr-FR" sz="2000" b="1" dirty="0">
              <a:latin typeface="Times New Roman" pitchFamily="18" charset="0"/>
              <a:cs typeface="Times New Roman" pitchFamily="18" charset="0"/>
            </a:endParaRPr>
          </a:p>
        </p:txBody>
      </p:sp>
      <p:sp>
        <p:nvSpPr>
          <p:cNvPr id="14" name="Rectangle à coins arrondis 13"/>
          <p:cNvSpPr/>
          <p:nvPr/>
        </p:nvSpPr>
        <p:spPr>
          <a:xfrm>
            <a:off x="5000628" y="4786322"/>
            <a:ext cx="642942" cy="571504"/>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2000" b="1" dirty="0" smtClean="0">
                <a:latin typeface="Times New Roman" pitchFamily="18" charset="0"/>
                <a:cs typeface="Times New Roman" pitchFamily="18" charset="0"/>
              </a:rPr>
              <a:t>RD</a:t>
            </a:r>
          </a:p>
        </p:txBody>
      </p:sp>
      <p:sp>
        <p:nvSpPr>
          <p:cNvPr id="26" name="Rectangle à coins arrondis 25"/>
          <p:cNvSpPr/>
          <p:nvPr/>
        </p:nvSpPr>
        <p:spPr>
          <a:xfrm>
            <a:off x="3857620" y="3500438"/>
            <a:ext cx="1928826" cy="642942"/>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500" b="1" dirty="0" smtClean="0"/>
              <a:t>Algorithmes coopératifs</a:t>
            </a:r>
            <a:endParaRPr lang="fr-FR" sz="1500" b="1" dirty="0"/>
          </a:p>
        </p:txBody>
      </p:sp>
      <p:cxnSp>
        <p:nvCxnSpPr>
          <p:cNvPr id="16" name="Connecteur droit avec flèche 15"/>
          <p:cNvCxnSpPr>
            <a:stCxn id="156" idx="2"/>
            <a:endCxn id="6" idx="0"/>
          </p:cNvCxnSpPr>
          <p:nvPr/>
        </p:nvCxnSpPr>
        <p:spPr>
          <a:xfrm rot="16200000" flipH="1">
            <a:off x="6500826" y="2536025"/>
            <a:ext cx="714380" cy="12144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Connecteur droit avec flèche 16"/>
          <p:cNvCxnSpPr>
            <a:stCxn id="7" idx="2"/>
            <a:endCxn id="10" idx="0"/>
          </p:cNvCxnSpPr>
          <p:nvPr/>
        </p:nvCxnSpPr>
        <p:spPr>
          <a:xfrm rot="5400000">
            <a:off x="1678761" y="2714620"/>
            <a:ext cx="642942" cy="78581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Connecteur droit avec flèche 17"/>
          <p:cNvCxnSpPr>
            <a:stCxn id="7" idx="2"/>
            <a:endCxn id="8" idx="0"/>
          </p:cNvCxnSpPr>
          <p:nvPr/>
        </p:nvCxnSpPr>
        <p:spPr>
          <a:xfrm rot="16200000" flipH="1">
            <a:off x="2375281" y="2803917"/>
            <a:ext cx="642942" cy="60722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Connecteur droit avec flèche 18"/>
          <p:cNvCxnSpPr>
            <a:stCxn id="4" idx="2"/>
            <a:endCxn id="7" idx="0"/>
          </p:cNvCxnSpPr>
          <p:nvPr/>
        </p:nvCxnSpPr>
        <p:spPr>
          <a:xfrm rot="5400000">
            <a:off x="3053943" y="696497"/>
            <a:ext cx="785818" cy="210742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Connecteur droit avec flèche 19"/>
          <p:cNvCxnSpPr>
            <a:stCxn id="7" idx="2"/>
            <a:endCxn id="5" idx="0"/>
          </p:cNvCxnSpPr>
          <p:nvPr/>
        </p:nvCxnSpPr>
        <p:spPr>
          <a:xfrm rot="5400000">
            <a:off x="2035951" y="3071810"/>
            <a:ext cx="642942" cy="714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Rectangle à coins arrondis 20"/>
          <p:cNvSpPr/>
          <p:nvPr/>
        </p:nvSpPr>
        <p:spPr>
          <a:xfrm>
            <a:off x="7858148" y="4786322"/>
            <a:ext cx="785818" cy="571504"/>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2000" b="1" dirty="0" smtClean="0">
                <a:latin typeface="Times New Roman" pitchFamily="18" charset="0"/>
                <a:cs typeface="Times New Roman" pitchFamily="18" charset="0"/>
              </a:rPr>
              <a:t>AED</a:t>
            </a:r>
            <a:endParaRPr lang="fr-FR" sz="2000" b="1" dirty="0">
              <a:latin typeface="Times New Roman" pitchFamily="18" charset="0"/>
              <a:cs typeface="Times New Roman" pitchFamily="18" charset="0"/>
            </a:endParaRPr>
          </a:p>
        </p:txBody>
      </p:sp>
      <p:sp>
        <p:nvSpPr>
          <p:cNvPr id="22" name="Rectangle à coins arrondis 21"/>
          <p:cNvSpPr/>
          <p:nvPr/>
        </p:nvSpPr>
        <p:spPr>
          <a:xfrm>
            <a:off x="7000892" y="4786322"/>
            <a:ext cx="714380" cy="571504"/>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2000" b="1" dirty="0" smtClean="0">
                <a:latin typeface="Times New Roman" pitchFamily="18" charset="0"/>
                <a:cs typeface="Times New Roman" pitchFamily="18" charset="0"/>
              </a:rPr>
              <a:t>SE</a:t>
            </a:r>
            <a:endParaRPr lang="fr-FR" sz="2000" b="1" dirty="0">
              <a:latin typeface="Times New Roman" pitchFamily="18" charset="0"/>
              <a:cs typeface="Times New Roman" pitchFamily="18" charset="0"/>
            </a:endParaRPr>
          </a:p>
        </p:txBody>
      </p:sp>
      <p:cxnSp>
        <p:nvCxnSpPr>
          <p:cNvPr id="40" name="Connecteur droit avec flèche 39"/>
          <p:cNvCxnSpPr>
            <a:endCxn id="21" idx="0"/>
          </p:cNvCxnSpPr>
          <p:nvPr/>
        </p:nvCxnSpPr>
        <p:spPr>
          <a:xfrm>
            <a:off x="7500958" y="4143380"/>
            <a:ext cx="750099"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1" name="Connecteur droit avec flèche 40"/>
          <p:cNvCxnSpPr>
            <a:stCxn id="26" idx="2"/>
            <a:endCxn id="14" idx="0"/>
          </p:cNvCxnSpPr>
          <p:nvPr/>
        </p:nvCxnSpPr>
        <p:spPr>
          <a:xfrm rot="16200000" flipH="1">
            <a:off x="4750595" y="4214818"/>
            <a:ext cx="642942" cy="5000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Connecteur droit avec flèche 41"/>
          <p:cNvCxnSpPr>
            <a:stCxn id="26" idx="2"/>
            <a:endCxn id="12" idx="0"/>
          </p:cNvCxnSpPr>
          <p:nvPr/>
        </p:nvCxnSpPr>
        <p:spPr>
          <a:xfrm rot="5400000">
            <a:off x="4268389" y="4232678"/>
            <a:ext cx="642942" cy="46434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1" name="Connecteur droit avec flèche 80"/>
          <p:cNvCxnSpPr>
            <a:stCxn id="6" idx="2"/>
            <a:endCxn id="22" idx="0"/>
          </p:cNvCxnSpPr>
          <p:nvPr/>
        </p:nvCxnSpPr>
        <p:spPr>
          <a:xfrm rot="5400000">
            <a:off x="7090190" y="4411273"/>
            <a:ext cx="642942" cy="10715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2" name="Connecteur droit avec flèche 81"/>
          <p:cNvCxnSpPr>
            <a:stCxn id="6" idx="2"/>
            <a:endCxn id="9" idx="0"/>
          </p:cNvCxnSpPr>
          <p:nvPr/>
        </p:nvCxnSpPr>
        <p:spPr>
          <a:xfrm rot="5400000">
            <a:off x="6643702" y="3964785"/>
            <a:ext cx="642942" cy="10001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6" name="Rectangle à coins arrondis 155"/>
          <p:cNvSpPr/>
          <p:nvPr/>
        </p:nvSpPr>
        <p:spPr>
          <a:xfrm>
            <a:off x="5286380" y="2143116"/>
            <a:ext cx="1928826" cy="642942"/>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500" b="1" dirty="0" smtClean="0"/>
              <a:t>Approches a Population</a:t>
            </a:r>
            <a:endParaRPr lang="fr-FR" sz="1500" b="1" dirty="0"/>
          </a:p>
        </p:txBody>
      </p:sp>
      <p:cxnSp>
        <p:nvCxnSpPr>
          <p:cNvPr id="157" name="Connecteur droit avec flèche 156"/>
          <p:cNvCxnSpPr>
            <a:stCxn id="4" idx="2"/>
            <a:endCxn id="156" idx="0"/>
          </p:cNvCxnSpPr>
          <p:nvPr/>
        </p:nvCxnSpPr>
        <p:spPr>
          <a:xfrm rot="16200000" flipH="1">
            <a:off x="4982768" y="875091"/>
            <a:ext cx="785818" cy="175023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3" name="Accolade fermante 182"/>
          <p:cNvSpPr/>
          <p:nvPr/>
        </p:nvSpPr>
        <p:spPr>
          <a:xfrm rot="5400000">
            <a:off x="5893603" y="3556561"/>
            <a:ext cx="857256" cy="4500593"/>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189" name="Accolade fermante 188"/>
          <p:cNvSpPr/>
          <p:nvPr/>
        </p:nvSpPr>
        <p:spPr>
          <a:xfrm rot="5400000">
            <a:off x="1823485" y="3105681"/>
            <a:ext cx="857256" cy="2075398"/>
          </a:xfrm>
          <a:prstGeom prst="rightBrace">
            <a:avLst>
              <a:gd name="adj1" fmla="val 8333"/>
              <a:gd name="adj2" fmla="val 50699"/>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36" name="Nuage 35"/>
          <p:cNvSpPr/>
          <p:nvPr/>
        </p:nvSpPr>
        <p:spPr>
          <a:xfrm>
            <a:off x="1214414" y="4572008"/>
            <a:ext cx="2286016" cy="1214446"/>
          </a:xfrm>
          <a:prstGeom prst="cloud">
            <a:avLst/>
          </a:prstGeom>
          <a:blipFill>
            <a:blip r:embed="rId4"/>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latin typeface="Times New Roman" pitchFamily="18" charset="0"/>
                <a:cs typeface="Times New Roman" pitchFamily="18" charset="0"/>
              </a:rPr>
              <a:t>Tendance à l’exploitation</a:t>
            </a:r>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(voisinage)</a:t>
            </a:r>
            <a:endParaRPr lang="fr-FR" dirty="0">
              <a:solidFill>
                <a:schemeClr val="tx1"/>
              </a:solidFill>
              <a:latin typeface="Times New Roman" pitchFamily="18" charset="0"/>
              <a:cs typeface="Times New Roman" pitchFamily="18" charset="0"/>
            </a:endParaRPr>
          </a:p>
        </p:txBody>
      </p:sp>
      <p:sp>
        <p:nvSpPr>
          <p:cNvPr id="37" name="Pensées 36"/>
          <p:cNvSpPr/>
          <p:nvPr/>
        </p:nvSpPr>
        <p:spPr>
          <a:xfrm>
            <a:off x="1857356" y="5500702"/>
            <a:ext cx="2286016" cy="1000132"/>
          </a:xfrm>
          <a:prstGeom prst="cloudCallout">
            <a:avLst>
              <a:gd name="adj1" fmla="val 141419"/>
              <a:gd name="adj2" fmla="val 13566"/>
            </a:avLst>
          </a:prstGeom>
          <a:blipFill>
            <a:blip r:embed="rId4"/>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imes New Roman" pitchFamily="18" charset="0"/>
                <a:cs typeface="Times New Roman" pitchFamily="18" charset="0"/>
              </a:rPr>
              <a:t>Tendance à l’exploration</a:t>
            </a:r>
            <a:endParaRPr lang="fr-FR" b="1" dirty="0">
              <a:solidFill>
                <a:schemeClr val="tx1"/>
              </a:solidFill>
              <a:latin typeface="Times New Roman" pitchFamily="18" charset="0"/>
              <a:cs typeface="Times New Roman" pitchFamily="18" charset="0"/>
            </a:endParaRPr>
          </a:p>
        </p:txBody>
      </p:sp>
      <p:cxnSp>
        <p:nvCxnSpPr>
          <p:cNvPr id="38" name="Connecteur en arc 90"/>
          <p:cNvCxnSpPr>
            <a:stCxn id="37" idx="4"/>
          </p:cNvCxnSpPr>
          <p:nvPr/>
        </p:nvCxnSpPr>
        <p:spPr>
          <a:xfrm flipH="1" flipV="1">
            <a:off x="3143240" y="5857892"/>
            <a:ext cx="3089985" cy="278554"/>
          </a:xfrm>
          <a:prstGeom prst="curvedConnector3">
            <a:avLst>
              <a:gd name="adj1" fmla="val 60235"/>
            </a:avLst>
          </a:prstGeom>
          <a:ln>
            <a:solidFill>
              <a:srgbClr val="0033CC"/>
            </a:solidFill>
            <a:prstDash val="sysDot"/>
            <a:tailEnd type="arrow"/>
          </a:ln>
        </p:spPr>
        <p:style>
          <a:lnRef idx="2">
            <a:schemeClr val="dk1"/>
          </a:lnRef>
          <a:fillRef idx="0">
            <a:schemeClr val="dk1"/>
          </a:fillRef>
          <a:effectRef idx="1">
            <a:schemeClr val="dk1"/>
          </a:effectRef>
          <a:fontRef idx="minor">
            <a:schemeClr val="tx1"/>
          </a:fontRef>
        </p:style>
      </p:cxnSp>
      <p:cxnSp>
        <p:nvCxnSpPr>
          <p:cNvPr id="39" name="Connecteur en arc 95"/>
          <p:cNvCxnSpPr>
            <a:endCxn id="43" idx="0"/>
          </p:cNvCxnSpPr>
          <p:nvPr/>
        </p:nvCxnSpPr>
        <p:spPr>
          <a:xfrm rot="5400000">
            <a:off x="1763490" y="5052574"/>
            <a:ext cx="860185" cy="41929"/>
          </a:xfrm>
          <a:prstGeom prst="curvedConnector3">
            <a:avLst>
              <a:gd name="adj1" fmla="val 50000"/>
            </a:avLst>
          </a:prstGeom>
          <a:ln>
            <a:solidFill>
              <a:srgbClr val="0033CC"/>
            </a:solidFill>
            <a:prstDash val="sysDot"/>
            <a:tailEnd type="arrow"/>
          </a:ln>
        </p:spPr>
        <p:style>
          <a:lnRef idx="2">
            <a:schemeClr val="dk1"/>
          </a:lnRef>
          <a:fillRef idx="0">
            <a:schemeClr val="dk1"/>
          </a:fillRef>
          <a:effectRef idx="1">
            <a:schemeClr val="dk1"/>
          </a:effectRef>
          <a:fontRef idx="minor">
            <a:schemeClr val="tx1"/>
          </a:fontRef>
        </p:style>
      </p:cxnSp>
      <p:sp>
        <p:nvSpPr>
          <p:cNvPr id="43" name="Rectangle à coins arrondis 42"/>
          <p:cNvSpPr/>
          <p:nvPr/>
        </p:nvSpPr>
        <p:spPr>
          <a:xfrm rot="10800000" flipV="1">
            <a:off x="1214414" y="5503631"/>
            <a:ext cx="1916407" cy="925765"/>
          </a:xfrm>
          <a:prstGeom prst="roundRect">
            <a:avLst>
              <a:gd name="adj" fmla="val 50000"/>
            </a:avLst>
          </a:prstGeom>
          <a:blipFill>
            <a:blip r:embed="rId5"/>
            <a:tile tx="0" ty="0" sx="100000" sy="100000" flip="none" algn="tl"/>
          </a:blip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200" b="1" dirty="0" smtClean="0">
                <a:solidFill>
                  <a:schemeClr val="bg1"/>
                </a:solidFill>
                <a:latin typeface="Times New Roman" pitchFamily="18" charset="0"/>
                <a:cs typeface="Times New Roman" pitchFamily="18" charset="0"/>
              </a:rPr>
              <a:t>Les Méthodes Hybrides</a:t>
            </a:r>
            <a:endParaRPr lang="fr-FR" sz="2200" b="1" dirty="0">
              <a:solidFill>
                <a:schemeClr val="bg1"/>
              </a:solidFill>
              <a:latin typeface="Times New Roman" pitchFamily="18" charset="0"/>
              <a:cs typeface="Times New Roman" pitchFamily="18" charset="0"/>
            </a:endParaRPr>
          </a:p>
        </p:txBody>
      </p:sp>
      <p:sp>
        <p:nvSpPr>
          <p:cNvPr id="62" name="Pensées 61"/>
          <p:cNvSpPr/>
          <p:nvPr/>
        </p:nvSpPr>
        <p:spPr>
          <a:xfrm>
            <a:off x="714348" y="3000372"/>
            <a:ext cx="7143800" cy="1143008"/>
          </a:xfrm>
          <a:prstGeom prst="cloudCallout">
            <a:avLst>
              <a:gd name="adj1" fmla="val -21170"/>
              <a:gd name="adj2" fmla="val 166700"/>
            </a:avLst>
          </a:prstGeom>
          <a:blipFill>
            <a:blip r:embed="rId4"/>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7500" algn="ctr"/>
            <a:r>
              <a:rPr lang="fr-FR" sz="2000" dirty="0" smtClean="0">
                <a:solidFill>
                  <a:schemeClr val="tx1"/>
                </a:solidFill>
                <a:latin typeface="Times New Roman" pitchFamily="18" charset="0"/>
                <a:cs typeface="Times New Roman" pitchFamily="18" charset="0"/>
              </a:rPr>
              <a:t>faire collaborer des comportements opposés </a:t>
            </a:r>
          </a:p>
          <a:p>
            <a:pPr marR="17500" algn="ctr"/>
            <a:r>
              <a:rPr lang="fr-FR" sz="2000" dirty="0" smtClean="0">
                <a:solidFill>
                  <a:schemeClr val="tx1"/>
                </a:solidFill>
                <a:latin typeface="Times New Roman" pitchFamily="18" charset="0"/>
                <a:cs typeface="Times New Roman" pitchFamily="18" charset="0"/>
              </a:rPr>
              <a:t>(exploration / exploitation)</a:t>
            </a:r>
            <a:endParaRPr lang="fr-FR" sz="2000" dirty="0">
              <a:solidFill>
                <a:schemeClr val="tx1"/>
              </a:solidFill>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0"/>
                                  </p:iterate>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iterate type="lt">
                                    <p:tmPct val="0"/>
                                  </p:iterate>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ppt_x</p:attrName>
                                        </p:attrNameLst>
                                      </p:cBhvr>
                                      <p:tavLst>
                                        <p:tav tm="0">
                                          <p:val>
                                            <p:strVal val="#ppt_x-.2"/>
                                          </p:val>
                                        </p:tav>
                                        <p:tav tm="100000">
                                          <p:val>
                                            <p:strVal val="#ppt_x"/>
                                          </p:val>
                                        </p:tav>
                                      </p:tavLst>
                                    </p:anim>
                                    <p:anim calcmode="lin" valueType="num">
                                      <p:cBhvr>
                                        <p:cTn id="15" dur="5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48" presetClass="exit" presetSubtype="0" decel="50000" fill="hold" grpId="1" nodeType="clickEffect">
                                  <p:stCondLst>
                                    <p:cond delay="0"/>
                                  </p:stCondLst>
                                  <p:iterate type="lt">
                                    <p:tmPct val="0"/>
                                  </p:iterate>
                                  <p:childTnLst>
                                    <p:anim calcmode="lin" valueType="num">
                                      <p:cBhvr>
                                        <p:cTn id="20" dur="500"/>
                                        <p:tgtEl>
                                          <p:spTgt spid="36"/>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21" dur="500"/>
                                        <p:tgtEl>
                                          <p:spTgt spid="36"/>
                                        </p:tgtEl>
                                        <p:attrNameLst>
                                          <p:attrName>ppt_x</p:attrName>
                                        </p:attrNameLst>
                                      </p:cBhvr>
                                      <p:tavLst>
                                        <p:tav tm="0">
                                          <p:val>
                                            <p:strVal val="ppt_x"/>
                                          </p:val>
                                        </p:tav>
                                        <p:tav tm="50000">
                                          <p:val>
                                            <p:fltVal val="0.95"/>
                                          </p:val>
                                        </p:tav>
                                        <p:tav tm="100000">
                                          <p:val>
                                            <p:fltVal val="-1"/>
                                          </p:val>
                                        </p:tav>
                                      </p:tavLst>
                                    </p:anim>
                                    <p:anim calcmode="lin" valueType="num">
                                      <p:cBhvr>
                                        <p:cTn id="22" dur="500"/>
                                        <p:tgtEl>
                                          <p:spTgt spid="36"/>
                                        </p:tgtEl>
                                        <p:attrNameLst>
                                          <p:attrName>ppt_y</p:attrName>
                                        </p:attrNameLst>
                                      </p:cBhvr>
                                      <p:tavLst>
                                        <p:tav tm="0">
                                          <p:val>
                                            <p:strVal val="ppt_y"/>
                                          </p:val>
                                        </p:tav>
                                        <p:tav tm="100000">
                                          <p:val>
                                            <p:strVal val="ppt_y"/>
                                          </p:val>
                                        </p:tav>
                                      </p:tavLst>
                                    </p:anim>
                                    <p:animEffect transition="out" filter="fade">
                                      <p:cBhvr>
                                        <p:cTn id="23" dur="500"/>
                                        <p:tgtEl>
                                          <p:spTgt spid="36"/>
                                        </p:tgtEl>
                                      </p:cBhvr>
                                    </p:animEffect>
                                    <p:set>
                                      <p:cBhvr>
                                        <p:cTn id="24" dur="1" fill="hold">
                                          <p:stCondLst>
                                            <p:cond delay="499"/>
                                          </p:stCondLst>
                                        </p:cTn>
                                        <p:tgtEl>
                                          <p:spTgt spid="36"/>
                                        </p:tgtEl>
                                        <p:attrNameLst>
                                          <p:attrName>style.visibility</p:attrName>
                                        </p:attrNameLst>
                                      </p:cBhvr>
                                      <p:to>
                                        <p:strVal val="hidden"/>
                                      </p:to>
                                    </p:set>
                                  </p:childTnLst>
                                </p:cTn>
                              </p:par>
                              <p:par>
                                <p:cTn id="25" presetID="48" presetClass="exit" presetSubtype="0" decel="50000" fill="hold" grpId="1" nodeType="withEffect">
                                  <p:stCondLst>
                                    <p:cond delay="0"/>
                                  </p:stCondLst>
                                  <p:iterate type="lt">
                                    <p:tmPct val="0"/>
                                  </p:iterate>
                                  <p:childTnLst>
                                    <p:anim calcmode="lin" valueType="num">
                                      <p:cBhvr>
                                        <p:cTn id="26" dur="500"/>
                                        <p:tgtEl>
                                          <p:spTgt spid="37"/>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27" dur="500"/>
                                        <p:tgtEl>
                                          <p:spTgt spid="37"/>
                                        </p:tgtEl>
                                        <p:attrNameLst>
                                          <p:attrName>ppt_x</p:attrName>
                                        </p:attrNameLst>
                                      </p:cBhvr>
                                      <p:tavLst>
                                        <p:tav tm="0">
                                          <p:val>
                                            <p:strVal val="ppt_x"/>
                                          </p:val>
                                        </p:tav>
                                        <p:tav tm="50000">
                                          <p:val>
                                            <p:fltVal val="0.95"/>
                                          </p:val>
                                        </p:tav>
                                        <p:tav tm="100000">
                                          <p:val>
                                            <p:fltVal val="-1"/>
                                          </p:val>
                                        </p:tav>
                                      </p:tavLst>
                                    </p:anim>
                                    <p:anim calcmode="lin" valueType="num">
                                      <p:cBhvr>
                                        <p:cTn id="28" dur="500"/>
                                        <p:tgtEl>
                                          <p:spTgt spid="37"/>
                                        </p:tgtEl>
                                        <p:attrNameLst>
                                          <p:attrName>ppt_y</p:attrName>
                                        </p:attrNameLst>
                                      </p:cBhvr>
                                      <p:tavLst>
                                        <p:tav tm="0">
                                          <p:val>
                                            <p:strVal val="ppt_y"/>
                                          </p:val>
                                        </p:tav>
                                        <p:tav tm="100000">
                                          <p:val>
                                            <p:strVal val="ppt_y"/>
                                          </p:val>
                                        </p:tav>
                                      </p:tavLst>
                                    </p:anim>
                                    <p:animEffect transition="out" filter="fade">
                                      <p:cBhvr>
                                        <p:cTn id="29" dur="500"/>
                                        <p:tgtEl>
                                          <p:spTgt spid="37"/>
                                        </p:tgtEl>
                                      </p:cBhvr>
                                    </p:animEffect>
                                    <p:set>
                                      <p:cBhvr>
                                        <p:cTn id="30" dur="1" fill="hold">
                                          <p:stCondLst>
                                            <p:cond delay="499"/>
                                          </p:stCondLst>
                                        </p:cTn>
                                        <p:tgtEl>
                                          <p:spTgt spid="37"/>
                                        </p:tgtEl>
                                        <p:attrNameLst>
                                          <p:attrName>style.visibility</p:attrName>
                                        </p:attrNameLst>
                                      </p:cBhvr>
                                      <p:to>
                                        <p:strVal val="hidden"/>
                                      </p:to>
                                    </p:set>
                                  </p:childTnLst>
                                </p:cTn>
                              </p:par>
                            </p:childTnLst>
                          </p:cTn>
                        </p:par>
                        <p:par>
                          <p:cTn id="31" fill="hold">
                            <p:stCondLst>
                              <p:cond delay="500"/>
                            </p:stCondLst>
                            <p:childTnLst>
                              <p:par>
                                <p:cTn id="32" presetID="18" presetClass="entr" presetSubtype="12" fill="hold"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strips(downLeft)">
                                      <p:cBhvr>
                                        <p:cTn id="34" dur="500"/>
                                        <p:tgtEl>
                                          <p:spTgt spid="39"/>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par>
                          <p:cTn id="35" fill="hold">
                            <p:stCondLst>
                              <p:cond delay="1000"/>
                            </p:stCondLst>
                            <p:childTnLst>
                              <p:par>
                                <p:cTn id="36" presetID="18" presetClass="entr" presetSubtype="12"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strips(downLeft)">
                                      <p:cBhvr>
                                        <p:cTn id="38" dur="500"/>
                                        <p:tgtEl>
                                          <p:spTgt spid="38"/>
                                        </p:tgtEl>
                                      </p:cBhvr>
                                    </p:animEffect>
                                  </p:childTnLst>
                                </p:cTn>
                              </p:par>
                            </p:childTnLst>
                          </p:cTn>
                        </p:par>
                        <p:par>
                          <p:cTn id="39" fill="hold">
                            <p:stCondLst>
                              <p:cond delay="1500"/>
                            </p:stCondLst>
                            <p:childTnLst>
                              <p:par>
                                <p:cTn id="40" presetID="18" presetClass="entr" presetSubtype="12"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strips(downLeft)">
                                      <p:cBhvr>
                                        <p:cTn id="42" dur="500"/>
                                        <p:tgtEl>
                                          <p:spTgt spid="43"/>
                                        </p:tgtEl>
                                      </p:cBhvr>
                                    </p:animEffect>
                                  </p:childTnLst>
                                </p:cTn>
                              </p:par>
                            </p:childTnLst>
                          </p:cTn>
                        </p:par>
                        <p:par>
                          <p:cTn id="43" fill="hold">
                            <p:stCondLst>
                              <p:cond delay="2000"/>
                            </p:stCondLst>
                            <p:childTnLst>
                              <p:par>
                                <p:cTn id="44" presetID="58" presetClass="entr" presetSubtype="0" accel="100000" fill="hold" grpId="0" nodeType="after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p:cTn id="46" dur="500" fill="hold"/>
                                        <p:tgtEl>
                                          <p:spTgt spid="62"/>
                                        </p:tgtEl>
                                        <p:attrNameLst>
                                          <p:attrName>ppt_w</p:attrName>
                                        </p:attrNameLst>
                                      </p:cBhvr>
                                      <p:tavLst>
                                        <p:tav tm="0">
                                          <p:val>
                                            <p:strVal val="#ppt_w*2.5"/>
                                          </p:val>
                                        </p:tav>
                                        <p:tav tm="100000">
                                          <p:val>
                                            <p:strVal val="#ppt_w"/>
                                          </p:val>
                                        </p:tav>
                                      </p:tavLst>
                                    </p:anim>
                                    <p:anim calcmode="lin" valueType="num">
                                      <p:cBhvr>
                                        <p:cTn id="47" dur="500" fill="hold"/>
                                        <p:tgtEl>
                                          <p:spTgt spid="62"/>
                                        </p:tgtEl>
                                        <p:attrNameLst>
                                          <p:attrName>ppt_h</p:attrName>
                                        </p:attrNameLst>
                                      </p:cBhvr>
                                      <p:tavLst>
                                        <p:tav tm="0">
                                          <p:val>
                                            <p:strVal val="#ppt_h*0.01"/>
                                          </p:val>
                                        </p:tav>
                                        <p:tav tm="100000">
                                          <p:val>
                                            <p:strVal val="#ppt_h"/>
                                          </p:val>
                                        </p:tav>
                                      </p:tavLst>
                                    </p:anim>
                                    <p:anim calcmode="lin" valueType="num">
                                      <p:cBhvr>
                                        <p:cTn id="48" dur="500" fill="hold"/>
                                        <p:tgtEl>
                                          <p:spTgt spid="62"/>
                                        </p:tgtEl>
                                        <p:attrNameLst>
                                          <p:attrName>ppt_x</p:attrName>
                                        </p:attrNameLst>
                                      </p:cBhvr>
                                      <p:tavLst>
                                        <p:tav tm="0">
                                          <p:val>
                                            <p:strVal val="#ppt_x"/>
                                          </p:val>
                                        </p:tav>
                                        <p:tav tm="100000">
                                          <p:val>
                                            <p:strVal val="#ppt_x"/>
                                          </p:val>
                                        </p:tav>
                                      </p:tavLst>
                                    </p:anim>
                                    <p:anim calcmode="lin" valueType="num">
                                      <p:cBhvr>
                                        <p:cTn id="49" dur="500" fill="hold"/>
                                        <p:tgtEl>
                                          <p:spTgt spid="62"/>
                                        </p:tgtEl>
                                        <p:attrNameLst>
                                          <p:attrName>ppt_y</p:attrName>
                                        </p:attrNameLst>
                                      </p:cBhvr>
                                      <p:tavLst>
                                        <p:tav tm="0">
                                          <p:val>
                                            <p:strVal val="#ppt_h+1"/>
                                          </p:val>
                                        </p:tav>
                                        <p:tav tm="100000">
                                          <p:val>
                                            <p:strVal val="#ppt_y"/>
                                          </p:val>
                                        </p:tav>
                                      </p:tavLst>
                                    </p:anim>
                                    <p:animEffect transition="in" filter="fade">
                                      <p:cBhvr>
                                        <p:cTn id="5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P spid="43" grpId="0" animBg="1"/>
      <p:bldP spid="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928802"/>
            <a:ext cx="8286808" cy="461665"/>
          </a:xfrm>
          <a:prstGeom prst="rect">
            <a:avLst/>
          </a:prstGeom>
        </p:spPr>
        <p:txBody>
          <a:bodyPr wrap="square">
            <a:spAutoFit/>
          </a:bodyPr>
          <a:lstStyle/>
          <a:p>
            <a:pPr algn="ctr"/>
            <a:r>
              <a:rPr lang="fr-FR" sz="2400" b="1" dirty="0" smtClean="0">
                <a:latin typeface="Baskerville Old Face" pitchFamily="18" charset="0"/>
                <a:cs typeface="Times New Roman" pitchFamily="18" charset="0"/>
              </a:rPr>
              <a:t>LES METHODES HYBRIDES</a:t>
            </a:r>
          </a:p>
        </p:txBody>
      </p:sp>
      <p:pic>
        <p:nvPicPr>
          <p:cNvPr id="3" name="Image 2" descr="123.gif"/>
          <p:cNvPicPr>
            <a:picLocks noChangeAspect="1"/>
          </p:cNvPicPr>
          <p:nvPr/>
        </p:nvPicPr>
        <p:blipFill>
          <a:blip r:embed="rId4"/>
          <a:stretch>
            <a:fillRect/>
          </a:stretch>
        </p:blipFill>
        <p:spPr>
          <a:xfrm>
            <a:off x="1714480" y="571480"/>
            <a:ext cx="5500726" cy="1143008"/>
          </a:xfrm>
          <a:prstGeom prst="rect">
            <a:avLst/>
          </a:prstGeom>
        </p:spPr>
      </p:pic>
      <p:pic>
        <p:nvPicPr>
          <p:cNvPr id="4" name="Image 3" descr="20090910190926.jpg"/>
          <p:cNvPicPr>
            <a:picLocks noChangeAspect="1"/>
          </p:cNvPicPr>
          <p:nvPr/>
        </p:nvPicPr>
        <p:blipFill>
          <a:blip r:embed="rId5"/>
          <a:stretch>
            <a:fillRect/>
          </a:stretch>
        </p:blipFill>
        <p:spPr>
          <a:xfrm>
            <a:off x="2071670" y="2500306"/>
            <a:ext cx="4857784" cy="3262302"/>
          </a:xfrm>
          <a:prstGeom prst="rect">
            <a:avLst/>
          </a:prstGeom>
          <a:ln>
            <a:noFill/>
          </a:ln>
          <a:effectLst>
            <a:softEdge rad="112500"/>
          </a:effectLst>
        </p:spPr>
      </p:pic>
    </p:spTree>
  </p:cSld>
  <p:clrMapOvr>
    <a:masterClrMapping/>
  </p:clrMapOvr>
  <p:transition>
    <p:wedge/>
    <p:sndAc>
      <p:stSnd>
        <p:snd r:embed="rId3" name="click.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2920" y="1142984"/>
            <a:ext cx="8183880" cy="5357850"/>
          </a:xfrm>
        </p:spPr>
        <p:txBody>
          <a:bodyPr>
            <a:normAutofit/>
          </a:bodyPr>
          <a:lstStyle/>
          <a:p>
            <a:pPr>
              <a:buClr>
                <a:srgbClr val="0033CC"/>
              </a:buClr>
              <a:buBlip>
                <a:blip r:embed="rId3"/>
              </a:buBlip>
            </a:pPr>
            <a:r>
              <a:rPr lang="fr-FR" sz="2600" b="1" i="1" dirty="0" smtClean="0">
                <a:latin typeface="Times New Roman" pitchFamily="18" charset="0"/>
                <a:cs typeface="Times New Roman" pitchFamily="18" charset="0"/>
              </a:rPr>
              <a:t>     </a:t>
            </a:r>
            <a:r>
              <a:rPr lang="fr-FR" sz="2600" b="1" i="1" u="sng" dirty="0" smtClean="0">
                <a:latin typeface="Times New Roman" pitchFamily="18" charset="0"/>
                <a:cs typeface="Times New Roman" pitchFamily="18" charset="0"/>
              </a:rPr>
              <a:t>Définition :</a:t>
            </a:r>
          </a:p>
          <a:p>
            <a:pPr marL="87313" indent="0">
              <a:buNone/>
            </a:pPr>
            <a:r>
              <a:rPr lang="fr-FR" sz="2000" dirty="0" smtClean="0">
                <a:latin typeface="Times New Roman" pitchFamily="18" charset="0"/>
                <a:cs typeface="Times New Roman" pitchFamily="18" charset="0"/>
              </a:rPr>
              <a:t>Les techniques hybrides consistent à combiner plusieurs heuristiques ou </a:t>
            </a:r>
            <a:r>
              <a:rPr lang="fr-FR" sz="2000" dirty="0" err="1" smtClean="0">
                <a:latin typeface="Times New Roman" pitchFamily="18" charset="0"/>
                <a:cs typeface="Times New Roman" pitchFamily="18" charset="0"/>
              </a:rPr>
              <a:t>métaheuristiques</a:t>
            </a:r>
            <a:r>
              <a:rPr lang="fr-FR" sz="2000" dirty="0" smtClean="0">
                <a:latin typeface="Times New Roman" pitchFamily="18" charset="0"/>
                <a:cs typeface="Times New Roman" pitchFamily="18" charset="0"/>
              </a:rPr>
              <a:t> pour tirer profit de leurs avantages cumulés, dont le but est de résoudre un problème d’optimisation combinatoire.                                      </a:t>
            </a:r>
          </a:p>
          <a:p>
            <a:pPr marL="87313" indent="0">
              <a:buBlip>
                <a:blip r:embed="rId3"/>
              </a:buBlip>
            </a:pPr>
            <a:r>
              <a:rPr lang="fr-FR" sz="2400" b="1" dirty="0" smtClean="0">
                <a:latin typeface="Times New Roman" pitchFamily="18" charset="0"/>
                <a:cs typeface="Times New Roman" pitchFamily="18" charset="0"/>
              </a:rPr>
              <a:t> L’hybridation peut se faire de plusieurs manières:</a:t>
            </a:r>
          </a:p>
          <a:p>
            <a:pPr marL="87313" indent="0">
              <a:buClr>
                <a:srgbClr val="0033CC"/>
              </a:buClr>
              <a:buFont typeface="Wingdings" pitchFamily="2" charset="2"/>
              <a:buChar char="Ø"/>
            </a:pPr>
            <a:r>
              <a:rPr lang="fr-FR" sz="24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Combiner  des </a:t>
            </a:r>
            <a:r>
              <a:rPr lang="fr-FR" sz="2000" dirty="0" err="1" smtClean="0">
                <a:latin typeface="Times New Roman" pitchFamily="18" charset="0"/>
                <a:cs typeface="Times New Roman" pitchFamily="18" charset="0"/>
              </a:rPr>
              <a:t>métaheuristiques</a:t>
            </a:r>
            <a:r>
              <a:rPr lang="fr-FR" sz="2000" dirty="0" smtClean="0">
                <a:latin typeface="Times New Roman" pitchFamily="18" charset="0"/>
                <a:cs typeface="Times New Roman" pitchFamily="18" charset="0"/>
              </a:rPr>
              <a:t>  avec des méthodes exactes.</a:t>
            </a:r>
            <a:endParaRPr lang="fr-FR" sz="2000" b="1" dirty="0" smtClean="0">
              <a:latin typeface="Times New Roman" pitchFamily="18" charset="0"/>
              <a:cs typeface="Times New Roman" pitchFamily="18" charset="0"/>
            </a:endParaRPr>
          </a:p>
          <a:p>
            <a:pPr marL="87313" indent="0">
              <a:buClr>
                <a:srgbClr val="0033CC"/>
              </a:buClr>
              <a:buFont typeface="Wingdings" pitchFamily="2" charset="2"/>
              <a:buChar char="Ø"/>
            </a:pPr>
            <a:r>
              <a:rPr lang="fr-FR" sz="2000" dirty="0" smtClean="0">
                <a:latin typeface="Times New Roman" pitchFamily="18" charset="0"/>
                <a:cs typeface="Times New Roman" pitchFamily="18" charset="0"/>
              </a:rPr>
              <a:t>  Utiliser des approches trajectoires avec des approches à population. </a:t>
            </a:r>
          </a:p>
          <a:p>
            <a:pPr marL="87313" indent="0">
              <a:buNone/>
            </a:pPr>
            <a:r>
              <a:rPr lang="fr-FR" sz="2000" dirty="0" smtClean="0">
                <a:latin typeface="Times New Roman" pitchFamily="18" charset="0"/>
                <a:cs typeface="Times New Roman" pitchFamily="18" charset="0"/>
              </a:rPr>
              <a:t>    (</a:t>
            </a:r>
            <a:r>
              <a:rPr lang="fr-FR" sz="2000" dirty="0" smtClean="0">
                <a:solidFill>
                  <a:srgbClr val="0033CC"/>
                </a:solidFill>
                <a:latin typeface="Times New Roman" pitchFamily="18" charset="0"/>
                <a:cs typeface="Times New Roman" pitchFamily="18" charset="0"/>
              </a:rPr>
              <a:t>algorithmes génétiques/à colonies de fourmi</a:t>
            </a:r>
            <a:r>
              <a:rPr lang="fr-FR" sz="2000" dirty="0" smtClean="0">
                <a:latin typeface="Times New Roman" pitchFamily="18" charset="0"/>
                <a:cs typeface="Times New Roman" pitchFamily="18" charset="0"/>
              </a:rPr>
              <a:t> avec une </a:t>
            </a:r>
            <a:r>
              <a:rPr lang="fr-FR" sz="2000" dirty="0" smtClean="0">
                <a:solidFill>
                  <a:srgbClr val="0033CC"/>
                </a:solidFill>
                <a:latin typeface="Times New Roman" pitchFamily="18" charset="0"/>
                <a:cs typeface="Times New Roman" pitchFamily="18" charset="0"/>
              </a:rPr>
              <a:t>recherche locale</a:t>
            </a:r>
            <a:r>
              <a:rPr lang="fr-FR" sz="2000" dirty="0" smtClean="0">
                <a:latin typeface="Times New Roman" pitchFamily="18" charset="0"/>
                <a:cs typeface="Times New Roman" pitchFamily="18" charset="0"/>
              </a:rPr>
              <a:t>)</a:t>
            </a:r>
          </a:p>
          <a:p>
            <a:pPr marL="87313" indent="0">
              <a:buClr>
                <a:srgbClr val="0033CC"/>
              </a:buClr>
              <a:buFont typeface="Wingdings" pitchFamily="2" charset="2"/>
              <a:buChar char="Ø"/>
            </a:pPr>
            <a:r>
              <a:rPr lang="fr-FR" sz="2000" dirty="0" smtClean="0">
                <a:latin typeface="Times New Roman" pitchFamily="18" charset="0"/>
                <a:cs typeface="Times New Roman" pitchFamily="18" charset="0"/>
              </a:rPr>
              <a:t>  Exécuter en parallèle plusieurs fois la même métaheuristique, mais avec des paramètres différents (a la fin : échange d’information sur leurs résultats partiels).ce type est présent dans les architectures parallèles :Ex: Une implémentation parallèle, y compris </a:t>
            </a:r>
            <a:r>
              <a:rPr lang="fr-FR" sz="2000" dirty="0" smtClean="0">
                <a:solidFill>
                  <a:srgbClr val="0033CC"/>
                </a:solidFill>
                <a:latin typeface="Times New Roman" pitchFamily="18" charset="0"/>
                <a:cs typeface="Times New Roman" pitchFamily="18" charset="0"/>
              </a:rPr>
              <a:t>l’algorithme du recuit simulé</a:t>
            </a:r>
            <a:r>
              <a:rPr lang="fr-FR" sz="2000" dirty="0" smtClean="0">
                <a:latin typeface="Times New Roman" pitchFamily="18" charset="0"/>
                <a:cs typeface="Times New Roman" pitchFamily="18" charset="0"/>
              </a:rPr>
              <a:t> (nature séquentielle, il a pu être parallélisé en le divisant en processus élémentaires. </a:t>
            </a:r>
          </a:p>
        </p:txBody>
      </p:sp>
      <p:sp>
        <p:nvSpPr>
          <p:cNvPr id="4" name="Rectangle 3"/>
          <p:cNvSpPr/>
          <p:nvPr/>
        </p:nvSpPr>
        <p:spPr>
          <a:xfrm>
            <a:off x="2071702" y="642918"/>
            <a:ext cx="8501090" cy="461665"/>
          </a:xfrm>
          <a:prstGeom prst="rect">
            <a:avLst/>
          </a:prstGeom>
        </p:spPr>
        <p:txBody>
          <a:bodyPr wrap="square">
            <a:spAutoFit/>
          </a:bodyPr>
          <a:lstStyle/>
          <a:p>
            <a:r>
              <a:rPr lang="fr-FR" sz="2400" b="1" dirty="0" smtClean="0">
                <a:latin typeface="Baskerville Old Face" pitchFamily="18" charset="0"/>
                <a:cs typeface="Times New Roman" pitchFamily="18" charset="0"/>
              </a:rPr>
              <a:t>LES METHODES HYBRIDES</a:t>
            </a:r>
          </a:p>
        </p:txBody>
      </p:sp>
      <p:pic>
        <p:nvPicPr>
          <p:cNvPr id="6" name="Image 5" descr="fleche a droite.gif"/>
          <p:cNvPicPr>
            <a:picLocks noChangeAspect="1"/>
          </p:cNvPicPr>
          <p:nvPr/>
        </p:nvPicPr>
        <p:blipFill>
          <a:blip r:embed="rId4"/>
          <a:stretch>
            <a:fillRect/>
          </a:stretch>
        </p:blipFill>
        <p:spPr>
          <a:xfrm>
            <a:off x="1643043" y="709594"/>
            <a:ext cx="357189" cy="361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93" decel="100000"/>
                                        <p:tgtEl>
                                          <p:spTgt spid="3">
                                            <p:txEl>
                                              <p:pRg st="0" end="0"/>
                                            </p:txEl>
                                          </p:spTgt>
                                        </p:tgtEl>
                                      </p:cBhvr>
                                    </p:animEffect>
                                    <p:animScale>
                                      <p:cBhvr>
                                        <p:cTn id="8" dur="193" decel="100000"/>
                                        <p:tgtEl>
                                          <p:spTgt spid="3">
                                            <p:txEl>
                                              <p:pRg st="0" end="0"/>
                                            </p:txEl>
                                          </p:spTgt>
                                        </p:tgtEl>
                                      </p:cBhvr>
                                      <p:from x="10000" y="10000"/>
                                      <p:to x="200000" y="450000"/>
                                    </p:animScale>
                                    <p:animScale>
                                      <p:cBhvr>
                                        <p:cTn id="9" dur="308" accel="100000" fill="hold">
                                          <p:stCondLst>
                                            <p:cond delay="193"/>
                                          </p:stCondLst>
                                        </p:cTn>
                                        <p:tgtEl>
                                          <p:spTgt spid="3">
                                            <p:txEl>
                                              <p:pRg st="0" end="0"/>
                                            </p:txEl>
                                          </p:spTgt>
                                        </p:tgtEl>
                                      </p:cBhvr>
                                      <p:from x="200000" y="450000"/>
                                      <p:to x="100000" y="100000"/>
                                    </p:animScale>
                                    <p:set>
                                      <p:cBhvr>
                                        <p:cTn id="10" dur="193" fill="hold"/>
                                        <p:tgtEl>
                                          <p:spTgt spid="3">
                                            <p:txEl>
                                              <p:pRg st="0" end="0"/>
                                            </p:txEl>
                                          </p:spTgt>
                                        </p:tgtEl>
                                        <p:attrNameLst>
                                          <p:attrName>ppt_x</p:attrName>
                                        </p:attrNameLst>
                                      </p:cBhvr>
                                      <p:to>
                                        <p:strVal val="(0.5)"/>
                                      </p:to>
                                    </p:set>
                                    <p:anim from="(0.5)" to="(#ppt_x)" calcmode="lin" valueType="num">
                                      <p:cBhvr>
                                        <p:cTn id="11" dur="308" accel="100000" fill="hold">
                                          <p:stCondLst>
                                            <p:cond delay="193"/>
                                          </p:stCondLst>
                                        </p:cTn>
                                        <p:tgtEl>
                                          <p:spTgt spid="3">
                                            <p:txEl>
                                              <p:pRg st="0" end="0"/>
                                            </p:txEl>
                                          </p:spTgt>
                                        </p:tgtEl>
                                        <p:attrNameLst>
                                          <p:attrName>ppt_x</p:attrName>
                                        </p:attrNameLst>
                                      </p:cBhvr>
                                    </p:anim>
                                    <p:set>
                                      <p:cBhvr>
                                        <p:cTn id="12" dur="193" fill="hold"/>
                                        <p:tgtEl>
                                          <p:spTgt spid="3">
                                            <p:txEl>
                                              <p:pRg st="0" end="0"/>
                                            </p:txEl>
                                          </p:spTgt>
                                        </p:tgtEl>
                                        <p:attrNameLst>
                                          <p:attrName>ppt_y</p:attrName>
                                        </p:attrNameLst>
                                      </p:cBhvr>
                                      <p:to>
                                        <p:strVal val="(#ppt_y+0.4)"/>
                                      </p:to>
                                    </p:set>
                                    <p:anim from="(#ppt_y+0.4)" to="(#ppt_y)" calcmode="lin" valueType="num">
                                      <p:cBhvr>
                                        <p:cTn id="13" dur="308" accel="100000" fill="hold">
                                          <p:stCondLst>
                                            <p:cond delay="193"/>
                                          </p:stCondLst>
                                        </p:cTn>
                                        <p:tgtEl>
                                          <p:spTgt spid="3">
                                            <p:txEl>
                                              <p:pRg st="0" end="0"/>
                                            </p:txEl>
                                          </p:spTgt>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93" decel="100000"/>
                                        <p:tgtEl>
                                          <p:spTgt spid="3">
                                            <p:txEl>
                                              <p:pRg st="1" end="1"/>
                                            </p:txEl>
                                          </p:spTgt>
                                        </p:tgtEl>
                                      </p:cBhvr>
                                    </p:animEffect>
                                    <p:animScale>
                                      <p:cBhvr>
                                        <p:cTn id="17" dur="193" decel="100000"/>
                                        <p:tgtEl>
                                          <p:spTgt spid="3">
                                            <p:txEl>
                                              <p:pRg st="1" end="1"/>
                                            </p:txEl>
                                          </p:spTgt>
                                        </p:tgtEl>
                                      </p:cBhvr>
                                      <p:from x="10000" y="10000"/>
                                      <p:to x="200000" y="450000"/>
                                    </p:animScale>
                                    <p:animScale>
                                      <p:cBhvr>
                                        <p:cTn id="18" dur="308" accel="100000" fill="hold">
                                          <p:stCondLst>
                                            <p:cond delay="193"/>
                                          </p:stCondLst>
                                        </p:cTn>
                                        <p:tgtEl>
                                          <p:spTgt spid="3">
                                            <p:txEl>
                                              <p:pRg st="1" end="1"/>
                                            </p:txEl>
                                          </p:spTgt>
                                        </p:tgtEl>
                                      </p:cBhvr>
                                      <p:from x="200000" y="450000"/>
                                      <p:to x="100000" y="100000"/>
                                    </p:animScale>
                                    <p:set>
                                      <p:cBhvr>
                                        <p:cTn id="19" dur="193" fill="hold"/>
                                        <p:tgtEl>
                                          <p:spTgt spid="3">
                                            <p:txEl>
                                              <p:pRg st="1" end="1"/>
                                            </p:txEl>
                                          </p:spTgt>
                                        </p:tgtEl>
                                        <p:attrNameLst>
                                          <p:attrName>ppt_x</p:attrName>
                                        </p:attrNameLst>
                                      </p:cBhvr>
                                      <p:to>
                                        <p:strVal val="(0.5)"/>
                                      </p:to>
                                    </p:set>
                                    <p:anim from="(0.5)" to="(#ppt_x)" calcmode="lin" valueType="num">
                                      <p:cBhvr>
                                        <p:cTn id="20" dur="308" accel="100000" fill="hold">
                                          <p:stCondLst>
                                            <p:cond delay="193"/>
                                          </p:stCondLst>
                                        </p:cTn>
                                        <p:tgtEl>
                                          <p:spTgt spid="3">
                                            <p:txEl>
                                              <p:pRg st="1" end="1"/>
                                            </p:txEl>
                                          </p:spTgt>
                                        </p:tgtEl>
                                        <p:attrNameLst>
                                          <p:attrName>ppt_x</p:attrName>
                                        </p:attrNameLst>
                                      </p:cBhvr>
                                    </p:anim>
                                    <p:set>
                                      <p:cBhvr>
                                        <p:cTn id="21" dur="193" fill="hold"/>
                                        <p:tgtEl>
                                          <p:spTgt spid="3">
                                            <p:txEl>
                                              <p:pRg st="1" end="1"/>
                                            </p:txEl>
                                          </p:spTgt>
                                        </p:tgtEl>
                                        <p:attrNameLst>
                                          <p:attrName>ppt_y</p:attrName>
                                        </p:attrNameLst>
                                      </p:cBhvr>
                                      <p:to>
                                        <p:strVal val="(#ppt_y+0.4)"/>
                                      </p:to>
                                    </p:set>
                                    <p:anim from="(#ppt_y+0.4)" to="(#ppt_y)" calcmode="lin" valueType="num">
                                      <p:cBhvr>
                                        <p:cTn id="22" dur="308" accel="100000" fill="hold">
                                          <p:stCondLst>
                                            <p:cond delay="193"/>
                                          </p:stCondLst>
                                        </p:cTn>
                                        <p:tgtEl>
                                          <p:spTgt spid="3">
                                            <p:txEl>
                                              <p:pRg st="1" end="1"/>
                                            </p:txEl>
                                          </p:spTgt>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93" decel="100000"/>
                                        <p:tgtEl>
                                          <p:spTgt spid="3">
                                            <p:txEl>
                                              <p:pRg st="2" end="2"/>
                                            </p:txEl>
                                          </p:spTgt>
                                        </p:tgtEl>
                                      </p:cBhvr>
                                    </p:animEffect>
                                    <p:animScale>
                                      <p:cBhvr>
                                        <p:cTn id="28" dur="193" decel="100000"/>
                                        <p:tgtEl>
                                          <p:spTgt spid="3">
                                            <p:txEl>
                                              <p:pRg st="2" end="2"/>
                                            </p:txEl>
                                          </p:spTgt>
                                        </p:tgtEl>
                                      </p:cBhvr>
                                      <p:from x="10000" y="10000"/>
                                      <p:to x="200000" y="450000"/>
                                    </p:animScale>
                                    <p:animScale>
                                      <p:cBhvr>
                                        <p:cTn id="29" dur="308" accel="100000" fill="hold">
                                          <p:stCondLst>
                                            <p:cond delay="193"/>
                                          </p:stCondLst>
                                        </p:cTn>
                                        <p:tgtEl>
                                          <p:spTgt spid="3">
                                            <p:txEl>
                                              <p:pRg st="2" end="2"/>
                                            </p:txEl>
                                          </p:spTgt>
                                        </p:tgtEl>
                                      </p:cBhvr>
                                      <p:from x="200000" y="450000"/>
                                      <p:to x="100000" y="100000"/>
                                    </p:animScale>
                                    <p:set>
                                      <p:cBhvr>
                                        <p:cTn id="30" dur="193" fill="hold"/>
                                        <p:tgtEl>
                                          <p:spTgt spid="3">
                                            <p:txEl>
                                              <p:pRg st="2" end="2"/>
                                            </p:txEl>
                                          </p:spTgt>
                                        </p:tgtEl>
                                        <p:attrNameLst>
                                          <p:attrName>ppt_x</p:attrName>
                                        </p:attrNameLst>
                                      </p:cBhvr>
                                      <p:to>
                                        <p:strVal val="(0.5)"/>
                                      </p:to>
                                    </p:set>
                                    <p:anim from="(0.5)" to="(#ppt_x)" calcmode="lin" valueType="num">
                                      <p:cBhvr>
                                        <p:cTn id="31" dur="308" accel="100000" fill="hold">
                                          <p:stCondLst>
                                            <p:cond delay="193"/>
                                          </p:stCondLst>
                                        </p:cTn>
                                        <p:tgtEl>
                                          <p:spTgt spid="3">
                                            <p:txEl>
                                              <p:pRg st="2" end="2"/>
                                            </p:txEl>
                                          </p:spTgt>
                                        </p:tgtEl>
                                        <p:attrNameLst>
                                          <p:attrName>ppt_x</p:attrName>
                                        </p:attrNameLst>
                                      </p:cBhvr>
                                    </p:anim>
                                    <p:set>
                                      <p:cBhvr>
                                        <p:cTn id="32" dur="193" fill="hold"/>
                                        <p:tgtEl>
                                          <p:spTgt spid="3">
                                            <p:txEl>
                                              <p:pRg st="2" end="2"/>
                                            </p:txEl>
                                          </p:spTgt>
                                        </p:tgtEl>
                                        <p:attrNameLst>
                                          <p:attrName>ppt_y</p:attrName>
                                        </p:attrNameLst>
                                      </p:cBhvr>
                                      <p:to>
                                        <p:strVal val="(#ppt_y+0.4)"/>
                                      </p:to>
                                    </p:set>
                                    <p:anim from="(#ppt_y+0.4)" to="(#ppt_y)" calcmode="lin" valueType="num">
                                      <p:cBhvr>
                                        <p:cTn id="33" dur="308" accel="100000" fill="hold">
                                          <p:stCondLst>
                                            <p:cond delay="193"/>
                                          </p:stCondLst>
                                        </p:cTn>
                                        <p:tgtEl>
                                          <p:spTgt spid="3">
                                            <p:txEl>
                                              <p:pRg st="2" end="2"/>
                                            </p:txEl>
                                          </p:spTgt>
                                        </p:tgtEl>
                                        <p:attrNameLst>
                                          <p:attrName>ppt_y</p:attrName>
                                        </p:attrNameLst>
                                      </p:cBhvr>
                                    </p:anim>
                                  </p:childTnLst>
                                </p:cTn>
                              </p:par>
                              <p:par>
                                <p:cTn id="34" presetID="51"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93" decel="100000"/>
                                        <p:tgtEl>
                                          <p:spTgt spid="3">
                                            <p:txEl>
                                              <p:pRg st="3" end="3"/>
                                            </p:txEl>
                                          </p:spTgt>
                                        </p:tgtEl>
                                      </p:cBhvr>
                                    </p:animEffect>
                                    <p:animScale>
                                      <p:cBhvr>
                                        <p:cTn id="37" dur="193" decel="100000"/>
                                        <p:tgtEl>
                                          <p:spTgt spid="3">
                                            <p:txEl>
                                              <p:pRg st="3" end="3"/>
                                            </p:txEl>
                                          </p:spTgt>
                                        </p:tgtEl>
                                      </p:cBhvr>
                                      <p:from x="10000" y="10000"/>
                                      <p:to x="200000" y="450000"/>
                                    </p:animScale>
                                    <p:animScale>
                                      <p:cBhvr>
                                        <p:cTn id="38" dur="308" accel="100000" fill="hold">
                                          <p:stCondLst>
                                            <p:cond delay="193"/>
                                          </p:stCondLst>
                                        </p:cTn>
                                        <p:tgtEl>
                                          <p:spTgt spid="3">
                                            <p:txEl>
                                              <p:pRg st="3" end="3"/>
                                            </p:txEl>
                                          </p:spTgt>
                                        </p:tgtEl>
                                      </p:cBhvr>
                                      <p:from x="200000" y="450000"/>
                                      <p:to x="100000" y="100000"/>
                                    </p:animScale>
                                    <p:set>
                                      <p:cBhvr>
                                        <p:cTn id="39" dur="193" fill="hold"/>
                                        <p:tgtEl>
                                          <p:spTgt spid="3">
                                            <p:txEl>
                                              <p:pRg st="3" end="3"/>
                                            </p:txEl>
                                          </p:spTgt>
                                        </p:tgtEl>
                                        <p:attrNameLst>
                                          <p:attrName>ppt_x</p:attrName>
                                        </p:attrNameLst>
                                      </p:cBhvr>
                                      <p:to>
                                        <p:strVal val="(0.5)"/>
                                      </p:to>
                                    </p:set>
                                    <p:anim from="(0.5)" to="(#ppt_x)" calcmode="lin" valueType="num">
                                      <p:cBhvr>
                                        <p:cTn id="40" dur="308" accel="100000" fill="hold">
                                          <p:stCondLst>
                                            <p:cond delay="193"/>
                                          </p:stCondLst>
                                        </p:cTn>
                                        <p:tgtEl>
                                          <p:spTgt spid="3">
                                            <p:txEl>
                                              <p:pRg st="3" end="3"/>
                                            </p:txEl>
                                          </p:spTgt>
                                        </p:tgtEl>
                                        <p:attrNameLst>
                                          <p:attrName>ppt_x</p:attrName>
                                        </p:attrNameLst>
                                      </p:cBhvr>
                                    </p:anim>
                                    <p:set>
                                      <p:cBhvr>
                                        <p:cTn id="41" dur="193" fill="hold"/>
                                        <p:tgtEl>
                                          <p:spTgt spid="3">
                                            <p:txEl>
                                              <p:pRg st="3" end="3"/>
                                            </p:txEl>
                                          </p:spTgt>
                                        </p:tgtEl>
                                        <p:attrNameLst>
                                          <p:attrName>ppt_y</p:attrName>
                                        </p:attrNameLst>
                                      </p:cBhvr>
                                      <p:to>
                                        <p:strVal val="(#ppt_y+0.4)"/>
                                      </p:to>
                                    </p:set>
                                    <p:anim from="(#ppt_y+0.4)" to="(#ppt_y)" calcmode="lin" valueType="num">
                                      <p:cBhvr>
                                        <p:cTn id="42" dur="308" accel="100000" fill="hold">
                                          <p:stCondLst>
                                            <p:cond delay="193"/>
                                          </p:stCondLst>
                                        </p:cTn>
                                        <p:tgtEl>
                                          <p:spTgt spid="3">
                                            <p:txEl>
                                              <p:pRg st="3" end="3"/>
                                            </p:txEl>
                                          </p:spTgt>
                                        </p:tgtEl>
                                        <p:attrNameLst>
                                          <p:attrName>ppt_y</p:attrName>
                                        </p:attrNameLst>
                                      </p:cBhvr>
                                    </p:anim>
                                  </p:childTnLst>
                                </p:cTn>
                              </p:par>
                              <p:par>
                                <p:cTn id="43" presetID="51" presetClass="entr" presetSubtype="0"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193" decel="100000"/>
                                        <p:tgtEl>
                                          <p:spTgt spid="3">
                                            <p:txEl>
                                              <p:pRg st="4" end="4"/>
                                            </p:txEl>
                                          </p:spTgt>
                                        </p:tgtEl>
                                      </p:cBhvr>
                                    </p:animEffect>
                                    <p:animScale>
                                      <p:cBhvr>
                                        <p:cTn id="46" dur="193" decel="100000"/>
                                        <p:tgtEl>
                                          <p:spTgt spid="3">
                                            <p:txEl>
                                              <p:pRg st="4" end="4"/>
                                            </p:txEl>
                                          </p:spTgt>
                                        </p:tgtEl>
                                      </p:cBhvr>
                                      <p:from x="10000" y="10000"/>
                                      <p:to x="200000" y="450000"/>
                                    </p:animScale>
                                    <p:animScale>
                                      <p:cBhvr>
                                        <p:cTn id="47" dur="308" accel="100000" fill="hold">
                                          <p:stCondLst>
                                            <p:cond delay="193"/>
                                          </p:stCondLst>
                                        </p:cTn>
                                        <p:tgtEl>
                                          <p:spTgt spid="3">
                                            <p:txEl>
                                              <p:pRg st="4" end="4"/>
                                            </p:txEl>
                                          </p:spTgt>
                                        </p:tgtEl>
                                      </p:cBhvr>
                                      <p:from x="200000" y="450000"/>
                                      <p:to x="100000" y="100000"/>
                                    </p:animScale>
                                    <p:set>
                                      <p:cBhvr>
                                        <p:cTn id="48" dur="193" fill="hold"/>
                                        <p:tgtEl>
                                          <p:spTgt spid="3">
                                            <p:txEl>
                                              <p:pRg st="4" end="4"/>
                                            </p:txEl>
                                          </p:spTgt>
                                        </p:tgtEl>
                                        <p:attrNameLst>
                                          <p:attrName>ppt_x</p:attrName>
                                        </p:attrNameLst>
                                      </p:cBhvr>
                                      <p:to>
                                        <p:strVal val="(0.5)"/>
                                      </p:to>
                                    </p:set>
                                    <p:anim from="(0.5)" to="(#ppt_x)" calcmode="lin" valueType="num">
                                      <p:cBhvr>
                                        <p:cTn id="49" dur="308" accel="100000" fill="hold">
                                          <p:stCondLst>
                                            <p:cond delay="193"/>
                                          </p:stCondLst>
                                        </p:cTn>
                                        <p:tgtEl>
                                          <p:spTgt spid="3">
                                            <p:txEl>
                                              <p:pRg st="4" end="4"/>
                                            </p:txEl>
                                          </p:spTgt>
                                        </p:tgtEl>
                                        <p:attrNameLst>
                                          <p:attrName>ppt_x</p:attrName>
                                        </p:attrNameLst>
                                      </p:cBhvr>
                                    </p:anim>
                                    <p:set>
                                      <p:cBhvr>
                                        <p:cTn id="50" dur="193" fill="hold"/>
                                        <p:tgtEl>
                                          <p:spTgt spid="3">
                                            <p:txEl>
                                              <p:pRg st="4" end="4"/>
                                            </p:txEl>
                                          </p:spTgt>
                                        </p:tgtEl>
                                        <p:attrNameLst>
                                          <p:attrName>ppt_y</p:attrName>
                                        </p:attrNameLst>
                                      </p:cBhvr>
                                      <p:to>
                                        <p:strVal val="(#ppt_y+0.4)"/>
                                      </p:to>
                                    </p:set>
                                    <p:anim from="(#ppt_y+0.4)" to="(#ppt_y)" calcmode="lin" valueType="num">
                                      <p:cBhvr>
                                        <p:cTn id="51" dur="308" accel="100000" fill="hold">
                                          <p:stCondLst>
                                            <p:cond delay="193"/>
                                          </p:stCondLst>
                                        </p:cTn>
                                        <p:tgtEl>
                                          <p:spTgt spid="3">
                                            <p:txEl>
                                              <p:pRg st="4" end="4"/>
                                            </p:txEl>
                                          </p:spTgt>
                                        </p:tgtEl>
                                        <p:attrNameLst>
                                          <p:attrName>ppt_y</p:attrName>
                                        </p:attrNameLst>
                                      </p:cBhvr>
                                    </p:anim>
                                  </p:childTnLst>
                                </p:cTn>
                              </p:par>
                              <p:par>
                                <p:cTn id="52" presetID="51" presetClass="entr" presetSubtype="0" fill="hold" nodeType="with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93" decel="100000"/>
                                        <p:tgtEl>
                                          <p:spTgt spid="3">
                                            <p:txEl>
                                              <p:pRg st="5" end="5"/>
                                            </p:txEl>
                                          </p:spTgt>
                                        </p:tgtEl>
                                      </p:cBhvr>
                                    </p:animEffect>
                                    <p:animScale>
                                      <p:cBhvr>
                                        <p:cTn id="55" dur="193" decel="100000"/>
                                        <p:tgtEl>
                                          <p:spTgt spid="3">
                                            <p:txEl>
                                              <p:pRg st="5" end="5"/>
                                            </p:txEl>
                                          </p:spTgt>
                                        </p:tgtEl>
                                      </p:cBhvr>
                                      <p:from x="10000" y="10000"/>
                                      <p:to x="200000" y="450000"/>
                                    </p:animScale>
                                    <p:animScale>
                                      <p:cBhvr>
                                        <p:cTn id="56" dur="308" accel="100000" fill="hold">
                                          <p:stCondLst>
                                            <p:cond delay="193"/>
                                          </p:stCondLst>
                                        </p:cTn>
                                        <p:tgtEl>
                                          <p:spTgt spid="3">
                                            <p:txEl>
                                              <p:pRg st="5" end="5"/>
                                            </p:txEl>
                                          </p:spTgt>
                                        </p:tgtEl>
                                      </p:cBhvr>
                                      <p:from x="200000" y="450000"/>
                                      <p:to x="100000" y="100000"/>
                                    </p:animScale>
                                    <p:set>
                                      <p:cBhvr>
                                        <p:cTn id="57" dur="193" fill="hold"/>
                                        <p:tgtEl>
                                          <p:spTgt spid="3">
                                            <p:txEl>
                                              <p:pRg st="5" end="5"/>
                                            </p:txEl>
                                          </p:spTgt>
                                        </p:tgtEl>
                                        <p:attrNameLst>
                                          <p:attrName>ppt_x</p:attrName>
                                        </p:attrNameLst>
                                      </p:cBhvr>
                                      <p:to>
                                        <p:strVal val="(0.5)"/>
                                      </p:to>
                                    </p:set>
                                    <p:anim from="(0.5)" to="(#ppt_x)" calcmode="lin" valueType="num">
                                      <p:cBhvr>
                                        <p:cTn id="58" dur="308" accel="100000" fill="hold">
                                          <p:stCondLst>
                                            <p:cond delay="193"/>
                                          </p:stCondLst>
                                        </p:cTn>
                                        <p:tgtEl>
                                          <p:spTgt spid="3">
                                            <p:txEl>
                                              <p:pRg st="5" end="5"/>
                                            </p:txEl>
                                          </p:spTgt>
                                        </p:tgtEl>
                                        <p:attrNameLst>
                                          <p:attrName>ppt_x</p:attrName>
                                        </p:attrNameLst>
                                      </p:cBhvr>
                                    </p:anim>
                                    <p:set>
                                      <p:cBhvr>
                                        <p:cTn id="59" dur="193" fill="hold"/>
                                        <p:tgtEl>
                                          <p:spTgt spid="3">
                                            <p:txEl>
                                              <p:pRg st="5" end="5"/>
                                            </p:txEl>
                                          </p:spTgt>
                                        </p:tgtEl>
                                        <p:attrNameLst>
                                          <p:attrName>ppt_y</p:attrName>
                                        </p:attrNameLst>
                                      </p:cBhvr>
                                      <p:to>
                                        <p:strVal val="(#ppt_y+0.4)"/>
                                      </p:to>
                                    </p:set>
                                    <p:anim from="(#ppt_y+0.4)" to="(#ppt_y)" calcmode="lin" valueType="num">
                                      <p:cBhvr>
                                        <p:cTn id="60" dur="308" accel="100000" fill="hold">
                                          <p:stCondLst>
                                            <p:cond delay="193"/>
                                          </p:stCondLst>
                                        </p:cTn>
                                        <p:tgtEl>
                                          <p:spTgt spid="3">
                                            <p:txEl>
                                              <p:pRg st="5" end="5"/>
                                            </p:txEl>
                                          </p:spTgt>
                                        </p:tgtEl>
                                        <p:attrNameLst>
                                          <p:attrName>ppt_y</p:attrName>
                                        </p:attrNameLst>
                                      </p:cBhvr>
                                    </p:anim>
                                  </p:childTnLst>
                                </p:cTn>
                              </p:par>
                              <p:par>
                                <p:cTn id="61" presetID="51" presetClass="entr" presetSubtype="0" fill="hold" nodeType="with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fade">
                                      <p:cBhvr>
                                        <p:cTn id="63" dur="193" decel="100000"/>
                                        <p:tgtEl>
                                          <p:spTgt spid="3">
                                            <p:txEl>
                                              <p:pRg st="6" end="6"/>
                                            </p:txEl>
                                          </p:spTgt>
                                        </p:tgtEl>
                                      </p:cBhvr>
                                    </p:animEffect>
                                    <p:animScale>
                                      <p:cBhvr>
                                        <p:cTn id="64" dur="193" decel="100000"/>
                                        <p:tgtEl>
                                          <p:spTgt spid="3">
                                            <p:txEl>
                                              <p:pRg st="6" end="6"/>
                                            </p:txEl>
                                          </p:spTgt>
                                        </p:tgtEl>
                                      </p:cBhvr>
                                      <p:from x="10000" y="10000"/>
                                      <p:to x="200000" y="450000"/>
                                    </p:animScale>
                                    <p:animScale>
                                      <p:cBhvr>
                                        <p:cTn id="65" dur="308" accel="100000" fill="hold">
                                          <p:stCondLst>
                                            <p:cond delay="193"/>
                                          </p:stCondLst>
                                        </p:cTn>
                                        <p:tgtEl>
                                          <p:spTgt spid="3">
                                            <p:txEl>
                                              <p:pRg st="6" end="6"/>
                                            </p:txEl>
                                          </p:spTgt>
                                        </p:tgtEl>
                                      </p:cBhvr>
                                      <p:from x="200000" y="450000"/>
                                      <p:to x="100000" y="100000"/>
                                    </p:animScale>
                                    <p:set>
                                      <p:cBhvr>
                                        <p:cTn id="66" dur="193" fill="hold"/>
                                        <p:tgtEl>
                                          <p:spTgt spid="3">
                                            <p:txEl>
                                              <p:pRg st="6" end="6"/>
                                            </p:txEl>
                                          </p:spTgt>
                                        </p:tgtEl>
                                        <p:attrNameLst>
                                          <p:attrName>ppt_x</p:attrName>
                                        </p:attrNameLst>
                                      </p:cBhvr>
                                      <p:to>
                                        <p:strVal val="(0.5)"/>
                                      </p:to>
                                    </p:set>
                                    <p:anim from="(0.5)" to="(#ppt_x)" calcmode="lin" valueType="num">
                                      <p:cBhvr>
                                        <p:cTn id="67" dur="308" accel="100000" fill="hold">
                                          <p:stCondLst>
                                            <p:cond delay="193"/>
                                          </p:stCondLst>
                                        </p:cTn>
                                        <p:tgtEl>
                                          <p:spTgt spid="3">
                                            <p:txEl>
                                              <p:pRg st="6" end="6"/>
                                            </p:txEl>
                                          </p:spTgt>
                                        </p:tgtEl>
                                        <p:attrNameLst>
                                          <p:attrName>ppt_x</p:attrName>
                                        </p:attrNameLst>
                                      </p:cBhvr>
                                    </p:anim>
                                    <p:set>
                                      <p:cBhvr>
                                        <p:cTn id="68" dur="193" fill="hold"/>
                                        <p:tgtEl>
                                          <p:spTgt spid="3">
                                            <p:txEl>
                                              <p:pRg st="6" end="6"/>
                                            </p:txEl>
                                          </p:spTgt>
                                        </p:tgtEl>
                                        <p:attrNameLst>
                                          <p:attrName>ppt_y</p:attrName>
                                        </p:attrNameLst>
                                      </p:cBhvr>
                                      <p:to>
                                        <p:strVal val="(#ppt_y+0.4)"/>
                                      </p:to>
                                    </p:set>
                                    <p:anim from="(#ppt_y+0.4)" to="(#ppt_y)" calcmode="lin" valueType="num">
                                      <p:cBhvr>
                                        <p:cTn id="69" dur="308" accel="100000" fill="hold">
                                          <p:stCondLst>
                                            <p:cond delay="193"/>
                                          </p:stCondLst>
                                        </p:cTn>
                                        <p:tgtEl>
                                          <p:spTgt spid="3">
                                            <p:txEl>
                                              <p:pRg st="6" end="6"/>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785794"/>
            <a:ext cx="8183880" cy="1051560"/>
          </a:xfrm>
        </p:spPr>
        <p:txBody>
          <a:bodyPr>
            <a:normAutofit fontScale="90000"/>
          </a:bodyPr>
          <a:lstStyle/>
          <a:p>
            <a:r>
              <a:rPr lang="fr-FR" sz="2000" dirty="0" smtClean="0">
                <a:solidFill>
                  <a:schemeClr val="tx1"/>
                </a:solidFill>
                <a:effectLst/>
                <a:latin typeface="Baskerville Old Face" pitchFamily="18" charset="0"/>
              </a:rPr>
              <a:t>         </a:t>
            </a:r>
            <a:r>
              <a:rPr lang="fr-FR" sz="2000" u="sng" dirty="0" smtClean="0">
                <a:solidFill>
                  <a:schemeClr val="tx1"/>
                </a:solidFill>
                <a:effectLst/>
                <a:latin typeface="Baskerville Old Face" pitchFamily="18" charset="0"/>
              </a:rPr>
              <a:t>REPUBLIQUE ALGERIENNE DEMOCRATIQUE ET POPULAIRE</a:t>
            </a:r>
            <a:br>
              <a:rPr lang="fr-FR" sz="2000" u="sng" dirty="0" smtClean="0">
                <a:solidFill>
                  <a:schemeClr val="tx1"/>
                </a:solidFill>
                <a:effectLst/>
                <a:latin typeface="Baskerville Old Face" pitchFamily="18" charset="0"/>
              </a:rPr>
            </a:br>
            <a:r>
              <a:rPr lang="fr-FR" sz="2000" dirty="0" smtClean="0">
                <a:solidFill>
                  <a:schemeClr val="tx1"/>
                </a:solidFill>
                <a:effectLst/>
                <a:latin typeface="Baskerville Old Face" pitchFamily="18" charset="0"/>
              </a:rPr>
              <a:t>                         </a:t>
            </a:r>
            <a:r>
              <a:rPr lang="fr-FR" sz="2000" u="sng" dirty="0" smtClean="0">
                <a:solidFill>
                  <a:schemeClr val="tx1"/>
                </a:solidFill>
                <a:effectLst/>
                <a:latin typeface="Baskerville Old Face" pitchFamily="18" charset="0"/>
              </a:rPr>
              <a:t>FACULTE DES SCIENCES DE L’INGENIEUR</a:t>
            </a:r>
            <a:br>
              <a:rPr lang="fr-FR" sz="2000" u="sng" dirty="0" smtClean="0">
                <a:solidFill>
                  <a:schemeClr val="tx1"/>
                </a:solidFill>
                <a:effectLst/>
                <a:latin typeface="Baskerville Old Face" pitchFamily="18" charset="0"/>
              </a:rPr>
            </a:br>
            <a:r>
              <a:rPr lang="fr-FR" sz="2000" dirty="0" smtClean="0">
                <a:solidFill>
                  <a:schemeClr val="tx1"/>
                </a:solidFill>
                <a:effectLst/>
                <a:latin typeface="Baskerville Old Face" pitchFamily="18" charset="0"/>
              </a:rPr>
              <a:t>                                       </a:t>
            </a:r>
            <a:r>
              <a:rPr lang="fr-FR" sz="2000" u="sng" dirty="0" smtClean="0">
                <a:solidFill>
                  <a:schemeClr val="tx1"/>
                </a:solidFill>
                <a:effectLst/>
                <a:latin typeface="Baskerville Old Face" pitchFamily="18" charset="0"/>
              </a:rPr>
              <a:t> OPTION : INFORMATIQUE</a:t>
            </a:r>
            <a:r>
              <a:rPr lang="fr-FR" sz="2000" dirty="0" smtClean="0">
                <a:solidFill>
                  <a:schemeClr val="tx1"/>
                </a:solidFill>
                <a:latin typeface="Baskerville Old Face" pitchFamily="18" charset="0"/>
              </a:rPr>
              <a:t/>
            </a:r>
            <a:br>
              <a:rPr lang="fr-FR" sz="2000" dirty="0" smtClean="0">
                <a:solidFill>
                  <a:schemeClr val="tx1"/>
                </a:solidFill>
                <a:latin typeface="Baskerville Old Face" pitchFamily="18" charset="0"/>
              </a:rPr>
            </a:br>
            <a:r>
              <a:rPr lang="fr-FR" sz="2000" dirty="0" smtClean="0">
                <a:solidFill>
                  <a:schemeClr val="tx1"/>
                </a:solidFill>
                <a:latin typeface="Baskerville Old Face" pitchFamily="18" charset="0"/>
              </a:rPr>
              <a:t>                                          </a:t>
            </a:r>
            <a:r>
              <a:rPr lang="fr-FR" sz="2000" u="sng" dirty="0" smtClean="0">
                <a:solidFill>
                  <a:schemeClr val="tx1"/>
                </a:solidFill>
                <a:latin typeface="Baskerville Old Face" pitchFamily="18" charset="0"/>
              </a:rPr>
              <a:t>ACADEMIQUE MASTER 2 </a:t>
            </a:r>
            <a:endParaRPr lang="fr-FR" sz="2000" u="sng" dirty="0">
              <a:solidFill>
                <a:schemeClr val="tx1"/>
              </a:solidFill>
              <a:latin typeface="Baskerville Old Face" pitchFamily="18" charset="0"/>
            </a:endParaRPr>
          </a:p>
        </p:txBody>
      </p:sp>
      <p:sp>
        <p:nvSpPr>
          <p:cNvPr id="5" name="Titre 1"/>
          <p:cNvSpPr txBox="1">
            <a:spLocks/>
          </p:cNvSpPr>
          <p:nvPr/>
        </p:nvSpPr>
        <p:spPr>
          <a:xfrm>
            <a:off x="500034" y="3429000"/>
            <a:ext cx="2857520" cy="571504"/>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500" b="1" u="sng" dirty="0" smtClean="0">
                <a:ln w="6350">
                  <a:noFill/>
                </a:ln>
                <a:effectLst>
                  <a:outerShdw blurRad="38100" dist="38100" dir="2700000" algn="tl">
                    <a:srgbClr val="000000">
                      <a:alpha val="43137"/>
                    </a:srgbClr>
                  </a:outerShdw>
                </a:effectLst>
                <a:latin typeface="Baskerville Old Face" pitchFamily="18" charset="0"/>
                <a:ea typeface="+mj-ea"/>
                <a:cs typeface="+mj-cs"/>
              </a:rPr>
              <a:t>Réalisé par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2000" b="1" i="0" u="none" strike="noStrike" kern="1200" cap="none" spc="0" normalizeH="0" baseline="0" noProof="0" dirty="0">
              <a:ln w="6350">
                <a:noFill/>
              </a:ln>
              <a:solidFill>
                <a:schemeClr val="tx1"/>
              </a:solidFill>
              <a:effectLst>
                <a:outerShdw blurRad="114300" dist="101600" dir="2700000" algn="tl" rotWithShape="0">
                  <a:srgbClr val="000000">
                    <a:alpha val="40000"/>
                  </a:srgbClr>
                </a:outerShdw>
              </a:effectLst>
              <a:uLnTx/>
              <a:uFillTx/>
              <a:latin typeface="Baskerville Old Face" pitchFamily="18" charset="0"/>
              <a:ea typeface="+mj-ea"/>
              <a:cs typeface="+mj-cs"/>
            </a:endParaRPr>
          </a:p>
        </p:txBody>
      </p:sp>
      <p:sp>
        <p:nvSpPr>
          <p:cNvPr id="6" name="Titre 1"/>
          <p:cNvSpPr txBox="1">
            <a:spLocks/>
          </p:cNvSpPr>
          <p:nvPr/>
        </p:nvSpPr>
        <p:spPr>
          <a:xfrm>
            <a:off x="5000628" y="3643314"/>
            <a:ext cx="3214710" cy="642942"/>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500" b="1" u="sng" dirty="0" smtClean="0">
                <a:ln w="6350">
                  <a:noFill/>
                </a:ln>
                <a:effectLst>
                  <a:outerShdw blurRad="38100" dist="38100" dir="2700000" algn="tl">
                    <a:srgbClr val="000000">
                      <a:alpha val="43137"/>
                    </a:srgbClr>
                  </a:outerShdw>
                </a:effectLst>
                <a:latin typeface="Baskerville Old Face" pitchFamily="18" charset="0"/>
                <a:ea typeface="+mj-ea"/>
                <a:cs typeface="+mj-cs"/>
              </a:rPr>
              <a:t>Dirigé par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2000" b="1" i="0" u="none" strike="noStrike" kern="1200" cap="none" spc="0" normalizeH="0" baseline="0" noProof="0" dirty="0">
              <a:ln w="6350">
                <a:noFill/>
              </a:ln>
              <a:solidFill>
                <a:schemeClr val="tx1"/>
              </a:solidFill>
              <a:effectLst>
                <a:outerShdw blurRad="114300" dist="101600" dir="2700000" algn="tl" rotWithShape="0">
                  <a:srgbClr val="000000">
                    <a:alpha val="40000"/>
                  </a:srgbClr>
                </a:outerShdw>
              </a:effectLst>
              <a:uLnTx/>
              <a:uFillTx/>
              <a:latin typeface="Baskerville Old Face" pitchFamily="18" charset="0"/>
              <a:ea typeface="+mj-ea"/>
              <a:cs typeface="+mj-cs"/>
            </a:endParaRPr>
          </a:p>
        </p:txBody>
      </p:sp>
      <p:sp>
        <p:nvSpPr>
          <p:cNvPr id="7" name="ZoneTexte 6"/>
          <p:cNvSpPr txBox="1"/>
          <p:nvPr/>
        </p:nvSpPr>
        <p:spPr>
          <a:xfrm>
            <a:off x="2143108" y="4988494"/>
            <a:ext cx="3429024" cy="369332"/>
          </a:xfrm>
          <a:prstGeom prst="rect">
            <a:avLst/>
          </a:prstGeom>
          <a:noFill/>
        </p:spPr>
        <p:txBody>
          <a:bodyPr wrap="square" rtlCol="0">
            <a:spAutoFit/>
          </a:bodyPr>
          <a:lstStyle/>
          <a:p>
            <a:r>
              <a:rPr lang="fr-FR" b="1" dirty="0" smtClean="0">
                <a:latin typeface="Lucida Calligraphy" pitchFamily="66" charset="0"/>
              </a:rPr>
              <a:t> Chekroud Houda</a:t>
            </a:r>
            <a:endParaRPr lang="fr-FR" b="1" dirty="0">
              <a:latin typeface="Lucida Calligraphy" pitchFamily="66" charset="0"/>
            </a:endParaRPr>
          </a:p>
        </p:txBody>
      </p:sp>
      <p:sp>
        <p:nvSpPr>
          <p:cNvPr id="8" name="ZoneTexte 7"/>
          <p:cNvSpPr txBox="1"/>
          <p:nvPr/>
        </p:nvSpPr>
        <p:spPr>
          <a:xfrm>
            <a:off x="1571604" y="3929066"/>
            <a:ext cx="3429024" cy="369332"/>
          </a:xfrm>
          <a:prstGeom prst="rect">
            <a:avLst/>
          </a:prstGeom>
          <a:noFill/>
        </p:spPr>
        <p:txBody>
          <a:bodyPr wrap="square" rtlCol="0">
            <a:spAutoFit/>
          </a:bodyPr>
          <a:lstStyle/>
          <a:p>
            <a:r>
              <a:rPr lang="fr-FR" b="1" dirty="0" smtClean="0">
                <a:latin typeface="Lucida Calligraphy" pitchFamily="66" charset="0"/>
              </a:rPr>
              <a:t> Aouag Mouna</a:t>
            </a:r>
            <a:endParaRPr lang="fr-FR" b="1" dirty="0">
              <a:latin typeface="Lucida Calligraphy" pitchFamily="66" charset="0"/>
            </a:endParaRPr>
          </a:p>
        </p:txBody>
      </p:sp>
      <p:sp>
        <p:nvSpPr>
          <p:cNvPr id="9" name="ZoneTexte 8"/>
          <p:cNvSpPr txBox="1"/>
          <p:nvPr/>
        </p:nvSpPr>
        <p:spPr>
          <a:xfrm>
            <a:off x="1857356" y="4429132"/>
            <a:ext cx="3429024" cy="369332"/>
          </a:xfrm>
          <a:prstGeom prst="rect">
            <a:avLst/>
          </a:prstGeom>
          <a:noFill/>
        </p:spPr>
        <p:txBody>
          <a:bodyPr wrap="square" rtlCol="0">
            <a:spAutoFit/>
          </a:bodyPr>
          <a:lstStyle/>
          <a:p>
            <a:r>
              <a:rPr lang="fr-FR" b="1" dirty="0" smtClean="0">
                <a:latin typeface="Lucida Calligraphy" pitchFamily="66" charset="0"/>
              </a:rPr>
              <a:t> Youcef Nesrine</a:t>
            </a:r>
            <a:endParaRPr lang="fr-FR" b="1" dirty="0">
              <a:latin typeface="Lucida Calligraphy" pitchFamily="66" charset="0"/>
            </a:endParaRPr>
          </a:p>
        </p:txBody>
      </p:sp>
      <p:sp>
        <p:nvSpPr>
          <p:cNvPr id="10" name="ZoneTexte 9"/>
          <p:cNvSpPr txBox="1"/>
          <p:nvPr/>
        </p:nvSpPr>
        <p:spPr>
          <a:xfrm>
            <a:off x="6357950" y="4286256"/>
            <a:ext cx="3429024" cy="461665"/>
          </a:xfrm>
          <a:prstGeom prst="rect">
            <a:avLst/>
          </a:prstGeom>
          <a:noFill/>
        </p:spPr>
        <p:txBody>
          <a:bodyPr wrap="square" rtlCol="0">
            <a:spAutoFit/>
          </a:bodyPr>
          <a:lstStyle/>
          <a:p>
            <a:r>
              <a:rPr lang="fr-FR" sz="2400" b="1" dirty="0" smtClean="0">
                <a:latin typeface="Times New Roman" pitchFamily="18" charset="0"/>
                <a:cs typeface="Times New Roman" pitchFamily="18" charset="0"/>
              </a:rPr>
              <a:t>Mr.ALAYEB</a:t>
            </a:r>
            <a:endParaRPr lang="fr-FR" sz="2400" b="1" dirty="0">
              <a:latin typeface="Times New Roman" pitchFamily="18" charset="0"/>
              <a:cs typeface="Times New Roman" pitchFamily="18" charset="0"/>
            </a:endParaRPr>
          </a:p>
        </p:txBody>
      </p:sp>
      <p:pic>
        <p:nvPicPr>
          <p:cNvPr id="11" name="Image 10" descr="22.gif"/>
          <p:cNvPicPr>
            <a:picLocks noChangeAspect="1"/>
          </p:cNvPicPr>
          <p:nvPr/>
        </p:nvPicPr>
        <p:blipFill>
          <a:blip r:embed="rId4"/>
          <a:stretch>
            <a:fillRect/>
          </a:stretch>
        </p:blipFill>
        <p:spPr>
          <a:xfrm>
            <a:off x="357158" y="3857628"/>
            <a:ext cx="1071570" cy="642942"/>
          </a:xfrm>
          <a:prstGeom prst="ellipse">
            <a:avLst/>
          </a:prstGeom>
          <a:ln>
            <a:noFill/>
          </a:ln>
          <a:effectLst>
            <a:softEdge rad="112500"/>
          </a:effectLst>
        </p:spPr>
      </p:pic>
      <p:pic>
        <p:nvPicPr>
          <p:cNvPr id="12" name="Image 11" descr="22.gif"/>
          <p:cNvPicPr>
            <a:picLocks noChangeAspect="1"/>
          </p:cNvPicPr>
          <p:nvPr/>
        </p:nvPicPr>
        <p:blipFill>
          <a:blip r:embed="rId4"/>
          <a:stretch>
            <a:fillRect/>
          </a:stretch>
        </p:blipFill>
        <p:spPr>
          <a:xfrm>
            <a:off x="857224" y="4286256"/>
            <a:ext cx="1071570" cy="642942"/>
          </a:xfrm>
          <a:prstGeom prst="ellipse">
            <a:avLst/>
          </a:prstGeom>
          <a:ln>
            <a:noFill/>
          </a:ln>
          <a:effectLst>
            <a:softEdge rad="112500"/>
          </a:effectLst>
        </p:spPr>
      </p:pic>
      <p:pic>
        <p:nvPicPr>
          <p:cNvPr id="13" name="Image 12" descr="22.gif"/>
          <p:cNvPicPr>
            <a:picLocks noChangeAspect="1"/>
          </p:cNvPicPr>
          <p:nvPr/>
        </p:nvPicPr>
        <p:blipFill>
          <a:blip r:embed="rId4"/>
          <a:stretch>
            <a:fillRect/>
          </a:stretch>
        </p:blipFill>
        <p:spPr>
          <a:xfrm>
            <a:off x="1214414" y="4857760"/>
            <a:ext cx="1071570" cy="642942"/>
          </a:xfrm>
          <a:prstGeom prst="ellipse">
            <a:avLst/>
          </a:prstGeom>
          <a:ln>
            <a:noFill/>
          </a:ln>
          <a:effectLst>
            <a:softEdge rad="112500"/>
          </a:effectLst>
        </p:spPr>
      </p:pic>
      <p:sp>
        <p:nvSpPr>
          <p:cNvPr id="14" name="Pentagone 13"/>
          <p:cNvSpPr/>
          <p:nvPr/>
        </p:nvSpPr>
        <p:spPr>
          <a:xfrm>
            <a:off x="1214414" y="1928802"/>
            <a:ext cx="6786610" cy="1357322"/>
          </a:xfrm>
          <a:prstGeom prst="homePlate">
            <a:avLst/>
          </a:prstGeom>
        </p:spPr>
        <p:style>
          <a:lnRef idx="1">
            <a:schemeClr val="dk1"/>
          </a:lnRef>
          <a:fillRef idx="2">
            <a:schemeClr val="dk1"/>
          </a:fillRef>
          <a:effectRef idx="1">
            <a:schemeClr val="dk1"/>
          </a:effectRef>
          <a:fontRef idx="minor">
            <a:schemeClr val="dk1"/>
          </a:fontRef>
        </p:style>
        <p:txBody>
          <a:bodyPr rtlCol="0" anchor="ctr"/>
          <a:lstStyle/>
          <a:p>
            <a:pPr lvl="0" algn="ctr">
              <a:spcBef>
                <a:spcPct val="0"/>
              </a:spcBef>
              <a:defRPr/>
            </a:pPr>
            <a:r>
              <a:rPr lang="fr-FR" sz="2000" b="1" dirty="0" smtClean="0">
                <a:ln w="6350">
                  <a:noFill/>
                </a:ln>
                <a:solidFill>
                  <a:schemeClr val="tx1"/>
                </a:solidFill>
                <a:effectLst>
                  <a:outerShdw blurRad="114300" dist="101600" dir="2700000" algn="tl" rotWithShape="0">
                    <a:srgbClr val="000000">
                      <a:alpha val="40000"/>
                    </a:srgbClr>
                  </a:outerShdw>
                </a:effectLst>
                <a:latin typeface="Times New Roman" pitchFamily="18" charset="0"/>
                <a:cs typeface="Times New Roman" pitchFamily="18" charset="0"/>
              </a:rPr>
              <a:t>LES  METHODES  HYBRIDES </a:t>
            </a:r>
          </a:p>
          <a:p>
            <a:pPr lvl="0" algn="ctr">
              <a:spcBef>
                <a:spcPct val="0"/>
              </a:spcBef>
              <a:defRPr/>
            </a:pPr>
            <a:r>
              <a:rPr lang="fr-FR" b="1" dirty="0" smtClean="0">
                <a:ln w="6350">
                  <a:noFill/>
                </a:ln>
                <a:solidFill>
                  <a:srgbClr val="0033CC"/>
                </a:solidFill>
                <a:effectLst>
                  <a:outerShdw blurRad="114300" dist="101600" dir="2700000" algn="tl" rotWithShape="0">
                    <a:srgbClr val="000000">
                      <a:alpha val="40000"/>
                    </a:srgbClr>
                  </a:outerShdw>
                </a:effectLst>
                <a:latin typeface="Times New Roman" pitchFamily="18" charset="0"/>
                <a:cs typeface="Times New Roman" pitchFamily="18" charset="0"/>
              </a:rPr>
              <a:t>Hybridation Entre Les Méthodes </a:t>
            </a:r>
          </a:p>
          <a:p>
            <a:pPr lvl="0" algn="ctr">
              <a:spcBef>
                <a:spcPct val="0"/>
              </a:spcBef>
              <a:defRPr/>
            </a:pPr>
            <a:r>
              <a:rPr lang="fr-FR" b="1" dirty="0" smtClean="0">
                <a:ln w="6350">
                  <a:noFill/>
                </a:ln>
                <a:solidFill>
                  <a:srgbClr val="0033CC"/>
                </a:solidFill>
                <a:effectLst>
                  <a:outerShdw blurRad="114300" dist="101600" dir="2700000" algn="tl" rotWithShape="0">
                    <a:srgbClr val="000000">
                      <a:alpha val="40000"/>
                    </a:srgbClr>
                  </a:outerShdw>
                </a:effectLst>
                <a:latin typeface="Times New Roman" pitchFamily="18" charset="0"/>
                <a:cs typeface="Times New Roman" pitchFamily="18" charset="0"/>
              </a:rPr>
              <a:t>Exactes   et </a:t>
            </a:r>
            <a:r>
              <a:rPr lang="fr-FR" b="1" i="1" dirty="0" smtClean="0">
                <a:ln w="6350">
                  <a:noFill/>
                </a:ln>
                <a:solidFill>
                  <a:srgbClr val="0033CC"/>
                </a:solidFill>
                <a:effectLst>
                  <a:outerShdw blurRad="114300" dist="101600" dir="2700000" algn="tl" rotWithShape="0">
                    <a:srgbClr val="000000">
                      <a:alpha val="40000"/>
                    </a:srgbClr>
                  </a:outerShdw>
                </a:effectLst>
                <a:latin typeface="Times New Roman" pitchFamily="18" charset="0"/>
                <a:cs typeface="Times New Roman" pitchFamily="18" charset="0"/>
              </a:rPr>
              <a:t>  </a:t>
            </a:r>
            <a:r>
              <a:rPr lang="fr-FR" b="1" dirty="0" smtClean="0">
                <a:ln w="6350">
                  <a:noFill/>
                </a:ln>
                <a:solidFill>
                  <a:srgbClr val="0033CC"/>
                </a:solidFill>
                <a:effectLst>
                  <a:outerShdw blurRad="114300" dist="101600" dir="2700000" algn="tl" rotWithShape="0">
                    <a:srgbClr val="000000">
                      <a:alpha val="40000"/>
                    </a:srgbClr>
                  </a:outerShdw>
                </a:effectLst>
                <a:latin typeface="Times New Roman" pitchFamily="18" charset="0"/>
                <a:cs typeface="Times New Roman" pitchFamily="18" charset="0"/>
              </a:rPr>
              <a:t>Approchées  /  Globales  et  Locales</a:t>
            </a:r>
            <a:endParaRPr lang="fr-FR" b="1" dirty="0">
              <a:ln w="6350">
                <a:noFill/>
              </a:ln>
              <a:solidFill>
                <a:srgbClr val="0033CC"/>
              </a:solidFill>
              <a:effectLst>
                <a:outerShdw blurRad="114300" dist="101600" dir="27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ransition spd="slow">
    <p:newsflash/>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ppt_w</p:attrName>
                                        </p:attrNameLst>
                                      </p:cBhvr>
                                      <p:tavLst>
                                        <p:tav tm="0" fmla="#ppt_w*sin(2.5*pi*$)">
                                          <p:val>
                                            <p:fltVal val="0"/>
                                          </p:val>
                                        </p:tav>
                                        <p:tav tm="100000">
                                          <p:val>
                                            <p:fltVal val="1"/>
                                          </p:val>
                                        </p:tav>
                                      </p:tavLst>
                                    </p:anim>
                                    <p:anim calcmode="lin" valueType="num">
                                      <p:cBhvr>
                                        <p:cTn id="9" dur="5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ppt_w</p:attrName>
                                        </p:attrNameLst>
                                      </p:cBhvr>
                                      <p:tavLst>
                                        <p:tav tm="0" fmla="#ppt_w*sin(2.5*pi*$)">
                                          <p:val>
                                            <p:fltVal val="0"/>
                                          </p:val>
                                        </p:tav>
                                        <p:tav tm="100000">
                                          <p:val>
                                            <p:fltVal val="1"/>
                                          </p:val>
                                        </p:tav>
                                      </p:tavLst>
                                    </p:anim>
                                    <p:anim calcmode="lin" valueType="num">
                                      <p:cBhvr>
                                        <p:cTn id="14" dur="500" fill="hold"/>
                                        <p:tgtEl>
                                          <p:spTgt spid="8"/>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ppt_w</p:attrName>
                                        </p:attrNameLst>
                                      </p:cBhvr>
                                      <p:tavLst>
                                        <p:tav tm="0" fmla="#ppt_w*sin(2.5*pi*$)">
                                          <p:val>
                                            <p:fltVal val="0"/>
                                          </p:val>
                                        </p:tav>
                                        <p:tav tm="100000">
                                          <p:val>
                                            <p:fltVal val="1"/>
                                          </p:val>
                                        </p:tav>
                                      </p:tavLst>
                                    </p:anim>
                                    <p:anim calcmode="lin" valueType="num">
                                      <p:cBhvr>
                                        <p:cTn id="19" dur="500" fill="hold"/>
                                        <p:tgtEl>
                                          <p:spTgt spid="9"/>
                                        </p:tgtEl>
                                        <p:attrNameLst>
                                          <p:attrName>ppt_h</p:attrName>
                                        </p:attrNameLst>
                                      </p:cBhvr>
                                      <p:tavLst>
                                        <p:tav tm="0">
                                          <p:val>
                                            <p:strVal val="#ppt_h"/>
                                          </p:val>
                                        </p:tav>
                                        <p:tav tm="100000">
                                          <p:val>
                                            <p:strVal val="#ppt_h"/>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091688"/>
            <a:ext cx="8183880" cy="1051560"/>
          </a:xfrm>
        </p:spPr>
        <p:txBody>
          <a:bodyPr>
            <a:noAutofit/>
          </a:bodyPr>
          <a:lstStyle/>
          <a:p>
            <a:pPr lvl="0" algn="ctr"/>
            <a:r>
              <a:rPr lang="fr-FR" sz="3200" b="1" i="1" dirty="0" smtClean="0">
                <a:solidFill>
                  <a:schemeClr val="tx1"/>
                </a:solidFill>
                <a:latin typeface="Times New Roman" pitchFamily="18" charset="0"/>
                <a:cs typeface="Times New Roman" pitchFamily="18" charset="0"/>
              </a:rPr>
              <a:t>L’hybridation entres les méthodes </a:t>
            </a:r>
            <a:br>
              <a:rPr lang="fr-FR" sz="3200" b="1" i="1" dirty="0" smtClean="0">
                <a:solidFill>
                  <a:schemeClr val="tx1"/>
                </a:solidFill>
                <a:latin typeface="Times New Roman" pitchFamily="18" charset="0"/>
                <a:cs typeface="Times New Roman" pitchFamily="18" charset="0"/>
              </a:rPr>
            </a:br>
            <a:r>
              <a:rPr lang="fr-FR" sz="3200" b="1" i="1" dirty="0" smtClean="0">
                <a:solidFill>
                  <a:schemeClr val="tx1"/>
                </a:solidFill>
                <a:latin typeface="Times New Roman" pitchFamily="18" charset="0"/>
                <a:cs typeface="Times New Roman" pitchFamily="18" charset="0"/>
              </a:rPr>
              <a:t>globales et locales</a:t>
            </a:r>
            <a:endParaRPr lang="fr-FR" sz="3200" dirty="0">
              <a:solidFill>
                <a:schemeClr val="tx1"/>
              </a:solidFill>
              <a:latin typeface="Times New Roman" pitchFamily="18" charset="0"/>
              <a:cs typeface="Times New Roman" pitchFamily="18" charset="0"/>
            </a:endParaRPr>
          </a:p>
        </p:txBody>
      </p:sp>
      <p:sp>
        <p:nvSpPr>
          <p:cNvPr id="4" name="Étoile à 5 branches 3"/>
          <p:cNvSpPr/>
          <p:nvPr/>
        </p:nvSpPr>
        <p:spPr>
          <a:xfrm>
            <a:off x="585766" y="2157410"/>
            <a:ext cx="914400" cy="914400"/>
          </a:xfrm>
          <a:prstGeom prst="star5">
            <a:avLst/>
          </a:prstGeom>
          <a:blipFill>
            <a:blip r:embed="rId3"/>
            <a:tile tx="0" ty="0" sx="100000" sy="100000" flip="none" algn="tl"/>
          </a:blip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4"/>
                                        </p:tgtEl>
                                        <p:attrNameLst>
                                          <p:attrName>r</p:attrName>
                                        </p:attrNameLst>
                                      </p:cBhvr>
                                    </p:animRot>
                                  </p:childTnLst>
                                </p:cTn>
                              </p:par>
                              <p:par>
                                <p:cTn id="7" presetID="17" presetClass="entr" presetSubtype="1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71414"/>
            <a:ext cx="8229600" cy="785818"/>
          </a:xfrm>
        </p:spPr>
        <p:txBody>
          <a:bodyPr>
            <a:normAutofit/>
          </a:bodyPr>
          <a:lstStyle/>
          <a:p>
            <a:pPr algn="ctr"/>
            <a:r>
              <a:rPr lang="fr-FR" sz="2800" i="1" dirty="0" smtClean="0">
                <a:solidFill>
                  <a:schemeClr val="tx1"/>
                </a:solidFill>
                <a:latin typeface="Times New Roman" pitchFamily="18" charset="0"/>
                <a:cs typeface="Times New Roman" pitchFamily="18" charset="0"/>
              </a:rPr>
              <a:t>L’hybridation entres les méthodes globales et locales</a:t>
            </a:r>
            <a:endParaRPr lang="fr-FR" sz="2800" b="1" i="1" dirty="0">
              <a:solidFill>
                <a:schemeClr val="accent6">
                  <a:lumMod val="50000"/>
                </a:schemeClr>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57200" y="928670"/>
            <a:ext cx="8229600" cy="5572164"/>
          </a:xfrm>
        </p:spPr>
        <p:txBody>
          <a:bodyPr>
            <a:normAutofit fontScale="40000" lnSpcReduction="20000"/>
          </a:bodyPr>
          <a:lstStyle/>
          <a:p>
            <a:pPr>
              <a:buClr>
                <a:srgbClr val="0070C0"/>
              </a:buClr>
              <a:buNone/>
            </a:pPr>
            <a:r>
              <a:rPr lang="fr-FR" sz="5000" b="1" u="sng" dirty="0" smtClean="0">
                <a:solidFill>
                  <a:srgbClr val="0033CC"/>
                </a:solidFill>
                <a:latin typeface="Times New Roman" pitchFamily="18" charset="0"/>
                <a:cs typeface="Times New Roman" pitchFamily="18" charset="0"/>
              </a:rPr>
              <a:t>INTODUCTION:</a:t>
            </a:r>
          </a:p>
          <a:p>
            <a:pPr>
              <a:buClr>
                <a:srgbClr val="0070C0"/>
              </a:buClr>
              <a:buNone/>
            </a:pPr>
            <a:endParaRPr lang="fr-FR" sz="5000" b="1" u="sng" dirty="0" smtClean="0">
              <a:solidFill>
                <a:srgbClr val="0033CC"/>
              </a:solidFill>
              <a:latin typeface="Times New Roman" pitchFamily="18" charset="0"/>
              <a:cs typeface="Times New Roman" pitchFamily="18" charset="0"/>
            </a:endParaRPr>
          </a:p>
          <a:p>
            <a:pPr>
              <a:buClr>
                <a:srgbClr val="0070C0"/>
              </a:buClr>
              <a:buFont typeface="Wingdings" pitchFamily="2" charset="2"/>
              <a:buChar char="Ø"/>
            </a:pPr>
            <a:r>
              <a:rPr lang="fr-FR" sz="5000" dirty="0" smtClean="0">
                <a:latin typeface="Times New Roman" pitchFamily="18" charset="0"/>
                <a:cs typeface="Times New Roman" pitchFamily="18" charset="0"/>
              </a:rPr>
              <a:t>une multitude d'algorithmes hybrides ont fait l’apparition des  algorithmes évolutionnaires ces dernières années.</a:t>
            </a:r>
          </a:p>
          <a:p>
            <a:pPr>
              <a:buClr>
                <a:srgbClr val="0070C0"/>
              </a:buClr>
              <a:buNone/>
            </a:pPr>
            <a:endParaRPr lang="fr-FR" sz="5000" dirty="0" smtClean="0">
              <a:latin typeface="Times New Roman" pitchFamily="18" charset="0"/>
              <a:cs typeface="Times New Roman" pitchFamily="18" charset="0"/>
            </a:endParaRPr>
          </a:p>
          <a:p>
            <a:pPr>
              <a:buClr>
                <a:srgbClr val="0070C0"/>
              </a:buClr>
              <a:buFont typeface="Wingdings" pitchFamily="2" charset="2"/>
              <a:buChar char="Ø"/>
            </a:pPr>
            <a:r>
              <a:rPr lang="fr-FR" sz="5000" dirty="0" smtClean="0">
                <a:latin typeface="Times New Roman" pitchFamily="18" charset="0"/>
                <a:cs typeface="Times New Roman" pitchFamily="18" charset="0"/>
              </a:rPr>
              <a:t>Un cas particulier de cette hybridation consiste à combiner un algorithme génétique et une méthode de recherche locale.</a:t>
            </a:r>
          </a:p>
          <a:p>
            <a:pPr>
              <a:buClr>
                <a:srgbClr val="0070C0"/>
              </a:buClr>
              <a:buNone/>
            </a:pPr>
            <a:r>
              <a:rPr lang="fr-FR" sz="5000" dirty="0" smtClean="0">
                <a:latin typeface="Times New Roman" pitchFamily="18" charset="0"/>
                <a:cs typeface="Times New Roman" pitchFamily="18" charset="0"/>
              </a:rPr>
              <a:t>    De manière intuitive, un grand nombre de chercheurs ont donc substitué  une méthode de recherche locale à l'opérateur de mutation, pour créer une méthode hybride. </a:t>
            </a:r>
          </a:p>
          <a:p>
            <a:pPr>
              <a:buClr>
                <a:srgbClr val="0070C0"/>
              </a:buClr>
              <a:buNone/>
            </a:pPr>
            <a:endParaRPr lang="fr-FR" sz="5500" dirty="0" smtClean="0">
              <a:latin typeface="Times New Roman" pitchFamily="18" charset="0"/>
              <a:cs typeface="Times New Roman" pitchFamily="18" charset="0"/>
            </a:endParaRPr>
          </a:p>
          <a:p>
            <a:pPr>
              <a:buClr>
                <a:srgbClr val="0070C0"/>
              </a:buClr>
              <a:buFont typeface="Wingdings" pitchFamily="2" charset="2"/>
              <a:buChar char="Ø"/>
            </a:pPr>
            <a:r>
              <a:rPr lang="fr-FR" sz="5000" dirty="0" smtClean="0">
                <a:latin typeface="Times New Roman" pitchFamily="18" charset="0"/>
                <a:cs typeface="Times New Roman" pitchFamily="18" charset="0"/>
              </a:rPr>
              <a:t>Nous pouvons ainsi citer pour le cas des problèmes multiobjectifs : </a:t>
            </a:r>
          </a:p>
          <a:p>
            <a:pPr marL="449263" indent="-187325">
              <a:buClr>
                <a:srgbClr val="FF0000"/>
              </a:buClr>
              <a:buFont typeface="Wingdings" pitchFamily="2" charset="2"/>
              <a:buChar char="§"/>
            </a:pPr>
            <a:r>
              <a:rPr lang="fr-FR" sz="5000" dirty="0" smtClean="0">
                <a:latin typeface="Times New Roman" pitchFamily="18" charset="0"/>
                <a:cs typeface="Times New Roman" pitchFamily="18" charset="0"/>
              </a:rPr>
              <a:t>La méthode MOTS combinant une population et une recherche Tabou.</a:t>
            </a:r>
          </a:p>
          <a:p>
            <a:pPr marL="449263" indent="-187325">
              <a:buClr>
                <a:srgbClr val="FF0000"/>
              </a:buClr>
              <a:buFont typeface="Wingdings" pitchFamily="2" charset="2"/>
              <a:buChar char="§"/>
            </a:pPr>
            <a:r>
              <a:rPr lang="fr-FR" sz="5000" dirty="0" smtClean="0">
                <a:latin typeface="Times New Roman" pitchFamily="18" charset="0"/>
                <a:cs typeface="Times New Roman" pitchFamily="18" charset="0"/>
              </a:rPr>
              <a:t>La méthode PSA combinant un algorithme génétique et le recuit simulé.</a:t>
            </a:r>
          </a:p>
          <a:p>
            <a:pPr marL="449263" indent="-187325">
              <a:buClr>
                <a:srgbClr val="FF0000"/>
              </a:buClr>
              <a:buFont typeface="Wingdings" pitchFamily="2" charset="2"/>
              <a:buChar char="§"/>
            </a:pPr>
            <a:r>
              <a:rPr lang="fr-FR" sz="5000" dirty="0" smtClean="0">
                <a:latin typeface="Times New Roman" pitchFamily="18" charset="0"/>
                <a:cs typeface="Times New Roman" pitchFamily="18" charset="0"/>
              </a:rPr>
              <a:t>La méthode MPAES intégrant un schéma généralisant l'implémentation d'un grand nombre d'algorithmes hybrides pour l'optimisation des problèmes multiobjectifs.</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from="(-#ppt_w/2)" to="(#ppt_x)" calcmode="lin" valueType="num">
                                      <p:cBhvr>
                                        <p:cTn id="7" dur="300" fill="hold">
                                          <p:stCondLst>
                                            <p:cond delay="0"/>
                                          </p:stCondLst>
                                        </p:cTn>
                                        <p:tgtEl>
                                          <p:spTgt spid="3">
                                            <p:txEl>
                                              <p:pRg st="4" end="4"/>
                                            </p:txEl>
                                          </p:spTgt>
                                        </p:tgtEl>
                                        <p:attrNameLst>
                                          <p:attrName>ppt_x</p:attrName>
                                        </p:attrNameLst>
                                      </p:cBhvr>
                                    </p:anim>
                                    <p:anim from="0" to="-1.0" calcmode="lin" valueType="num">
                                      <p:cBhvr>
                                        <p:cTn id="8" dur="100" decel="50000" autoRev="1" fill="hold">
                                          <p:stCondLst>
                                            <p:cond delay="300"/>
                                          </p:stCondLst>
                                        </p:cTn>
                                        <p:tgtEl>
                                          <p:spTgt spid="3">
                                            <p:txEl>
                                              <p:pRg st="4" end="4"/>
                                            </p:txEl>
                                          </p:spTgt>
                                        </p:tgtEl>
                                        <p:attrNameLst>
                                          <p:attrName>xshear</p:attrName>
                                        </p:attrNameLst>
                                      </p:cBhvr>
                                    </p:anim>
                                    <p:animScale>
                                      <p:cBhvr>
                                        <p:cTn id="9" dur="100" decel="100000" autoRev="1" fill="hold">
                                          <p:stCondLst>
                                            <p:cond delay="300"/>
                                          </p:stCondLst>
                                        </p:cTn>
                                        <p:tgtEl>
                                          <p:spTgt spid="3">
                                            <p:txEl>
                                              <p:pRg st="4" end="4"/>
                                            </p:txEl>
                                          </p:spTgt>
                                        </p:tgtEl>
                                      </p:cBhvr>
                                      <p:from x="100000" y="100000"/>
                                      <p:to x="80000" y="100000"/>
                                    </p:animScale>
                                    <p:anim by="(#ppt_h/3+#ppt_w*0.1)" calcmode="lin" valueType="num">
                                      <p:cBhvr additive="sum">
                                        <p:cTn id="10" dur="100" decel="100000" autoRev="1" fill="hold">
                                          <p:stCondLst>
                                            <p:cond delay="300"/>
                                          </p:stCondLst>
                                        </p:cTn>
                                        <p:tgtEl>
                                          <p:spTgt spid="3">
                                            <p:txEl>
                                              <p:pRg st="4" end="4"/>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from="(-#ppt_w/2)" to="(#ppt_x)" calcmode="lin" valueType="num">
                                      <p:cBhvr>
                                        <p:cTn id="13" dur="300" fill="hold">
                                          <p:stCondLst>
                                            <p:cond delay="0"/>
                                          </p:stCondLst>
                                        </p:cTn>
                                        <p:tgtEl>
                                          <p:spTgt spid="3">
                                            <p:txEl>
                                              <p:pRg st="5" end="5"/>
                                            </p:txEl>
                                          </p:spTgt>
                                        </p:tgtEl>
                                        <p:attrNameLst>
                                          <p:attrName>ppt_x</p:attrName>
                                        </p:attrNameLst>
                                      </p:cBhvr>
                                    </p:anim>
                                    <p:anim from="0" to="-1.0" calcmode="lin" valueType="num">
                                      <p:cBhvr>
                                        <p:cTn id="14" dur="100" decel="50000" autoRev="1" fill="hold">
                                          <p:stCondLst>
                                            <p:cond delay="300"/>
                                          </p:stCondLst>
                                        </p:cTn>
                                        <p:tgtEl>
                                          <p:spTgt spid="3">
                                            <p:txEl>
                                              <p:pRg st="5" end="5"/>
                                            </p:txEl>
                                          </p:spTgt>
                                        </p:tgtEl>
                                        <p:attrNameLst>
                                          <p:attrName>xshear</p:attrName>
                                        </p:attrNameLst>
                                      </p:cBhvr>
                                    </p:anim>
                                    <p:animScale>
                                      <p:cBhvr>
                                        <p:cTn id="15" dur="100" decel="100000" autoRev="1" fill="hold">
                                          <p:stCondLst>
                                            <p:cond delay="300"/>
                                          </p:stCondLst>
                                        </p:cTn>
                                        <p:tgtEl>
                                          <p:spTgt spid="3">
                                            <p:txEl>
                                              <p:pRg st="5" end="5"/>
                                            </p:txEl>
                                          </p:spTgt>
                                        </p:tgtEl>
                                      </p:cBhvr>
                                      <p:from x="100000" y="100000"/>
                                      <p:to x="80000" y="100000"/>
                                    </p:animScale>
                                    <p:anim by="(#ppt_h/3+#ppt_w*0.1)" calcmode="lin" valueType="num">
                                      <p:cBhvr additive="sum">
                                        <p:cTn id="16" dur="100" decel="100000" autoRev="1" fill="hold">
                                          <p:stCondLst>
                                            <p:cond delay="300"/>
                                          </p:stCondLst>
                                        </p:cTn>
                                        <p:tgtEl>
                                          <p:spTgt spid="3">
                                            <p:txEl>
                                              <p:pRg st="5" end="5"/>
                                            </p:txEl>
                                          </p:spTgt>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p:cTn id="21"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22" dur="5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23" dur="500"/>
                                        <p:tgtEl>
                                          <p:spTgt spid="3">
                                            <p:txEl>
                                              <p:pRg st="7" end="7"/>
                                            </p:txEl>
                                          </p:spTgt>
                                        </p:tgtEl>
                                      </p:cBhvr>
                                    </p:animEffect>
                                  </p:childTnLst>
                                </p:cTn>
                              </p:par>
                              <p:par>
                                <p:cTn id="24" presetID="29"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 calcmode="lin" valueType="num">
                                      <p:cBhvr>
                                        <p:cTn id="26"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27" dur="5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28" dur="500"/>
                                        <p:tgtEl>
                                          <p:spTgt spid="3">
                                            <p:txEl>
                                              <p:pRg st="8" end="8"/>
                                            </p:txEl>
                                          </p:spTgt>
                                        </p:tgtEl>
                                      </p:cBhvr>
                                    </p:animEffect>
                                  </p:childTnLst>
                                </p:cTn>
                              </p:par>
                              <p:par>
                                <p:cTn id="29" presetID="29"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p:cTn id="31" dur="5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32" dur="500" fill="hold"/>
                                        <p:tgtEl>
                                          <p:spTgt spid="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33" dur="500"/>
                                        <p:tgtEl>
                                          <p:spTgt spid="3">
                                            <p:txEl>
                                              <p:pRg st="9" end="9"/>
                                            </p:txEl>
                                          </p:spTgt>
                                        </p:tgtEl>
                                      </p:cBhvr>
                                    </p:animEffect>
                                  </p:childTnLst>
                                </p:cTn>
                              </p:par>
                              <p:par>
                                <p:cTn id="34" presetID="29"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 calcmode="lin" valueType="num">
                                      <p:cBhvr>
                                        <p:cTn id="36" dur="5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74598" y="214290"/>
            <a:ext cx="8183880" cy="1051560"/>
          </a:xfrm>
        </p:spPr>
        <p:txBody>
          <a:bodyPr>
            <a:normAutofit/>
          </a:bodyPr>
          <a:lstStyle/>
          <a:p>
            <a:r>
              <a:rPr lang="fr-FR" dirty="0" smtClean="0">
                <a:solidFill>
                  <a:schemeClr val="tx1"/>
                </a:solidFill>
                <a:latin typeface="Times New Roman" pitchFamily="18" charset="0"/>
                <a:cs typeface="Times New Roman" pitchFamily="18" charset="0"/>
              </a:rPr>
              <a:t>Métaheuristiques hybrides</a:t>
            </a:r>
            <a:endParaRPr lang="fr-FR" dirty="0">
              <a:solidFill>
                <a:schemeClr val="tx1"/>
              </a:solidFill>
              <a:latin typeface="Times New Roman" pitchFamily="18" charset="0"/>
              <a:cs typeface="Times New Roman" pitchFamily="18" charset="0"/>
            </a:endParaRPr>
          </a:p>
        </p:txBody>
      </p:sp>
      <p:sp>
        <p:nvSpPr>
          <p:cNvPr id="4" name="Titre 1"/>
          <p:cNvSpPr txBox="1">
            <a:spLocks/>
          </p:cNvSpPr>
          <p:nvPr/>
        </p:nvSpPr>
        <p:spPr>
          <a:xfrm>
            <a:off x="1317342" y="3377572"/>
            <a:ext cx="8183880" cy="1051560"/>
          </a:xfrm>
          <a:prstGeom prst="rect">
            <a:avLst/>
          </a:prstGeom>
        </p:spPr>
        <p:txBody>
          <a:bodyPr vert="horz" anchor="b">
            <a:normAutofit fontScale="97500"/>
          </a:bodyPr>
          <a:lstStyle/>
          <a:p>
            <a:pPr marL="0" marR="0" lvl="0" indent="0" algn="l" defTabSz="914400" rtl="0" eaLnBrk="1" fontAlgn="auto" latinLnBrk="0" hangingPunct="1">
              <a:lnSpc>
                <a:spcPct val="100000"/>
              </a:lnSpc>
              <a:spcBef>
                <a:spcPct val="0"/>
              </a:spcBef>
              <a:spcAft>
                <a:spcPts val="0"/>
              </a:spcAft>
              <a:buClr>
                <a:srgbClr val="0033CC"/>
              </a:buClr>
              <a:buSzTx/>
              <a:buFont typeface="Wingdings" pitchFamily="2" charset="2"/>
              <a:buChar char="Ø"/>
              <a:tabLst/>
              <a:defRPr/>
            </a:pPr>
            <a:r>
              <a:rPr kumimoji="0" lang="fr-FR" sz="32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Classification Plate</a:t>
            </a:r>
            <a:endParaRPr kumimoji="0" lang="fr-FR" sz="3200" b="1" i="0" u="none" strike="noStrike" kern="1200" cap="none" spc="0" normalizeH="0" baseline="0" noProof="0" dirty="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endParaRPr>
          </a:p>
        </p:txBody>
      </p:sp>
      <p:sp>
        <p:nvSpPr>
          <p:cNvPr id="5" name="Titre 1"/>
          <p:cNvSpPr txBox="1">
            <a:spLocks/>
          </p:cNvSpPr>
          <p:nvPr/>
        </p:nvSpPr>
        <p:spPr>
          <a:xfrm>
            <a:off x="1317342" y="2806068"/>
            <a:ext cx="8183880" cy="1051560"/>
          </a:xfrm>
          <a:prstGeom prst="rect">
            <a:avLst/>
          </a:prstGeom>
        </p:spPr>
        <p:txBody>
          <a:bodyPr vert="horz" anchor="b">
            <a:normAutofit fontScale="97500"/>
          </a:bodyPr>
          <a:lstStyle/>
          <a:p>
            <a:pPr marL="0" marR="0" lvl="0" indent="0" algn="l" defTabSz="914400" rtl="0" eaLnBrk="1" fontAlgn="auto" latinLnBrk="0" hangingPunct="1">
              <a:lnSpc>
                <a:spcPct val="100000"/>
              </a:lnSpc>
              <a:spcBef>
                <a:spcPct val="0"/>
              </a:spcBef>
              <a:spcAft>
                <a:spcPts val="0"/>
              </a:spcAft>
              <a:buClr>
                <a:srgbClr val="0033CC"/>
              </a:buClr>
              <a:buSzTx/>
              <a:buFont typeface="Wingdings" pitchFamily="2" charset="2"/>
              <a:buChar char="Ø"/>
              <a:tabLst/>
              <a:defRPr/>
            </a:pPr>
            <a:r>
              <a:rPr kumimoji="0" lang="fr-FR" sz="32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Classification</a:t>
            </a:r>
            <a:r>
              <a:rPr kumimoji="0" lang="fr-FR" sz="3200" b="1" i="0" u="none" strike="noStrike" kern="1200" cap="none" spc="0" normalizeH="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Hiérarchiqu</a:t>
            </a:r>
            <a:r>
              <a:rPr kumimoji="0" lang="fr-FR" sz="32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e</a:t>
            </a:r>
          </a:p>
          <a:p>
            <a:pPr marL="0" marR="0" lvl="0" indent="0" algn="l" defTabSz="914400" rtl="0" eaLnBrk="1" fontAlgn="auto" latinLnBrk="0" hangingPunct="1">
              <a:lnSpc>
                <a:spcPct val="100000"/>
              </a:lnSpc>
              <a:spcBef>
                <a:spcPct val="0"/>
              </a:spcBef>
              <a:spcAft>
                <a:spcPts val="0"/>
              </a:spcAft>
              <a:buClr>
                <a:srgbClr val="0033CC"/>
              </a:buClr>
              <a:buSzTx/>
              <a:tabLst/>
              <a:defRPr/>
            </a:pPr>
            <a:endParaRPr kumimoji="0" lang="fr-FR" sz="3200" b="1" i="0" u="none" strike="noStrike" kern="1200" cap="none" spc="0" normalizeH="0" baseline="0" noProof="0" dirty="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endParaRPr>
          </a:p>
        </p:txBody>
      </p:sp>
      <p:pic>
        <p:nvPicPr>
          <p:cNvPr id="6" name="Image 5" descr="fleche a droite.gif"/>
          <p:cNvPicPr>
            <a:picLocks noChangeAspect="1"/>
          </p:cNvPicPr>
          <p:nvPr/>
        </p:nvPicPr>
        <p:blipFill>
          <a:blip r:embed="rId3"/>
          <a:stretch>
            <a:fillRect/>
          </a:stretch>
        </p:blipFill>
        <p:spPr>
          <a:xfrm>
            <a:off x="1500167" y="785794"/>
            <a:ext cx="357189" cy="361952"/>
          </a:xfrm>
          <a:prstGeom prst="rect">
            <a:avLst/>
          </a:prstGeom>
        </p:spPr>
      </p:pic>
      <p:sp>
        <p:nvSpPr>
          <p:cNvPr id="7" name="Rectangle 6"/>
          <p:cNvSpPr/>
          <p:nvPr/>
        </p:nvSpPr>
        <p:spPr>
          <a:xfrm>
            <a:off x="857224" y="2000240"/>
            <a:ext cx="2555508" cy="584775"/>
          </a:xfrm>
          <a:prstGeom prst="rect">
            <a:avLst/>
          </a:prstGeom>
        </p:spPr>
        <p:txBody>
          <a:bodyPr wrap="none">
            <a:spAutoFit/>
          </a:bodyPr>
          <a:lstStyle/>
          <a:p>
            <a:r>
              <a:rPr lang="fr-FR" sz="3200" b="1" dirty="0" smtClean="0">
                <a:latin typeface="Times New Roman" pitchFamily="18" charset="0"/>
                <a:cs typeface="Times New Roman" pitchFamily="18" charset="0"/>
              </a:rPr>
              <a:t>Classification</a:t>
            </a:r>
            <a:endParaRPr lang="fr-FR"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1" nodeType="clickEffect">
                                  <p:stCondLst>
                                    <p:cond delay="0"/>
                                  </p:stCondLst>
                                  <p:childTnLst>
                                    <p:animScale>
                                      <p:cBhvr>
                                        <p:cTn id="6" dur="1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428860" y="3643314"/>
            <a:ext cx="1928826" cy="642942"/>
          </a:xfrm>
          <a:prstGeom prst="roundRect">
            <a:avLst/>
          </a:prstGeom>
          <a:blipFill>
            <a:blip r:embed="rId3"/>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r>
              <a:rPr lang="fr-FR" sz="2000" b="1" dirty="0" smtClean="0">
                <a:latin typeface="Times New Roman" pitchFamily="18" charset="0"/>
                <a:cs typeface="Times New Roman" pitchFamily="18" charset="0"/>
              </a:rPr>
              <a:t>  Co-évolution</a:t>
            </a:r>
          </a:p>
        </p:txBody>
      </p:sp>
      <p:sp>
        <p:nvSpPr>
          <p:cNvPr id="3" name="Rectangle à coins arrondis 2"/>
          <p:cNvSpPr/>
          <p:nvPr/>
        </p:nvSpPr>
        <p:spPr>
          <a:xfrm>
            <a:off x="571472" y="3643314"/>
            <a:ext cx="1500198" cy="642942"/>
          </a:xfrm>
          <a:prstGeom prst="roundRect">
            <a:avLst/>
          </a:prstGeom>
          <a:blipFill>
            <a:blip r:embed="rId3"/>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r>
              <a:rPr lang="fr-FR" sz="16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Relais</a:t>
            </a:r>
          </a:p>
        </p:txBody>
      </p:sp>
      <p:sp>
        <p:nvSpPr>
          <p:cNvPr id="4" name="Rectangle à coins arrondis 3"/>
          <p:cNvSpPr/>
          <p:nvPr/>
        </p:nvSpPr>
        <p:spPr>
          <a:xfrm>
            <a:off x="5143504" y="2500306"/>
            <a:ext cx="2000264" cy="642942"/>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r>
              <a:rPr lang="fr-FR" sz="2200" b="1" dirty="0" smtClean="0">
                <a:latin typeface="Times New Roman" pitchFamily="18" charset="0"/>
                <a:cs typeface="Times New Roman" pitchFamily="18" charset="0"/>
              </a:rPr>
              <a:t>   Haut niveau </a:t>
            </a:r>
          </a:p>
        </p:txBody>
      </p:sp>
      <p:sp>
        <p:nvSpPr>
          <p:cNvPr id="5" name="Rectangle à coins arrondis 4"/>
          <p:cNvSpPr/>
          <p:nvPr/>
        </p:nvSpPr>
        <p:spPr>
          <a:xfrm>
            <a:off x="1428728" y="2428868"/>
            <a:ext cx="1785950" cy="714380"/>
          </a:xfrm>
          <a:prstGeom prst="roundRect">
            <a:avLst/>
          </a:prstGeom>
          <a:blipFill>
            <a:blip r:embed="rId4"/>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r>
              <a:rPr lang="fr-FR" sz="2200" b="1" dirty="0" smtClean="0">
                <a:latin typeface="Times New Roman" pitchFamily="18" charset="0"/>
                <a:cs typeface="Times New Roman" pitchFamily="18" charset="0"/>
              </a:rPr>
              <a:t>  Bas niveau</a:t>
            </a:r>
          </a:p>
        </p:txBody>
      </p:sp>
      <p:sp>
        <p:nvSpPr>
          <p:cNvPr id="6" name="Rectangle à coins arrondis 5"/>
          <p:cNvSpPr/>
          <p:nvPr/>
        </p:nvSpPr>
        <p:spPr>
          <a:xfrm>
            <a:off x="1785918" y="785794"/>
            <a:ext cx="5214974" cy="928694"/>
          </a:xfrm>
          <a:prstGeom prst="roundRect">
            <a:avLst/>
          </a:prstGeom>
          <a:blipFill>
            <a:blip r:embed="rId3"/>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r>
              <a:rPr lang="fr-FR" sz="1600" b="1"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 Métaheuristiques Hybrides</a:t>
            </a:r>
          </a:p>
          <a:p>
            <a:r>
              <a:rPr lang="fr-FR" sz="2800" b="1" dirty="0" smtClean="0">
                <a:solidFill>
                  <a:srgbClr val="0033CC"/>
                </a:solidFill>
                <a:latin typeface="Times New Roman" pitchFamily="18" charset="0"/>
                <a:cs typeface="Times New Roman" pitchFamily="18" charset="0"/>
              </a:rPr>
              <a:t>     Classification hiérarchique</a:t>
            </a:r>
          </a:p>
        </p:txBody>
      </p:sp>
      <p:sp>
        <p:nvSpPr>
          <p:cNvPr id="7" name="Rectangle à coins arrondis 6"/>
          <p:cNvSpPr/>
          <p:nvPr/>
        </p:nvSpPr>
        <p:spPr>
          <a:xfrm>
            <a:off x="4643438" y="3643314"/>
            <a:ext cx="1357322" cy="642942"/>
          </a:xfrm>
          <a:prstGeom prst="roundRect">
            <a:avLst/>
          </a:prstGeom>
          <a:blipFill>
            <a:blip r:embed="rId3"/>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r>
              <a:rPr lang="fr-FR" sz="2000" b="1" dirty="0" smtClean="0">
                <a:latin typeface="Times New Roman" pitchFamily="18" charset="0"/>
                <a:cs typeface="Times New Roman" pitchFamily="18" charset="0"/>
              </a:rPr>
              <a:t>    Relais</a:t>
            </a:r>
          </a:p>
        </p:txBody>
      </p:sp>
      <p:sp>
        <p:nvSpPr>
          <p:cNvPr id="8" name="Rectangle à coins arrondis 7"/>
          <p:cNvSpPr/>
          <p:nvPr/>
        </p:nvSpPr>
        <p:spPr>
          <a:xfrm>
            <a:off x="6357950" y="3643314"/>
            <a:ext cx="2143140" cy="642942"/>
          </a:xfrm>
          <a:prstGeom prst="roundRect">
            <a:avLst/>
          </a:prstGeom>
          <a:blipFill>
            <a:blip r:embed="rId3"/>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r>
              <a:rPr lang="fr-FR" sz="2000" b="1" dirty="0" smtClean="0">
                <a:latin typeface="Times New Roman" pitchFamily="18" charset="0"/>
                <a:cs typeface="Times New Roman" pitchFamily="18" charset="0"/>
              </a:rPr>
              <a:t>    Co-évolution</a:t>
            </a:r>
          </a:p>
        </p:txBody>
      </p:sp>
      <p:cxnSp>
        <p:nvCxnSpPr>
          <p:cNvPr id="9" name="Connecteur droit avec flèche 8"/>
          <p:cNvCxnSpPr>
            <a:stCxn id="6" idx="2"/>
            <a:endCxn id="5" idx="0"/>
          </p:cNvCxnSpPr>
          <p:nvPr/>
        </p:nvCxnSpPr>
        <p:spPr>
          <a:xfrm rot="5400000">
            <a:off x="3000364" y="1035827"/>
            <a:ext cx="714380" cy="207170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Connecteur droit avec flèche 9"/>
          <p:cNvCxnSpPr>
            <a:stCxn id="6" idx="2"/>
            <a:endCxn id="4" idx="0"/>
          </p:cNvCxnSpPr>
          <p:nvPr/>
        </p:nvCxnSpPr>
        <p:spPr>
          <a:xfrm rot="16200000" flipH="1">
            <a:off x="4875611" y="1232281"/>
            <a:ext cx="785818" cy="175023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Connecteur droit avec flèche 10"/>
          <p:cNvCxnSpPr>
            <a:stCxn id="5" idx="2"/>
            <a:endCxn id="3" idx="0"/>
          </p:cNvCxnSpPr>
          <p:nvPr/>
        </p:nvCxnSpPr>
        <p:spPr>
          <a:xfrm rot="5400000">
            <a:off x="1571604" y="2893215"/>
            <a:ext cx="500066" cy="10001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Connecteur droit avec flèche 11"/>
          <p:cNvCxnSpPr>
            <a:stCxn id="4" idx="2"/>
            <a:endCxn id="7" idx="0"/>
          </p:cNvCxnSpPr>
          <p:nvPr/>
        </p:nvCxnSpPr>
        <p:spPr>
          <a:xfrm rot="5400000">
            <a:off x="5482835" y="2982513"/>
            <a:ext cx="500066" cy="8215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500034" y="4214818"/>
            <a:ext cx="8429684" cy="1292662"/>
          </a:xfrm>
          <a:prstGeom prst="rect">
            <a:avLst/>
          </a:prstGeom>
        </p:spPr>
        <p:txBody>
          <a:bodyPr wrap="square">
            <a:spAutoFit/>
          </a:bodyPr>
          <a:lstStyle/>
          <a:p>
            <a:endParaRPr lang="fr-FR" dirty="0" smtClean="0"/>
          </a:p>
          <a:p>
            <a:endParaRPr lang="fr-FR" dirty="0" smtClean="0"/>
          </a:p>
          <a:p>
            <a:endParaRPr lang="fr-FR" dirty="0" smtClean="0"/>
          </a:p>
          <a:p>
            <a:r>
              <a:rPr lang="fr-FR" sz="2400" b="1" dirty="0" smtClean="0">
                <a:solidFill>
                  <a:srgbClr val="0033CC"/>
                </a:solidFill>
                <a:latin typeface="Times New Roman" pitchFamily="18" charset="0"/>
                <a:cs typeface="Times New Roman" pitchFamily="18" charset="0"/>
              </a:rPr>
              <a:t>     LRH                   LCH                  HRH                 HCH</a:t>
            </a:r>
            <a:endParaRPr lang="fr-FR" sz="2400" dirty="0">
              <a:solidFill>
                <a:srgbClr val="0033CC"/>
              </a:solidFill>
              <a:latin typeface="Times New Roman" pitchFamily="18" charset="0"/>
              <a:cs typeface="Times New Roman" pitchFamily="18" charset="0"/>
            </a:endParaRPr>
          </a:p>
        </p:txBody>
      </p:sp>
      <p:cxnSp>
        <p:nvCxnSpPr>
          <p:cNvPr id="44" name="Connecteur droit avec flèche 43"/>
          <p:cNvCxnSpPr>
            <a:stCxn id="5" idx="2"/>
          </p:cNvCxnSpPr>
          <p:nvPr/>
        </p:nvCxnSpPr>
        <p:spPr>
          <a:xfrm rot="16200000" flipH="1">
            <a:off x="2607455" y="2857496"/>
            <a:ext cx="500066" cy="10715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5" name="Connecteur droit avec flèche 44"/>
          <p:cNvCxnSpPr>
            <a:stCxn id="4" idx="2"/>
            <a:endCxn id="8" idx="0"/>
          </p:cNvCxnSpPr>
          <p:nvPr/>
        </p:nvCxnSpPr>
        <p:spPr>
          <a:xfrm rot="16200000" flipH="1">
            <a:off x="6536545" y="2750339"/>
            <a:ext cx="500066" cy="128588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8" name="Connecteur droit avec flèche 57"/>
          <p:cNvCxnSpPr>
            <a:stCxn id="3" idx="2"/>
          </p:cNvCxnSpPr>
          <p:nvPr/>
        </p:nvCxnSpPr>
        <p:spPr>
          <a:xfrm rot="5400000">
            <a:off x="946522" y="4625589"/>
            <a:ext cx="714382" cy="3571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1" name="Connecteur droit avec flèche 60"/>
          <p:cNvCxnSpPr/>
          <p:nvPr/>
        </p:nvCxnSpPr>
        <p:spPr>
          <a:xfrm rot="16200000" flipH="1">
            <a:off x="3053943" y="4625587"/>
            <a:ext cx="714380" cy="3571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2" name="Connecteur droit avec flèche 61"/>
          <p:cNvCxnSpPr>
            <a:stCxn id="7" idx="2"/>
          </p:cNvCxnSpPr>
          <p:nvPr/>
        </p:nvCxnSpPr>
        <p:spPr>
          <a:xfrm rot="16200000" flipH="1">
            <a:off x="4947047" y="4661308"/>
            <a:ext cx="785820" cy="357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3" name="Connecteur droit avec flèche 62"/>
          <p:cNvCxnSpPr>
            <a:stCxn id="8" idx="2"/>
          </p:cNvCxnSpPr>
          <p:nvPr/>
        </p:nvCxnSpPr>
        <p:spPr>
          <a:xfrm rot="5400000">
            <a:off x="7036611" y="4679165"/>
            <a:ext cx="78581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ZoneTexte 19"/>
          <p:cNvSpPr txBox="1"/>
          <p:nvPr/>
        </p:nvSpPr>
        <p:spPr>
          <a:xfrm>
            <a:off x="3857620" y="1857364"/>
            <a:ext cx="954107" cy="400110"/>
          </a:xfrm>
          <a:prstGeom prst="rect">
            <a:avLst/>
          </a:prstGeom>
          <a:noFill/>
        </p:spPr>
        <p:txBody>
          <a:bodyPr wrap="none" rtlCol="0">
            <a:spAutoFit/>
          </a:bodyPr>
          <a:lstStyle/>
          <a:p>
            <a:r>
              <a:rPr lang="fr-FR" sz="2000" b="1" dirty="0" smtClean="0">
                <a:solidFill>
                  <a:srgbClr val="0033CC"/>
                </a:solidFill>
                <a:latin typeface="Times New Roman" pitchFamily="18" charset="0"/>
                <a:cs typeface="Times New Roman" pitchFamily="18" charset="0"/>
              </a:rPr>
              <a:t>Niveau</a:t>
            </a:r>
            <a:endParaRPr lang="fr-FR" sz="2000" b="1" dirty="0">
              <a:solidFill>
                <a:srgbClr val="0033CC"/>
              </a:solidFill>
              <a:latin typeface="Times New Roman" pitchFamily="18" charset="0"/>
              <a:cs typeface="Times New Roman" pitchFamily="18" charset="0"/>
            </a:endParaRPr>
          </a:p>
        </p:txBody>
      </p:sp>
      <p:sp>
        <p:nvSpPr>
          <p:cNvPr id="21" name="ZoneTexte 20"/>
          <p:cNvSpPr txBox="1"/>
          <p:nvPr/>
        </p:nvSpPr>
        <p:spPr>
          <a:xfrm>
            <a:off x="3535162" y="3171766"/>
            <a:ext cx="1465466" cy="400110"/>
          </a:xfrm>
          <a:prstGeom prst="rect">
            <a:avLst/>
          </a:prstGeom>
          <a:noFill/>
        </p:spPr>
        <p:txBody>
          <a:bodyPr wrap="none" rtlCol="0">
            <a:spAutoFit/>
          </a:bodyPr>
          <a:lstStyle/>
          <a:p>
            <a:r>
              <a:rPr lang="fr-FR" sz="2000" b="1" dirty="0" smtClean="0">
                <a:solidFill>
                  <a:srgbClr val="0033CC"/>
                </a:solidFill>
                <a:latin typeface="Times New Roman" pitchFamily="18" charset="0"/>
                <a:cs typeface="Times New Roman" pitchFamily="18" charset="0"/>
              </a:rPr>
              <a:t>Application</a:t>
            </a:r>
            <a:endParaRPr lang="fr-FR" sz="2000" b="1" dirty="0">
              <a:solidFill>
                <a:srgbClr val="0033CC"/>
              </a:solidFill>
              <a:latin typeface="Times New Roman" pitchFamily="18" charset="0"/>
              <a:cs typeface="Times New Roman" pitchFamily="18" charset="0"/>
            </a:endParaRPr>
          </a:p>
        </p:txBody>
      </p:sp>
      <p:sp>
        <p:nvSpPr>
          <p:cNvPr id="22" name="Rectangle 21"/>
          <p:cNvSpPr/>
          <p:nvPr/>
        </p:nvSpPr>
        <p:spPr>
          <a:xfrm>
            <a:off x="500034" y="3887922"/>
            <a:ext cx="1857388" cy="1041276"/>
          </a:xfrm>
          <a:prstGeom prst="wedgeRectCallout">
            <a:avLst>
              <a:gd name="adj1" fmla="val -16424"/>
              <a:gd name="adj2" fmla="val 63811"/>
            </a:avLst>
          </a:prstGeom>
          <a:blipFill>
            <a:blip r:embed="rId3"/>
            <a:tile tx="0" ty="0" sx="100000" sy="100000" flip="none" algn="tl"/>
          </a:blip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b="1" dirty="0" err="1" smtClean="0">
                <a:solidFill>
                  <a:srgbClr val="0033CC"/>
                </a:solidFill>
                <a:latin typeface="Times New Roman" pitchFamily="18" charset="0"/>
                <a:cs typeface="Times New Roman" pitchFamily="18" charset="0"/>
              </a:rPr>
              <a:t>L</a:t>
            </a:r>
            <a:r>
              <a:rPr lang="fr-FR" sz="2000" b="1" dirty="0" err="1" smtClean="0">
                <a:solidFill>
                  <a:schemeClr val="tx1"/>
                </a:solidFill>
                <a:latin typeface="Times New Roman" pitchFamily="18" charset="0"/>
                <a:cs typeface="Times New Roman" pitchFamily="18" charset="0"/>
              </a:rPr>
              <a:t>ow</a:t>
            </a:r>
            <a:r>
              <a:rPr lang="fr-FR" sz="2000" b="1" dirty="0" smtClean="0">
                <a:solidFill>
                  <a:schemeClr val="tx1"/>
                </a:solidFill>
                <a:latin typeface="Times New Roman" pitchFamily="18" charset="0"/>
                <a:cs typeface="Times New Roman" pitchFamily="18" charset="0"/>
              </a:rPr>
              <a:t> </a:t>
            </a:r>
            <a:r>
              <a:rPr lang="fr-FR" sz="2000" b="1" dirty="0" err="1" smtClean="0">
                <a:solidFill>
                  <a:schemeClr val="tx1"/>
                </a:solidFill>
                <a:latin typeface="Times New Roman" pitchFamily="18" charset="0"/>
                <a:cs typeface="Times New Roman" pitchFamily="18" charset="0"/>
              </a:rPr>
              <a:t>Level</a:t>
            </a:r>
            <a:r>
              <a:rPr lang="fr-FR" sz="2000" b="1" dirty="0" smtClean="0">
                <a:solidFill>
                  <a:schemeClr val="tx1"/>
                </a:solidFill>
                <a:latin typeface="Times New Roman" pitchFamily="18" charset="0"/>
                <a:cs typeface="Times New Roman" pitchFamily="18" charset="0"/>
              </a:rPr>
              <a:t> </a:t>
            </a:r>
            <a:r>
              <a:rPr lang="fr-FR" sz="2000" b="1" dirty="0" err="1" smtClean="0">
                <a:solidFill>
                  <a:srgbClr val="0033CC"/>
                </a:solidFill>
                <a:latin typeface="Times New Roman" pitchFamily="18" charset="0"/>
                <a:cs typeface="Times New Roman" pitchFamily="18" charset="0"/>
              </a:rPr>
              <a:t>R</a:t>
            </a:r>
            <a:r>
              <a:rPr lang="fr-FR" sz="2000" b="1" dirty="0" err="1" smtClean="0">
                <a:solidFill>
                  <a:schemeClr val="tx1"/>
                </a:solidFill>
                <a:latin typeface="Times New Roman" pitchFamily="18" charset="0"/>
                <a:cs typeface="Times New Roman" pitchFamily="18" charset="0"/>
              </a:rPr>
              <a:t>elay</a:t>
            </a:r>
            <a:r>
              <a:rPr lang="fr-FR" sz="2000" b="1" dirty="0" err="1" smtClean="0">
                <a:solidFill>
                  <a:srgbClr val="0033CC"/>
                </a:solidFill>
                <a:latin typeface="Times New Roman" pitchFamily="18" charset="0"/>
                <a:cs typeface="Times New Roman" pitchFamily="18" charset="0"/>
              </a:rPr>
              <a:t>H</a:t>
            </a:r>
            <a:r>
              <a:rPr lang="fr-FR" sz="2000" b="1" dirty="0" err="1" smtClean="0">
                <a:solidFill>
                  <a:schemeClr val="tx1"/>
                </a:solidFill>
                <a:latin typeface="Times New Roman" pitchFamily="18" charset="0"/>
                <a:cs typeface="Times New Roman" pitchFamily="18" charset="0"/>
              </a:rPr>
              <a:t>ybrid</a:t>
            </a:r>
            <a:endParaRPr lang="fr-FR" sz="2000" b="1" dirty="0">
              <a:solidFill>
                <a:schemeClr val="tx1"/>
              </a:solidFill>
              <a:latin typeface="Times New Roman" pitchFamily="18" charset="0"/>
              <a:cs typeface="Times New Roman" pitchFamily="18" charset="0"/>
            </a:endParaRPr>
          </a:p>
        </p:txBody>
      </p:sp>
      <p:sp>
        <p:nvSpPr>
          <p:cNvPr id="23" name="Rectangle 22"/>
          <p:cNvSpPr/>
          <p:nvPr/>
        </p:nvSpPr>
        <p:spPr>
          <a:xfrm>
            <a:off x="2428860" y="3887922"/>
            <a:ext cx="2071702" cy="1041276"/>
          </a:xfrm>
          <a:prstGeom prst="wedgeRectCallout">
            <a:avLst>
              <a:gd name="adj1" fmla="val -15563"/>
              <a:gd name="adj2" fmla="val 67743"/>
            </a:avLst>
          </a:prstGeom>
          <a:blipFill>
            <a:blip r:embed="rId3"/>
            <a:tile tx="0" ty="0" sx="100000" sy="100000" flip="none" algn="tl"/>
          </a:blip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b="1" dirty="0" err="1" smtClean="0">
                <a:solidFill>
                  <a:srgbClr val="0033CC"/>
                </a:solidFill>
                <a:latin typeface="Times New Roman" pitchFamily="18" charset="0"/>
                <a:cs typeface="Times New Roman" pitchFamily="18" charset="0"/>
              </a:rPr>
              <a:t>L</a:t>
            </a:r>
            <a:r>
              <a:rPr lang="fr-FR" sz="2000" b="1" dirty="0" err="1" smtClean="0">
                <a:solidFill>
                  <a:schemeClr val="tx1"/>
                </a:solidFill>
                <a:latin typeface="Times New Roman" pitchFamily="18" charset="0"/>
                <a:cs typeface="Times New Roman" pitchFamily="18" charset="0"/>
              </a:rPr>
              <a:t>ow</a:t>
            </a:r>
            <a:r>
              <a:rPr lang="fr-FR" sz="2000" b="1" dirty="0" smtClean="0">
                <a:solidFill>
                  <a:schemeClr val="tx1"/>
                </a:solidFill>
                <a:latin typeface="Times New Roman" pitchFamily="18" charset="0"/>
                <a:cs typeface="Times New Roman" pitchFamily="18" charset="0"/>
              </a:rPr>
              <a:t> </a:t>
            </a:r>
            <a:r>
              <a:rPr lang="fr-FR" sz="2000" b="1" dirty="0" err="1" smtClean="0">
                <a:solidFill>
                  <a:schemeClr val="tx1"/>
                </a:solidFill>
                <a:latin typeface="Times New Roman" pitchFamily="18" charset="0"/>
                <a:cs typeface="Times New Roman" pitchFamily="18" charset="0"/>
              </a:rPr>
              <a:t>Level</a:t>
            </a:r>
            <a:r>
              <a:rPr lang="fr-FR" sz="2000" b="1" dirty="0" smtClean="0">
                <a:solidFill>
                  <a:schemeClr val="tx1"/>
                </a:solidFill>
                <a:latin typeface="Times New Roman" pitchFamily="18" charset="0"/>
                <a:cs typeface="Times New Roman" pitchFamily="18" charset="0"/>
              </a:rPr>
              <a:t>  </a:t>
            </a:r>
          </a:p>
          <a:p>
            <a:pPr algn="ctr"/>
            <a:r>
              <a:rPr lang="fr-FR" sz="2000" b="1" dirty="0" smtClean="0">
                <a:solidFill>
                  <a:srgbClr val="0033CC"/>
                </a:solidFill>
                <a:latin typeface="Times New Roman" pitchFamily="18" charset="0"/>
                <a:cs typeface="Times New Roman" pitchFamily="18" charset="0"/>
              </a:rPr>
              <a:t>C</a:t>
            </a:r>
            <a:r>
              <a:rPr lang="fr-FR" sz="2000" b="1" dirty="0" smtClean="0">
                <a:solidFill>
                  <a:schemeClr val="tx1"/>
                </a:solidFill>
                <a:latin typeface="Times New Roman" pitchFamily="18" charset="0"/>
                <a:cs typeface="Times New Roman" pitchFamily="18" charset="0"/>
              </a:rPr>
              <a:t>o-</a:t>
            </a:r>
            <a:r>
              <a:rPr lang="fr-FR" sz="2000" b="1" dirty="0" err="1" smtClean="0">
                <a:solidFill>
                  <a:schemeClr val="tx1"/>
                </a:solidFill>
                <a:latin typeface="Times New Roman" pitchFamily="18" charset="0"/>
                <a:cs typeface="Times New Roman" pitchFamily="18" charset="0"/>
              </a:rPr>
              <a:t>Evolutionary</a:t>
            </a:r>
            <a:r>
              <a:rPr lang="fr-FR" sz="2000" b="1" dirty="0" smtClean="0">
                <a:solidFill>
                  <a:schemeClr val="tx1"/>
                </a:solidFill>
                <a:latin typeface="Times New Roman" pitchFamily="18" charset="0"/>
                <a:cs typeface="Times New Roman" pitchFamily="18" charset="0"/>
              </a:rPr>
              <a:t> </a:t>
            </a:r>
            <a:r>
              <a:rPr lang="fr-FR" sz="2000" b="1" dirty="0" err="1" smtClean="0">
                <a:solidFill>
                  <a:srgbClr val="0033CC"/>
                </a:solidFill>
                <a:latin typeface="Times New Roman" pitchFamily="18" charset="0"/>
                <a:cs typeface="Times New Roman" pitchFamily="18" charset="0"/>
              </a:rPr>
              <a:t>H</a:t>
            </a:r>
            <a:r>
              <a:rPr lang="fr-FR" sz="2000" b="1" dirty="0" err="1" smtClean="0">
                <a:solidFill>
                  <a:schemeClr val="tx1"/>
                </a:solidFill>
                <a:latin typeface="Times New Roman" pitchFamily="18" charset="0"/>
                <a:cs typeface="Times New Roman" pitchFamily="18" charset="0"/>
              </a:rPr>
              <a:t>ybrid</a:t>
            </a:r>
            <a:endParaRPr lang="fr-FR" sz="2000" b="1" dirty="0">
              <a:solidFill>
                <a:schemeClr val="tx1"/>
              </a:solidFill>
              <a:latin typeface="Times New Roman" pitchFamily="18" charset="0"/>
              <a:cs typeface="Times New Roman" pitchFamily="18" charset="0"/>
            </a:endParaRPr>
          </a:p>
        </p:txBody>
      </p:sp>
      <p:sp>
        <p:nvSpPr>
          <p:cNvPr id="24" name="Rectangle 23"/>
          <p:cNvSpPr/>
          <p:nvPr/>
        </p:nvSpPr>
        <p:spPr>
          <a:xfrm>
            <a:off x="6438944" y="3887922"/>
            <a:ext cx="2062146" cy="1041276"/>
          </a:xfrm>
          <a:prstGeom prst="wedgeRectCallout">
            <a:avLst>
              <a:gd name="adj1" fmla="val -12891"/>
              <a:gd name="adj2" fmla="val 63811"/>
            </a:avLst>
          </a:prstGeom>
          <a:blipFill>
            <a:blip r:embed="rId3"/>
            <a:tile tx="0" ty="0" sx="100000" sy="100000" flip="none" algn="tl"/>
          </a:blip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b="1" dirty="0" smtClean="0">
                <a:solidFill>
                  <a:srgbClr val="0033CC"/>
                </a:solidFill>
                <a:latin typeface="Times New Roman" pitchFamily="18" charset="0"/>
                <a:cs typeface="Times New Roman" pitchFamily="18" charset="0"/>
              </a:rPr>
              <a:t>H</a:t>
            </a:r>
            <a:r>
              <a:rPr lang="fr-FR" sz="2000" b="1" dirty="0" smtClean="0">
                <a:solidFill>
                  <a:schemeClr val="tx1"/>
                </a:solidFill>
                <a:latin typeface="Times New Roman" pitchFamily="18" charset="0"/>
                <a:cs typeface="Times New Roman" pitchFamily="18" charset="0"/>
              </a:rPr>
              <a:t>igh </a:t>
            </a:r>
            <a:r>
              <a:rPr lang="fr-FR" sz="2000" b="1" dirty="0" err="1" smtClean="0">
                <a:solidFill>
                  <a:schemeClr val="tx1"/>
                </a:solidFill>
                <a:latin typeface="Times New Roman" pitchFamily="18" charset="0"/>
                <a:cs typeface="Times New Roman" pitchFamily="18" charset="0"/>
              </a:rPr>
              <a:t>Level</a:t>
            </a:r>
            <a:r>
              <a:rPr lang="fr-FR" sz="2000" b="1" dirty="0" smtClean="0">
                <a:solidFill>
                  <a:schemeClr val="tx1"/>
                </a:solidFill>
                <a:latin typeface="Times New Roman" pitchFamily="18" charset="0"/>
                <a:cs typeface="Times New Roman" pitchFamily="18" charset="0"/>
              </a:rPr>
              <a:t>  </a:t>
            </a:r>
          </a:p>
          <a:p>
            <a:pPr algn="ctr"/>
            <a:r>
              <a:rPr lang="fr-FR" sz="2000" b="1" dirty="0" smtClean="0">
                <a:solidFill>
                  <a:srgbClr val="0033CC"/>
                </a:solidFill>
                <a:latin typeface="Times New Roman" pitchFamily="18" charset="0"/>
                <a:cs typeface="Times New Roman" pitchFamily="18" charset="0"/>
              </a:rPr>
              <a:t>C</a:t>
            </a:r>
            <a:r>
              <a:rPr lang="fr-FR" sz="2000" b="1" dirty="0" smtClean="0">
                <a:solidFill>
                  <a:schemeClr val="tx1"/>
                </a:solidFill>
                <a:latin typeface="Times New Roman" pitchFamily="18" charset="0"/>
                <a:cs typeface="Times New Roman" pitchFamily="18" charset="0"/>
              </a:rPr>
              <a:t>o-</a:t>
            </a:r>
            <a:r>
              <a:rPr lang="fr-FR" sz="2000" b="1" dirty="0" err="1" smtClean="0">
                <a:solidFill>
                  <a:schemeClr val="tx1"/>
                </a:solidFill>
                <a:latin typeface="Times New Roman" pitchFamily="18" charset="0"/>
                <a:cs typeface="Times New Roman" pitchFamily="18" charset="0"/>
              </a:rPr>
              <a:t>Evolutionary</a:t>
            </a:r>
            <a:r>
              <a:rPr lang="fr-FR" sz="2000" b="1" dirty="0" smtClean="0">
                <a:solidFill>
                  <a:schemeClr val="tx1"/>
                </a:solidFill>
                <a:latin typeface="Times New Roman" pitchFamily="18" charset="0"/>
                <a:cs typeface="Times New Roman" pitchFamily="18" charset="0"/>
              </a:rPr>
              <a:t> </a:t>
            </a:r>
            <a:r>
              <a:rPr lang="fr-FR" sz="2000" b="1" dirty="0" err="1" smtClean="0">
                <a:solidFill>
                  <a:srgbClr val="0033CC"/>
                </a:solidFill>
                <a:latin typeface="Times New Roman" pitchFamily="18" charset="0"/>
                <a:cs typeface="Times New Roman" pitchFamily="18" charset="0"/>
              </a:rPr>
              <a:t>H</a:t>
            </a:r>
            <a:r>
              <a:rPr lang="fr-FR" sz="2000" b="1" dirty="0" err="1" smtClean="0">
                <a:solidFill>
                  <a:schemeClr val="tx1"/>
                </a:solidFill>
                <a:latin typeface="Times New Roman" pitchFamily="18" charset="0"/>
                <a:cs typeface="Times New Roman" pitchFamily="18" charset="0"/>
              </a:rPr>
              <a:t>ybrid</a:t>
            </a:r>
            <a:endParaRPr lang="fr-FR" sz="2000" b="1" dirty="0">
              <a:solidFill>
                <a:schemeClr val="tx1"/>
              </a:solidFill>
              <a:latin typeface="Times New Roman" pitchFamily="18" charset="0"/>
              <a:cs typeface="Times New Roman" pitchFamily="18" charset="0"/>
            </a:endParaRPr>
          </a:p>
        </p:txBody>
      </p:sp>
      <p:sp>
        <p:nvSpPr>
          <p:cNvPr id="25" name="Rectangle 24"/>
          <p:cNvSpPr/>
          <p:nvPr/>
        </p:nvSpPr>
        <p:spPr>
          <a:xfrm>
            <a:off x="4572000" y="3887922"/>
            <a:ext cx="1714512" cy="1041276"/>
          </a:xfrm>
          <a:prstGeom prst="wedgeRectCallout">
            <a:avLst>
              <a:gd name="adj1" fmla="val -11281"/>
              <a:gd name="adj2" fmla="val 69053"/>
            </a:avLst>
          </a:prstGeom>
          <a:blipFill>
            <a:blip r:embed="rId3"/>
            <a:tile tx="0" ty="0" sx="100000" sy="100000" flip="none" algn="tl"/>
          </a:blip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b="1" dirty="0" smtClean="0">
                <a:solidFill>
                  <a:srgbClr val="0033CC"/>
                </a:solidFill>
                <a:latin typeface="Times New Roman" pitchFamily="18" charset="0"/>
                <a:cs typeface="Times New Roman" pitchFamily="18" charset="0"/>
              </a:rPr>
              <a:t>H</a:t>
            </a:r>
            <a:r>
              <a:rPr lang="fr-FR" sz="2000" b="1" dirty="0" smtClean="0">
                <a:solidFill>
                  <a:schemeClr val="tx1"/>
                </a:solidFill>
                <a:latin typeface="Times New Roman" pitchFamily="18" charset="0"/>
                <a:cs typeface="Times New Roman" pitchFamily="18" charset="0"/>
              </a:rPr>
              <a:t>igh </a:t>
            </a:r>
            <a:r>
              <a:rPr lang="fr-FR" sz="2000" b="1" dirty="0" err="1" smtClean="0">
                <a:solidFill>
                  <a:schemeClr val="tx1"/>
                </a:solidFill>
                <a:latin typeface="Times New Roman" pitchFamily="18" charset="0"/>
                <a:cs typeface="Times New Roman" pitchFamily="18" charset="0"/>
              </a:rPr>
              <a:t>Level</a:t>
            </a:r>
            <a:r>
              <a:rPr lang="fr-FR" sz="2000" b="1" dirty="0" smtClean="0">
                <a:solidFill>
                  <a:schemeClr val="tx1"/>
                </a:solidFill>
                <a:latin typeface="Times New Roman" pitchFamily="18" charset="0"/>
                <a:cs typeface="Times New Roman" pitchFamily="18" charset="0"/>
              </a:rPr>
              <a:t> </a:t>
            </a:r>
            <a:r>
              <a:rPr lang="fr-FR" sz="2000" b="1" dirty="0" err="1" smtClean="0">
                <a:solidFill>
                  <a:srgbClr val="0033CC"/>
                </a:solidFill>
                <a:latin typeface="Times New Roman" pitchFamily="18" charset="0"/>
                <a:cs typeface="Times New Roman" pitchFamily="18" charset="0"/>
              </a:rPr>
              <a:t>R</a:t>
            </a:r>
            <a:r>
              <a:rPr lang="fr-FR" sz="2000" b="1" dirty="0" err="1" smtClean="0">
                <a:solidFill>
                  <a:schemeClr val="tx1"/>
                </a:solidFill>
                <a:latin typeface="Times New Roman" pitchFamily="18" charset="0"/>
                <a:cs typeface="Times New Roman" pitchFamily="18" charset="0"/>
              </a:rPr>
              <a:t>elay</a:t>
            </a:r>
            <a:r>
              <a:rPr lang="fr-FR" sz="2000" b="1" dirty="0" err="1" smtClean="0">
                <a:solidFill>
                  <a:srgbClr val="0033CC"/>
                </a:solidFill>
                <a:latin typeface="Times New Roman" pitchFamily="18" charset="0"/>
                <a:cs typeface="Times New Roman" pitchFamily="18" charset="0"/>
              </a:rPr>
              <a:t>H</a:t>
            </a:r>
            <a:r>
              <a:rPr lang="fr-FR" sz="2000" b="1" dirty="0" err="1" smtClean="0">
                <a:solidFill>
                  <a:schemeClr val="tx1"/>
                </a:solidFill>
                <a:latin typeface="Times New Roman" pitchFamily="18" charset="0"/>
                <a:cs typeface="Times New Roman" pitchFamily="18" charset="0"/>
              </a:rPr>
              <a:t>ybrid</a:t>
            </a:r>
            <a:endParaRPr lang="fr-FR" sz="2000" b="1" dirty="0">
              <a:solidFill>
                <a:schemeClr val="tx1"/>
              </a:solidFill>
              <a:latin typeface="Times New Roman" pitchFamily="18" charset="0"/>
              <a:cs typeface="Times New Roman" pitchFamily="18" charset="0"/>
            </a:endParaRPr>
          </a:p>
        </p:txBody>
      </p:sp>
      <p:sp>
        <p:nvSpPr>
          <p:cNvPr id="35" name="Rectangle à coins arrondis 34"/>
          <p:cNvSpPr/>
          <p:nvPr/>
        </p:nvSpPr>
        <p:spPr>
          <a:xfrm>
            <a:off x="500034" y="857232"/>
            <a:ext cx="5500726" cy="1285884"/>
          </a:xfrm>
          <a:prstGeom prst="wedgeRoundRectCallout">
            <a:avLst>
              <a:gd name="adj1" fmla="val -18600"/>
              <a:gd name="adj2" fmla="val 73114"/>
              <a:gd name="adj3" fmla="val 16667"/>
            </a:avLst>
          </a:prstGeom>
          <a:blipFill>
            <a:blip r:embed="rId3"/>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33CC"/>
                </a:solidFill>
                <a:latin typeface="Times New Roman" pitchFamily="18" charset="0"/>
                <a:cs typeface="Times New Roman" pitchFamily="18" charset="0"/>
              </a:rPr>
              <a:t>Bas Niveau</a:t>
            </a:r>
            <a:r>
              <a:rPr lang="en-US" dirty="0" smtClean="0">
                <a:solidFill>
                  <a:schemeClr val="tx1"/>
                </a:solidFill>
                <a:latin typeface="Times New Roman" pitchFamily="18" charset="0"/>
                <a:cs typeface="Times New Roman" pitchFamily="18" charset="0"/>
              </a:rPr>
              <a:t>: </a:t>
            </a:r>
            <a:r>
              <a:rPr lang="fr-FR" dirty="0" smtClean="0">
                <a:solidFill>
                  <a:schemeClr val="tx1"/>
                </a:solidFill>
                <a:latin typeface="Times New Roman" pitchFamily="18" charset="0"/>
                <a:cs typeface="Times New Roman" pitchFamily="18" charset="0"/>
              </a:rPr>
              <a:t>une fonction donnée d’une métaheuristique est remplacée par une autre métaheuristique :par exemple, la mutation dans un algorithme évolutionnaire est remplacée par une recherche avec tabou. </a:t>
            </a:r>
            <a:endParaRPr lang="en-US" dirty="0" smtClean="0">
              <a:solidFill>
                <a:schemeClr val="tx1"/>
              </a:solidFill>
              <a:latin typeface="Times New Roman" pitchFamily="18" charset="0"/>
              <a:cs typeface="Times New Roman" pitchFamily="18" charset="0"/>
            </a:endParaRPr>
          </a:p>
        </p:txBody>
      </p:sp>
      <p:sp>
        <p:nvSpPr>
          <p:cNvPr id="36" name="Rectangle à coins arrondis 35"/>
          <p:cNvSpPr/>
          <p:nvPr/>
        </p:nvSpPr>
        <p:spPr>
          <a:xfrm>
            <a:off x="4214810" y="1428736"/>
            <a:ext cx="4357718" cy="857256"/>
          </a:xfrm>
          <a:prstGeom prst="wedgeRoundRectCallout">
            <a:avLst>
              <a:gd name="adj1" fmla="val -18600"/>
              <a:gd name="adj2" fmla="val 73114"/>
              <a:gd name="adj3" fmla="val 16667"/>
            </a:avLst>
          </a:prstGeom>
          <a:blipFill>
            <a:blip r:embed="rId3"/>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33CC"/>
                </a:solidFill>
                <a:latin typeface="Times New Roman" pitchFamily="18" charset="0"/>
                <a:cs typeface="Times New Roman" pitchFamily="18" charset="0"/>
              </a:rPr>
              <a:t>Haut Niveau</a:t>
            </a:r>
            <a:r>
              <a:rPr lang="en-US" dirty="0" smtClean="0">
                <a:solidFill>
                  <a:srgbClr val="0033CC"/>
                </a:solidFill>
                <a:latin typeface="Times New Roman" pitchFamily="18" charset="0"/>
                <a:cs typeface="Times New Roman" pitchFamily="18" charset="0"/>
              </a:rPr>
              <a:t>:</a:t>
            </a:r>
            <a:r>
              <a:rPr lang="en-US" dirty="0" smtClean="0">
                <a:solidFill>
                  <a:schemeClr val="tx1"/>
                </a:solidFill>
                <a:latin typeface="Times New Roman" pitchFamily="18" charset="0"/>
                <a:cs typeface="Times New Roman" pitchFamily="18" charset="0"/>
              </a:rPr>
              <a:t> </a:t>
            </a:r>
            <a:r>
              <a:rPr lang="fr-FR" dirty="0" smtClean="0">
                <a:solidFill>
                  <a:schemeClr val="tx1"/>
                </a:solidFill>
                <a:latin typeface="Times New Roman" pitchFamily="18" charset="0"/>
                <a:cs typeface="Times New Roman" pitchFamily="18" charset="0"/>
              </a:rPr>
              <a:t>le fonctionnement interne des métaheuristiques  n’est pas modifié. </a:t>
            </a:r>
            <a:endParaRPr lang="en-US" dirty="0" smtClean="0">
              <a:solidFill>
                <a:schemeClr val="tx1"/>
              </a:solidFill>
              <a:latin typeface="Times New Roman" pitchFamily="18" charset="0"/>
              <a:cs typeface="Times New Roman" pitchFamily="18" charset="0"/>
            </a:endParaRPr>
          </a:p>
        </p:txBody>
      </p:sp>
      <p:sp>
        <p:nvSpPr>
          <p:cNvPr id="39" name="Rectangle à coins arrondis 38"/>
          <p:cNvSpPr/>
          <p:nvPr/>
        </p:nvSpPr>
        <p:spPr>
          <a:xfrm>
            <a:off x="500034" y="2500306"/>
            <a:ext cx="4714908" cy="928694"/>
          </a:xfrm>
          <a:prstGeom prst="wedgeRoundRectCallout">
            <a:avLst>
              <a:gd name="adj1" fmla="val -30675"/>
              <a:gd name="adj2" fmla="val 71317"/>
              <a:gd name="adj3" fmla="val 16667"/>
            </a:avLst>
          </a:prstGeom>
          <a:blipFill>
            <a:blip r:embed="rId3"/>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33CC"/>
                </a:solidFill>
                <a:latin typeface="Times New Roman" pitchFamily="18" charset="0"/>
                <a:cs typeface="Times New Roman" pitchFamily="18" charset="0"/>
              </a:rPr>
              <a:t>Relais</a:t>
            </a:r>
            <a:r>
              <a:rPr lang="en-US" dirty="0" smtClean="0">
                <a:solidFill>
                  <a:schemeClr val="tx1"/>
                </a:solidFill>
                <a:latin typeface="Times New Roman" pitchFamily="18" charset="0"/>
                <a:cs typeface="Times New Roman" pitchFamily="18" charset="0"/>
              </a:rPr>
              <a:t>: Les </a:t>
            </a:r>
            <a:r>
              <a:rPr lang="fr-FR" dirty="0" smtClean="0">
                <a:solidFill>
                  <a:schemeClr val="tx1"/>
                </a:solidFill>
                <a:latin typeface="Times New Roman" pitchFamily="18" charset="0"/>
                <a:cs typeface="Times New Roman" pitchFamily="18" charset="0"/>
              </a:rPr>
              <a:t>métaheuristiques sont lancées les unes après les autres,  chacune prenant en entrée la sortie produite par la précédente.</a:t>
            </a:r>
            <a:endParaRPr lang="fr-FR" dirty="0">
              <a:solidFill>
                <a:schemeClr val="tx1"/>
              </a:solidFill>
            </a:endParaRPr>
          </a:p>
        </p:txBody>
      </p:sp>
      <p:sp>
        <p:nvSpPr>
          <p:cNvPr id="40" name="Rectangle à coins arrondis 39"/>
          <p:cNvSpPr/>
          <p:nvPr/>
        </p:nvSpPr>
        <p:spPr>
          <a:xfrm>
            <a:off x="4572000" y="2714620"/>
            <a:ext cx="4071966" cy="714380"/>
          </a:xfrm>
          <a:prstGeom prst="wedgeRoundRectCallout">
            <a:avLst>
              <a:gd name="adj1" fmla="val 24381"/>
              <a:gd name="adj2" fmla="val 78420"/>
              <a:gd name="adj3" fmla="val 16667"/>
            </a:avLst>
          </a:prstGeom>
          <a:blipFill>
            <a:blip r:embed="rId3"/>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smtClean="0">
                <a:solidFill>
                  <a:srgbClr val="0033CC"/>
                </a:solidFill>
                <a:latin typeface="Times New Roman" pitchFamily="18" charset="0"/>
                <a:cs typeface="Times New Roman" pitchFamily="18" charset="0"/>
              </a:rPr>
              <a:t>Co-évolution</a:t>
            </a:r>
            <a:r>
              <a:rPr lang="en-US" dirty="0" smtClean="0">
                <a:solidFill>
                  <a:prstClr val="black"/>
                </a:solidFill>
                <a:latin typeface="Times New Roman" pitchFamily="18" charset="0"/>
                <a:cs typeface="Times New Roman" pitchFamily="18" charset="0"/>
              </a:rPr>
              <a:t>: </a:t>
            </a:r>
            <a:r>
              <a:rPr lang="fr-FR" dirty="0" smtClean="0">
                <a:solidFill>
                  <a:prstClr val="black"/>
                </a:solidFill>
                <a:latin typeface="Times New Roman" pitchFamily="18" charset="0"/>
                <a:cs typeface="Times New Roman" pitchFamily="18" charset="0"/>
              </a:rPr>
              <a:t>chaque algorithme utilise une série d’agents coopérants ensembles.</a:t>
            </a:r>
          </a:p>
        </p:txBody>
      </p:sp>
      <p:sp>
        <p:nvSpPr>
          <p:cNvPr id="41" name="Rectangle 40"/>
          <p:cNvSpPr/>
          <p:nvPr/>
        </p:nvSpPr>
        <p:spPr>
          <a:xfrm>
            <a:off x="500034" y="3929066"/>
            <a:ext cx="5500726" cy="928694"/>
          </a:xfrm>
          <a:prstGeom prst="wedgeRectCallout">
            <a:avLst>
              <a:gd name="adj1" fmla="val -34727"/>
              <a:gd name="adj2" fmla="val 75726"/>
            </a:avLst>
          </a:prstGeom>
          <a:blipFill>
            <a:blip r:embed="rId3"/>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33CC"/>
                </a:solidFill>
                <a:latin typeface="Times New Roman" pitchFamily="18" charset="0"/>
                <a:cs typeface="Times New Roman" pitchFamily="18" charset="0"/>
              </a:rPr>
              <a:t>LRH :</a:t>
            </a:r>
            <a:r>
              <a:rPr lang="en-US" dirty="0" smtClean="0">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Hybridation  dans laquelle une métaheuristique donnée  est incorporée dans une métaheuristique a slution unique. exemple: recherche locale avec recuit simulé.</a:t>
            </a:r>
          </a:p>
        </p:txBody>
      </p:sp>
      <p:sp>
        <p:nvSpPr>
          <p:cNvPr id="42" name="Rectangle à coins arrondis 41"/>
          <p:cNvSpPr/>
          <p:nvPr/>
        </p:nvSpPr>
        <p:spPr>
          <a:xfrm>
            <a:off x="1785918" y="3786190"/>
            <a:ext cx="5072098" cy="1143008"/>
          </a:xfrm>
          <a:prstGeom prst="wedgeRoundRectCallout">
            <a:avLst/>
          </a:prstGeom>
          <a:blipFill>
            <a:blip r:embed="rId3"/>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33CC"/>
                </a:solidFill>
                <a:latin typeface="Times New Roman" pitchFamily="18" charset="0"/>
                <a:cs typeface="Times New Roman" pitchFamily="18" charset="0"/>
              </a:rPr>
              <a:t>LCH :</a:t>
            </a:r>
            <a:r>
              <a:rPr lang="en-US" b="1"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une métaheuristique est incorporée dans une métaheuristique a population.Exemple: recherche locale incorporée dans “les algorithmes a colonies de fourmies ,programmation génétique”.</a:t>
            </a:r>
          </a:p>
        </p:txBody>
      </p:sp>
      <p:sp>
        <p:nvSpPr>
          <p:cNvPr id="43" name="Rectangle à coins arrondis 42"/>
          <p:cNvSpPr/>
          <p:nvPr/>
        </p:nvSpPr>
        <p:spPr>
          <a:xfrm>
            <a:off x="571472" y="3786190"/>
            <a:ext cx="8072462" cy="1143008"/>
          </a:xfrm>
          <a:prstGeom prst="wedgeRoundRectCallout">
            <a:avLst>
              <a:gd name="adj1" fmla="val 9768"/>
              <a:gd name="adj2" fmla="val 68470"/>
              <a:gd name="adj3" fmla="val 16667"/>
            </a:avLst>
          </a:prstGeom>
          <a:blipFill>
            <a:blip r:embed="rId3"/>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33CC"/>
                </a:solidFill>
                <a:latin typeface="Times New Roman" pitchFamily="18" charset="0"/>
                <a:cs typeface="Times New Roman" pitchFamily="18" charset="0"/>
              </a:rPr>
              <a:t>HRH :</a:t>
            </a:r>
            <a:r>
              <a:rPr lang="en-US" dirty="0" smtClean="0">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Les métaheuristiques sont executées en sequence</a:t>
            </a:r>
            <a:r>
              <a:rPr lang="fr-FR" dirty="0" smtClean="0">
                <a:solidFill>
                  <a:schemeClr val="tx1"/>
                </a:solidFill>
                <a:latin typeface="Times New Roman" pitchFamily="18" charset="0"/>
                <a:cs typeface="Times New Roman" pitchFamily="18" charset="0"/>
              </a:rPr>
              <a:t> chacune prenant en entrée la sortie produite par la précédente</a:t>
            </a:r>
            <a:r>
              <a:rPr lang="en-US" dirty="0" smtClean="0">
                <a:solidFill>
                  <a:schemeClr val="tx1"/>
                </a:solidFill>
                <a:latin typeface="Times New Roman" pitchFamily="18" charset="0"/>
                <a:cs typeface="Times New Roman" pitchFamily="18" charset="0"/>
              </a:rPr>
              <a:t>.</a:t>
            </a:r>
          </a:p>
          <a:p>
            <a:r>
              <a:rPr lang="en-US" dirty="0" smtClean="0">
                <a:solidFill>
                  <a:schemeClr val="tx1"/>
                </a:solidFill>
                <a:latin typeface="Times New Roman" pitchFamily="18" charset="0"/>
                <a:cs typeface="Times New Roman" pitchFamily="18" charset="0"/>
              </a:rPr>
              <a:t> algourithme génétique+ recuit simulé, algourithme génétique + recherche tabou ,strategies d’évolution  avec une recherche locale.</a:t>
            </a:r>
          </a:p>
        </p:txBody>
      </p:sp>
      <p:sp>
        <p:nvSpPr>
          <p:cNvPr id="46" name="Rectangle à coins arrondis 45"/>
          <p:cNvSpPr/>
          <p:nvPr/>
        </p:nvSpPr>
        <p:spPr>
          <a:xfrm>
            <a:off x="2071670" y="4143380"/>
            <a:ext cx="6572296" cy="714380"/>
          </a:xfrm>
          <a:prstGeom prst="wedgeRoundRectCallout">
            <a:avLst>
              <a:gd name="adj1" fmla="val 31496"/>
              <a:gd name="adj2" fmla="val 89246"/>
              <a:gd name="adj3" fmla="val 16667"/>
            </a:avLst>
          </a:prstGeom>
          <a:blipFill>
            <a:blip r:embed="rId3"/>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33CC"/>
                </a:solidFill>
                <a:latin typeface="Times New Roman" pitchFamily="18" charset="0"/>
                <a:cs typeface="Times New Roman" pitchFamily="18" charset="0"/>
              </a:rPr>
              <a:t>HCH :</a:t>
            </a:r>
            <a:r>
              <a:rPr lang="en-US" dirty="0" smtClean="0">
                <a:solidFill>
                  <a:schemeClr val="tx1"/>
                </a:solidFill>
                <a:latin typeface="Times New Roman" pitchFamily="18" charset="0"/>
                <a:cs typeface="Times New Roman" pitchFamily="18" charset="0"/>
              </a:rPr>
              <a:t>Parties d’algorithme coopérent en paralléle .(tabou de rego96,recuit simulé de Falco95,colonie de fourmies de Mariano98.</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450" decel="100000" fill="hold"/>
                                        <p:tgtEl>
                                          <p:spTgt spid="2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anim calcmode="lin" valueType="num">
                                      <p:cBhvr>
                                        <p:cTn id="16" dur="500" fill="hold"/>
                                        <p:tgtEl>
                                          <p:spTgt spid="23"/>
                                        </p:tgtEl>
                                        <p:attrNameLst>
                                          <p:attrName>ppt_x</p:attrName>
                                        </p:attrNameLst>
                                      </p:cBhvr>
                                      <p:tavLst>
                                        <p:tav tm="0">
                                          <p:val>
                                            <p:strVal val="#ppt_x"/>
                                          </p:val>
                                        </p:tav>
                                        <p:tav tm="100000">
                                          <p:val>
                                            <p:strVal val="#ppt_x"/>
                                          </p:val>
                                        </p:tav>
                                      </p:tavLst>
                                    </p:anim>
                                    <p:anim calcmode="lin" valueType="num">
                                      <p:cBhvr>
                                        <p:cTn id="17" dur="450" decel="100000" fill="hold"/>
                                        <p:tgtEl>
                                          <p:spTgt spid="23"/>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anim calcmode="lin" valueType="num">
                                      <p:cBhvr>
                                        <p:cTn id="24" dur="500" fill="hold"/>
                                        <p:tgtEl>
                                          <p:spTgt spid="25"/>
                                        </p:tgtEl>
                                        <p:attrNameLst>
                                          <p:attrName>ppt_x</p:attrName>
                                        </p:attrNameLst>
                                      </p:cBhvr>
                                      <p:tavLst>
                                        <p:tav tm="0">
                                          <p:val>
                                            <p:strVal val="#ppt_x"/>
                                          </p:val>
                                        </p:tav>
                                        <p:tav tm="100000">
                                          <p:val>
                                            <p:strVal val="#ppt_x"/>
                                          </p:val>
                                        </p:tav>
                                      </p:tavLst>
                                    </p:anim>
                                    <p:anim calcmode="lin" valueType="num">
                                      <p:cBhvr>
                                        <p:cTn id="25" dur="450" decel="100000" fill="hold"/>
                                        <p:tgtEl>
                                          <p:spTgt spid="25"/>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anim calcmode="lin" valueType="num">
                                      <p:cBhvr>
                                        <p:cTn id="32" dur="500" fill="hold"/>
                                        <p:tgtEl>
                                          <p:spTgt spid="24"/>
                                        </p:tgtEl>
                                        <p:attrNameLst>
                                          <p:attrName>ppt_x</p:attrName>
                                        </p:attrNameLst>
                                      </p:cBhvr>
                                      <p:tavLst>
                                        <p:tav tm="0">
                                          <p:val>
                                            <p:strVal val="#ppt_x"/>
                                          </p:val>
                                        </p:tav>
                                        <p:tav tm="100000">
                                          <p:val>
                                            <p:strVal val="#ppt_x"/>
                                          </p:val>
                                        </p:tav>
                                      </p:tavLst>
                                    </p:anim>
                                    <p:anim calcmode="lin" valueType="num">
                                      <p:cBhvr>
                                        <p:cTn id="33" dur="450" decel="100000" fill="hold"/>
                                        <p:tgtEl>
                                          <p:spTgt spid="24"/>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xit" presetSubtype="4" fill="hold" grpId="1" nodeType="clickEffect">
                                  <p:stCondLst>
                                    <p:cond delay="0"/>
                                  </p:stCondLst>
                                  <p:childTnLst>
                                    <p:anim calcmode="lin" valueType="num">
                                      <p:cBhvr additive="base">
                                        <p:cTn id="38" dur="500"/>
                                        <p:tgtEl>
                                          <p:spTgt spid="24"/>
                                        </p:tgtEl>
                                        <p:attrNameLst>
                                          <p:attrName>ppt_x</p:attrName>
                                        </p:attrNameLst>
                                      </p:cBhvr>
                                      <p:tavLst>
                                        <p:tav tm="0">
                                          <p:val>
                                            <p:strVal val="ppt_x"/>
                                          </p:val>
                                        </p:tav>
                                        <p:tav tm="100000">
                                          <p:val>
                                            <p:strVal val="ppt_x"/>
                                          </p:val>
                                        </p:tav>
                                      </p:tavLst>
                                    </p:anim>
                                    <p:anim calcmode="lin" valueType="num">
                                      <p:cBhvr additive="base">
                                        <p:cTn id="39" dur="500"/>
                                        <p:tgtEl>
                                          <p:spTgt spid="24"/>
                                        </p:tgtEl>
                                        <p:attrNameLst>
                                          <p:attrName>ppt_y</p:attrName>
                                        </p:attrNameLst>
                                      </p:cBhvr>
                                      <p:tavLst>
                                        <p:tav tm="0">
                                          <p:val>
                                            <p:strVal val="ppt_y"/>
                                          </p:val>
                                        </p:tav>
                                        <p:tav tm="100000">
                                          <p:val>
                                            <p:strVal val="1+ppt_h/2"/>
                                          </p:val>
                                        </p:tav>
                                      </p:tavLst>
                                    </p:anim>
                                    <p:set>
                                      <p:cBhvr>
                                        <p:cTn id="40" dur="1" fill="hold">
                                          <p:stCondLst>
                                            <p:cond delay="499"/>
                                          </p:stCondLst>
                                        </p:cTn>
                                        <p:tgtEl>
                                          <p:spTgt spid="24"/>
                                        </p:tgtEl>
                                        <p:attrNameLst>
                                          <p:attrName>style.visibility</p:attrName>
                                        </p:attrNameLst>
                                      </p:cBhvr>
                                      <p:to>
                                        <p:strVal val="hidden"/>
                                      </p:to>
                                    </p:set>
                                  </p:childTnLst>
                                </p:cTn>
                              </p:par>
                              <p:par>
                                <p:cTn id="41" presetID="7" presetClass="exit" presetSubtype="4" fill="hold" nodeType="withEffect">
                                  <p:stCondLst>
                                    <p:cond delay="0"/>
                                  </p:stCondLst>
                                  <p:childTnLst>
                                    <p:anim calcmode="lin" valueType="num">
                                      <p:cBhvr additive="base">
                                        <p:cTn id="42" dur="500"/>
                                        <p:tgtEl>
                                          <p:spTgt spid="25"/>
                                        </p:tgtEl>
                                        <p:attrNameLst>
                                          <p:attrName>ppt_x</p:attrName>
                                        </p:attrNameLst>
                                      </p:cBhvr>
                                      <p:tavLst>
                                        <p:tav tm="0">
                                          <p:val>
                                            <p:strVal val="ppt_x"/>
                                          </p:val>
                                        </p:tav>
                                        <p:tav tm="100000">
                                          <p:val>
                                            <p:strVal val="ppt_x"/>
                                          </p:val>
                                        </p:tav>
                                      </p:tavLst>
                                    </p:anim>
                                    <p:anim calcmode="lin" valueType="num">
                                      <p:cBhvr additive="base">
                                        <p:cTn id="43" dur="500"/>
                                        <p:tgtEl>
                                          <p:spTgt spid="25"/>
                                        </p:tgtEl>
                                        <p:attrNameLst>
                                          <p:attrName>ppt_y</p:attrName>
                                        </p:attrNameLst>
                                      </p:cBhvr>
                                      <p:tavLst>
                                        <p:tav tm="0">
                                          <p:val>
                                            <p:strVal val="ppt_y"/>
                                          </p:val>
                                        </p:tav>
                                        <p:tav tm="100000">
                                          <p:val>
                                            <p:strVal val="1+ppt_h/2"/>
                                          </p:val>
                                        </p:tav>
                                      </p:tavLst>
                                    </p:anim>
                                    <p:set>
                                      <p:cBhvr>
                                        <p:cTn id="44" dur="1" fill="hold">
                                          <p:stCondLst>
                                            <p:cond delay="499"/>
                                          </p:stCondLst>
                                        </p:cTn>
                                        <p:tgtEl>
                                          <p:spTgt spid="25"/>
                                        </p:tgtEl>
                                        <p:attrNameLst>
                                          <p:attrName>style.visibility</p:attrName>
                                        </p:attrNameLst>
                                      </p:cBhvr>
                                      <p:to>
                                        <p:strVal val="hidden"/>
                                      </p:to>
                                    </p:set>
                                  </p:childTnLst>
                                </p:cTn>
                              </p:par>
                              <p:par>
                                <p:cTn id="45" presetID="7" presetClass="exit" presetSubtype="4" fill="hold" nodeType="withEffect">
                                  <p:stCondLst>
                                    <p:cond delay="0"/>
                                  </p:stCondLst>
                                  <p:childTnLst>
                                    <p:anim calcmode="lin" valueType="num">
                                      <p:cBhvr additive="base">
                                        <p:cTn id="46" dur="500"/>
                                        <p:tgtEl>
                                          <p:spTgt spid="23"/>
                                        </p:tgtEl>
                                        <p:attrNameLst>
                                          <p:attrName>ppt_x</p:attrName>
                                        </p:attrNameLst>
                                      </p:cBhvr>
                                      <p:tavLst>
                                        <p:tav tm="0">
                                          <p:val>
                                            <p:strVal val="ppt_x"/>
                                          </p:val>
                                        </p:tav>
                                        <p:tav tm="100000">
                                          <p:val>
                                            <p:strVal val="ppt_x"/>
                                          </p:val>
                                        </p:tav>
                                      </p:tavLst>
                                    </p:anim>
                                    <p:anim calcmode="lin" valueType="num">
                                      <p:cBhvr additive="base">
                                        <p:cTn id="47" dur="500"/>
                                        <p:tgtEl>
                                          <p:spTgt spid="23"/>
                                        </p:tgtEl>
                                        <p:attrNameLst>
                                          <p:attrName>ppt_y</p:attrName>
                                        </p:attrNameLst>
                                      </p:cBhvr>
                                      <p:tavLst>
                                        <p:tav tm="0">
                                          <p:val>
                                            <p:strVal val="ppt_y"/>
                                          </p:val>
                                        </p:tav>
                                        <p:tav tm="100000">
                                          <p:val>
                                            <p:strVal val="1+ppt_h/2"/>
                                          </p:val>
                                        </p:tav>
                                      </p:tavLst>
                                    </p:anim>
                                    <p:set>
                                      <p:cBhvr>
                                        <p:cTn id="48" dur="1" fill="hold">
                                          <p:stCondLst>
                                            <p:cond delay="499"/>
                                          </p:stCondLst>
                                        </p:cTn>
                                        <p:tgtEl>
                                          <p:spTgt spid="23"/>
                                        </p:tgtEl>
                                        <p:attrNameLst>
                                          <p:attrName>style.visibility</p:attrName>
                                        </p:attrNameLst>
                                      </p:cBhvr>
                                      <p:to>
                                        <p:strVal val="hidden"/>
                                      </p:to>
                                    </p:set>
                                  </p:childTnLst>
                                </p:cTn>
                              </p:par>
                              <p:par>
                                <p:cTn id="49" presetID="7" presetClass="exit" presetSubtype="4" fill="hold" nodeType="withEffect">
                                  <p:stCondLst>
                                    <p:cond delay="0"/>
                                  </p:stCondLst>
                                  <p:childTnLst>
                                    <p:anim calcmode="lin" valueType="num">
                                      <p:cBhvr additive="base">
                                        <p:cTn id="50" dur="500"/>
                                        <p:tgtEl>
                                          <p:spTgt spid="22"/>
                                        </p:tgtEl>
                                        <p:attrNameLst>
                                          <p:attrName>ppt_x</p:attrName>
                                        </p:attrNameLst>
                                      </p:cBhvr>
                                      <p:tavLst>
                                        <p:tav tm="0">
                                          <p:val>
                                            <p:strVal val="ppt_x"/>
                                          </p:val>
                                        </p:tav>
                                        <p:tav tm="100000">
                                          <p:val>
                                            <p:strVal val="ppt_x"/>
                                          </p:val>
                                        </p:tav>
                                      </p:tavLst>
                                    </p:anim>
                                    <p:anim calcmode="lin" valueType="num">
                                      <p:cBhvr additive="base">
                                        <p:cTn id="51" dur="500"/>
                                        <p:tgtEl>
                                          <p:spTgt spid="22"/>
                                        </p:tgtEl>
                                        <p:attrNameLst>
                                          <p:attrName>ppt_y</p:attrName>
                                        </p:attrNameLst>
                                      </p:cBhvr>
                                      <p:tavLst>
                                        <p:tav tm="0">
                                          <p:val>
                                            <p:strVal val="ppt_y"/>
                                          </p:val>
                                        </p:tav>
                                        <p:tav tm="100000">
                                          <p:val>
                                            <p:strVal val="1+ppt_h/2"/>
                                          </p:val>
                                        </p:tav>
                                      </p:tavLst>
                                    </p:anim>
                                    <p:set>
                                      <p:cBhvr>
                                        <p:cTn id="52" dur="1" fill="hold">
                                          <p:stCondLst>
                                            <p:cond delay="499"/>
                                          </p:stCondLst>
                                        </p:cTn>
                                        <p:tgtEl>
                                          <p:spTgt spid="22"/>
                                        </p:tgtEl>
                                        <p:attrNameLst>
                                          <p:attrName>style.visibility</p:attrName>
                                        </p:attrNameLst>
                                      </p:cBhvr>
                                      <p:to>
                                        <p:strVal val="hidden"/>
                                      </p:to>
                                    </p:set>
                                  </p:childTnLst>
                                </p:cTn>
                              </p:par>
                            </p:childTnLst>
                          </p:cTn>
                        </p:par>
                        <p:par>
                          <p:cTn id="53" fill="hold">
                            <p:stCondLst>
                              <p:cond delay="500"/>
                            </p:stCondLst>
                            <p:childTnLst>
                              <p:par>
                                <p:cTn id="54" presetID="12" presetClass="entr" presetSubtype="4"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slide(fromBottom)">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xit" presetSubtype="2" fill="hold" grpId="1" nodeType="clickEffect">
                                  <p:stCondLst>
                                    <p:cond delay="0"/>
                                  </p:stCondLst>
                                  <p:childTnLst>
                                    <p:anim calcmode="lin" valueType="num">
                                      <p:cBhvr additive="base">
                                        <p:cTn id="60" dur="500"/>
                                        <p:tgtEl>
                                          <p:spTgt spid="35"/>
                                        </p:tgtEl>
                                        <p:attrNameLst>
                                          <p:attrName>ppt_x</p:attrName>
                                        </p:attrNameLst>
                                      </p:cBhvr>
                                      <p:tavLst>
                                        <p:tav tm="0">
                                          <p:val>
                                            <p:strVal val="ppt_x"/>
                                          </p:val>
                                        </p:tav>
                                        <p:tav tm="100000">
                                          <p:val>
                                            <p:strVal val="1+ppt_w/2"/>
                                          </p:val>
                                        </p:tav>
                                      </p:tavLst>
                                    </p:anim>
                                    <p:anim calcmode="lin" valueType="num">
                                      <p:cBhvr additive="base">
                                        <p:cTn id="61" dur="500"/>
                                        <p:tgtEl>
                                          <p:spTgt spid="35"/>
                                        </p:tgtEl>
                                        <p:attrNameLst>
                                          <p:attrName>ppt_y</p:attrName>
                                        </p:attrNameLst>
                                      </p:cBhvr>
                                      <p:tavLst>
                                        <p:tav tm="0">
                                          <p:val>
                                            <p:strVal val="ppt_y"/>
                                          </p:val>
                                        </p:tav>
                                        <p:tav tm="100000">
                                          <p:val>
                                            <p:strVal val="ppt_y"/>
                                          </p:val>
                                        </p:tav>
                                      </p:tavLst>
                                    </p:anim>
                                    <p:set>
                                      <p:cBhvr>
                                        <p:cTn id="62" dur="1" fill="hold">
                                          <p:stCondLst>
                                            <p:cond delay="499"/>
                                          </p:stCondLst>
                                        </p:cTn>
                                        <p:tgtEl>
                                          <p:spTgt spid="35"/>
                                        </p:tgtEl>
                                        <p:attrNameLst>
                                          <p:attrName>style.visibility</p:attrName>
                                        </p:attrNameLst>
                                      </p:cBhvr>
                                      <p:to>
                                        <p:strVal val="hidden"/>
                                      </p:to>
                                    </p:set>
                                  </p:childTnLst>
                                </p:cTn>
                              </p:par>
                            </p:childTnLst>
                          </p:cTn>
                        </p:par>
                        <p:par>
                          <p:cTn id="63" fill="hold">
                            <p:stCondLst>
                              <p:cond delay="500"/>
                            </p:stCondLst>
                            <p:childTnLst>
                              <p:par>
                                <p:cTn id="64" presetID="12" presetClass="entr" presetSubtype="4"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slide(fromBottom)">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xit" presetSubtype="8" fill="hold" grpId="1" nodeType="clickEffect">
                                  <p:stCondLst>
                                    <p:cond delay="0"/>
                                  </p:stCondLst>
                                  <p:childTnLst>
                                    <p:anim calcmode="lin" valueType="num">
                                      <p:cBhvr additive="base">
                                        <p:cTn id="70" dur="500"/>
                                        <p:tgtEl>
                                          <p:spTgt spid="36"/>
                                        </p:tgtEl>
                                        <p:attrNameLst>
                                          <p:attrName>ppt_x</p:attrName>
                                        </p:attrNameLst>
                                      </p:cBhvr>
                                      <p:tavLst>
                                        <p:tav tm="0">
                                          <p:val>
                                            <p:strVal val="ppt_x"/>
                                          </p:val>
                                        </p:tav>
                                        <p:tav tm="100000">
                                          <p:val>
                                            <p:strVal val="0-ppt_w/2"/>
                                          </p:val>
                                        </p:tav>
                                      </p:tavLst>
                                    </p:anim>
                                    <p:anim calcmode="lin" valueType="num">
                                      <p:cBhvr additive="base">
                                        <p:cTn id="71" dur="500"/>
                                        <p:tgtEl>
                                          <p:spTgt spid="36"/>
                                        </p:tgtEl>
                                        <p:attrNameLst>
                                          <p:attrName>ppt_y</p:attrName>
                                        </p:attrNameLst>
                                      </p:cBhvr>
                                      <p:tavLst>
                                        <p:tav tm="0">
                                          <p:val>
                                            <p:strVal val="ppt_y"/>
                                          </p:val>
                                        </p:tav>
                                        <p:tav tm="100000">
                                          <p:val>
                                            <p:strVal val="ppt_y"/>
                                          </p:val>
                                        </p:tav>
                                      </p:tavLst>
                                    </p:anim>
                                    <p:set>
                                      <p:cBhvr>
                                        <p:cTn id="72" dur="1" fill="hold">
                                          <p:stCondLst>
                                            <p:cond delay="499"/>
                                          </p:stCondLst>
                                        </p:cTn>
                                        <p:tgtEl>
                                          <p:spTgt spid="36"/>
                                        </p:tgtEl>
                                        <p:attrNameLst>
                                          <p:attrName>style.visibility</p:attrName>
                                        </p:attrNameLst>
                                      </p:cBhvr>
                                      <p:to>
                                        <p:strVal val="hidden"/>
                                      </p:to>
                                    </p:set>
                                  </p:childTnLst>
                                </p:cTn>
                              </p:par>
                            </p:childTnLst>
                          </p:cTn>
                        </p:par>
                        <p:par>
                          <p:cTn id="73" fill="hold">
                            <p:stCondLst>
                              <p:cond delay="500"/>
                            </p:stCondLst>
                            <p:childTnLst>
                              <p:par>
                                <p:cTn id="74" presetID="12" presetClass="entr" presetSubtype="4"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slide(fromBottom)">
                                      <p:cBhvr>
                                        <p:cTn id="76" dur="500"/>
                                        <p:tgtEl>
                                          <p:spTgt spid="39"/>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xit" presetSubtype="2" fill="hold" grpId="1" nodeType="clickEffect">
                                  <p:stCondLst>
                                    <p:cond delay="0"/>
                                  </p:stCondLst>
                                  <p:childTnLst>
                                    <p:anim calcmode="lin" valueType="num">
                                      <p:cBhvr additive="base">
                                        <p:cTn id="80" dur="500"/>
                                        <p:tgtEl>
                                          <p:spTgt spid="39"/>
                                        </p:tgtEl>
                                        <p:attrNameLst>
                                          <p:attrName>ppt_x</p:attrName>
                                        </p:attrNameLst>
                                      </p:cBhvr>
                                      <p:tavLst>
                                        <p:tav tm="0">
                                          <p:val>
                                            <p:strVal val="ppt_x"/>
                                          </p:val>
                                        </p:tav>
                                        <p:tav tm="100000">
                                          <p:val>
                                            <p:strVal val="1+ppt_w/2"/>
                                          </p:val>
                                        </p:tav>
                                      </p:tavLst>
                                    </p:anim>
                                    <p:anim calcmode="lin" valueType="num">
                                      <p:cBhvr additive="base">
                                        <p:cTn id="81" dur="500"/>
                                        <p:tgtEl>
                                          <p:spTgt spid="39"/>
                                        </p:tgtEl>
                                        <p:attrNameLst>
                                          <p:attrName>ppt_y</p:attrName>
                                        </p:attrNameLst>
                                      </p:cBhvr>
                                      <p:tavLst>
                                        <p:tav tm="0">
                                          <p:val>
                                            <p:strVal val="ppt_y"/>
                                          </p:val>
                                        </p:tav>
                                        <p:tav tm="100000">
                                          <p:val>
                                            <p:strVal val="ppt_y"/>
                                          </p:val>
                                        </p:tav>
                                      </p:tavLst>
                                    </p:anim>
                                    <p:set>
                                      <p:cBhvr>
                                        <p:cTn id="82" dur="1" fill="hold">
                                          <p:stCondLst>
                                            <p:cond delay="499"/>
                                          </p:stCondLst>
                                        </p:cTn>
                                        <p:tgtEl>
                                          <p:spTgt spid="39"/>
                                        </p:tgtEl>
                                        <p:attrNameLst>
                                          <p:attrName>style.visibility</p:attrName>
                                        </p:attrNameLst>
                                      </p:cBhvr>
                                      <p:to>
                                        <p:strVal val="hidden"/>
                                      </p:to>
                                    </p:set>
                                  </p:childTnLst>
                                </p:cTn>
                              </p:par>
                            </p:childTnLst>
                          </p:cTn>
                        </p:par>
                        <p:par>
                          <p:cTn id="83" fill="hold">
                            <p:stCondLst>
                              <p:cond delay="500"/>
                            </p:stCondLst>
                            <p:childTnLst>
                              <p:par>
                                <p:cTn id="84" presetID="12" presetClass="entr" presetSubtype="4" fill="hold" grpId="0" nodeType="after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slide(fromBottom)">
                                      <p:cBhvr>
                                        <p:cTn id="86" dur="500"/>
                                        <p:tgtEl>
                                          <p:spTgt spid="40"/>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1" nodeType="clickEffect">
                                  <p:stCondLst>
                                    <p:cond delay="0"/>
                                  </p:stCondLst>
                                  <p:childTnLst>
                                    <p:anim calcmode="lin" valueType="num">
                                      <p:cBhvr additive="base">
                                        <p:cTn id="90" dur="500"/>
                                        <p:tgtEl>
                                          <p:spTgt spid="40"/>
                                        </p:tgtEl>
                                        <p:attrNameLst>
                                          <p:attrName>ppt_x</p:attrName>
                                        </p:attrNameLst>
                                      </p:cBhvr>
                                      <p:tavLst>
                                        <p:tav tm="0">
                                          <p:val>
                                            <p:strVal val="ppt_x"/>
                                          </p:val>
                                        </p:tav>
                                        <p:tav tm="100000">
                                          <p:val>
                                            <p:strVal val="ppt_x"/>
                                          </p:val>
                                        </p:tav>
                                      </p:tavLst>
                                    </p:anim>
                                    <p:anim calcmode="lin" valueType="num">
                                      <p:cBhvr additive="base">
                                        <p:cTn id="91" dur="500"/>
                                        <p:tgtEl>
                                          <p:spTgt spid="40"/>
                                        </p:tgtEl>
                                        <p:attrNameLst>
                                          <p:attrName>ppt_y</p:attrName>
                                        </p:attrNameLst>
                                      </p:cBhvr>
                                      <p:tavLst>
                                        <p:tav tm="0">
                                          <p:val>
                                            <p:strVal val="ppt_y"/>
                                          </p:val>
                                        </p:tav>
                                        <p:tav tm="100000">
                                          <p:val>
                                            <p:strVal val="1+ppt_h/2"/>
                                          </p:val>
                                        </p:tav>
                                      </p:tavLst>
                                    </p:anim>
                                    <p:set>
                                      <p:cBhvr>
                                        <p:cTn id="92" dur="1" fill="hold">
                                          <p:stCondLst>
                                            <p:cond delay="499"/>
                                          </p:stCondLst>
                                        </p:cTn>
                                        <p:tgtEl>
                                          <p:spTgt spid="40"/>
                                        </p:tgtEl>
                                        <p:attrNameLst>
                                          <p:attrName>style.visibility</p:attrName>
                                        </p:attrNameLst>
                                      </p:cBhvr>
                                      <p:to>
                                        <p:strVal val="hidden"/>
                                      </p:to>
                                    </p:set>
                                  </p:childTnLst>
                                </p:cTn>
                              </p:par>
                            </p:childTnLst>
                          </p:cTn>
                        </p:par>
                        <p:par>
                          <p:cTn id="93" fill="hold">
                            <p:stCondLst>
                              <p:cond delay="500"/>
                            </p:stCondLst>
                            <p:childTnLst>
                              <p:par>
                                <p:cTn id="94" presetID="12" presetClass="entr" presetSubtype="4" fill="hold" grpId="0" nodeType="after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slide(fromBottom)">
                                      <p:cBhvr>
                                        <p:cTn id="96" dur="500"/>
                                        <p:tgtEl>
                                          <p:spTgt spid="41"/>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xit" presetSubtype="4" fill="hold" grpId="1" nodeType="clickEffect">
                                  <p:stCondLst>
                                    <p:cond delay="0"/>
                                  </p:stCondLst>
                                  <p:childTnLst>
                                    <p:anim calcmode="lin" valueType="num">
                                      <p:cBhvr additive="base">
                                        <p:cTn id="100" dur="500"/>
                                        <p:tgtEl>
                                          <p:spTgt spid="41"/>
                                        </p:tgtEl>
                                        <p:attrNameLst>
                                          <p:attrName>ppt_x</p:attrName>
                                        </p:attrNameLst>
                                      </p:cBhvr>
                                      <p:tavLst>
                                        <p:tav tm="0">
                                          <p:val>
                                            <p:strVal val="ppt_x"/>
                                          </p:val>
                                        </p:tav>
                                        <p:tav tm="100000">
                                          <p:val>
                                            <p:strVal val="ppt_x"/>
                                          </p:val>
                                        </p:tav>
                                      </p:tavLst>
                                    </p:anim>
                                    <p:anim calcmode="lin" valueType="num">
                                      <p:cBhvr additive="base">
                                        <p:cTn id="101" dur="500"/>
                                        <p:tgtEl>
                                          <p:spTgt spid="41"/>
                                        </p:tgtEl>
                                        <p:attrNameLst>
                                          <p:attrName>ppt_y</p:attrName>
                                        </p:attrNameLst>
                                      </p:cBhvr>
                                      <p:tavLst>
                                        <p:tav tm="0">
                                          <p:val>
                                            <p:strVal val="ppt_y"/>
                                          </p:val>
                                        </p:tav>
                                        <p:tav tm="100000">
                                          <p:val>
                                            <p:strVal val="1+ppt_h/2"/>
                                          </p:val>
                                        </p:tav>
                                      </p:tavLst>
                                    </p:anim>
                                    <p:set>
                                      <p:cBhvr>
                                        <p:cTn id="102" dur="1" fill="hold">
                                          <p:stCondLst>
                                            <p:cond delay="499"/>
                                          </p:stCondLst>
                                        </p:cTn>
                                        <p:tgtEl>
                                          <p:spTgt spid="41"/>
                                        </p:tgtEl>
                                        <p:attrNameLst>
                                          <p:attrName>style.visibility</p:attrName>
                                        </p:attrNameLst>
                                      </p:cBhvr>
                                      <p:to>
                                        <p:strVal val="hidden"/>
                                      </p:to>
                                    </p:set>
                                  </p:childTnLst>
                                </p:cTn>
                              </p:par>
                            </p:childTnLst>
                          </p:cTn>
                        </p:par>
                        <p:par>
                          <p:cTn id="103" fill="hold">
                            <p:stCondLst>
                              <p:cond delay="500"/>
                            </p:stCondLst>
                            <p:childTnLst>
                              <p:par>
                                <p:cTn id="104" presetID="1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slide(fromBottom)">
                                      <p:cBhvr>
                                        <p:cTn id="106" dur="500"/>
                                        <p:tgtEl>
                                          <p:spTgt spid="42"/>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xit" presetSubtype="4" fill="hold" grpId="1" nodeType="clickEffect">
                                  <p:stCondLst>
                                    <p:cond delay="0"/>
                                  </p:stCondLst>
                                  <p:childTnLst>
                                    <p:anim calcmode="lin" valueType="num">
                                      <p:cBhvr additive="base">
                                        <p:cTn id="110" dur="500"/>
                                        <p:tgtEl>
                                          <p:spTgt spid="42"/>
                                        </p:tgtEl>
                                        <p:attrNameLst>
                                          <p:attrName>ppt_x</p:attrName>
                                        </p:attrNameLst>
                                      </p:cBhvr>
                                      <p:tavLst>
                                        <p:tav tm="0">
                                          <p:val>
                                            <p:strVal val="ppt_x"/>
                                          </p:val>
                                        </p:tav>
                                        <p:tav tm="100000">
                                          <p:val>
                                            <p:strVal val="ppt_x"/>
                                          </p:val>
                                        </p:tav>
                                      </p:tavLst>
                                    </p:anim>
                                    <p:anim calcmode="lin" valueType="num">
                                      <p:cBhvr additive="base">
                                        <p:cTn id="111" dur="500"/>
                                        <p:tgtEl>
                                          <p:spTgt spid="42"/>
                                        </p:tgtEl>
                                        <p:attrNameLst>
                                          <p:attrName>ppt_y</p:attrName>
                                        </p:attrNameLst>
                                      </p:cBhvr>
                                      <p:tavLst>
                                        <p:tav tm="0">
                                          <p:val>
                                            <p:strVal val="ppt_y"/>
                                          </p:val>
                                        </p:tav>
                                        <p:tav tm="100000">
                                          <p:val>
                                            <p:strVal val="1+ppt_h/2"/>
                                          </p:val>
                                        </p:tav>
                                      </p:tavLst>
                                    </p:anim>
                                    <p:set>
                                      <p:cBhvr>
                                        <p:cTn id="112" dur="1" fill="hold">
                                          <p:stCondLst>
                                            <p:cond delay="499"/>
                                          </p:stCondLst>
                                        </p:cTn>
                                        <p:tgtEl>
                                          <p:spTgt spid="42"/>
                                        </p:tgtEl>
                                        <p:attrNameLst>
                                          <p:attrName>style.visibility</p:attrName>
                                        </p:attrNameLst>
                                      </p:cBhvr>
                                      <p:to>
                                        <p:strVal val="hidden"/>
                                      </p:to>
                                    </p:set>
                                  </p:childTnLst>
                                </p:cTn>
                              </p:par>
                            </p:childTnLst>
                          </p:cTn>
                        </p:par>
                        <p:par>
                          <p:cTn id="113" fill="hold">
                            <p:stCondLst>
                              <p:cond delay="500"/>
                            </p:stCondLst>
                            <p:childTnLst>
                              <p:par>
                                <p:cTn id="114" presetID="1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slide(fromBottom)">
                                      <p:cBhvr>
                                        <p:cTn id="116" dur="500"/>
                                        <p:tgtEl>
                                          <p:spTgt spid="43"/>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xit" presetSubtype="4" fill="hold" grpId="1" nodeType="clickEffect">
                                  <p:stCondLst>
                                    <p:cond delay="0"/>
                                  </p:stCondLst>
                                  <p:childTnLst>
                                    <p:anim calcmode="lin" valueType="num">
                                      <p:cBhvr additive="base">
                                        <p:cTn id="120" dur="500"/>
                                        <p:tgtEl>
                                          <p:spTgt spid="43"/>
                                        </p:tgtEl>
                                        <p:attrNameLst>
                                          <p:attrName>ppt_x</p:attrName>
                                        </p:attrNameLst>
                                      </p:cBhvr>
                                      <p:tavLst>
                                        <p:tav tm="0">
                                          <p:val>
                                            <p:strVal val="ppt_x"/>
                                          </p:val>
                                        </p:tav>
                                        <p:tav tm="100000">
                                          <p:val>
                                            <p:strVal val="ppt_x"/>
                                          </p:val>
                                        </p:tav>
                                      </p:tavLst>
                                    </p:anim>
                                    <p:anim calcmode="lin" valueType="num">
                                      <p:cBhvr additive="base">
                                        <p:cTn id="121" dur="500"/>
                                        <p:tgtEl>
                                          <p:spTgt spid="43"/>
                                        </p:tgtEl>
                                        <p:attrNameLst>
                                          <p:attrName>ppt_y</p:attrName>
                                        </p:attrNameLst>
                                      </p:cBhvr>
                                      <p:tavLst>
                                        <p:tav tm="0">
                                          <p:val>
                                            <p:strVal val="ppt_y"/>
                                          </p:val>
                                        </p:tav>
                                        <p:tav tm="100000">
                                          <p:val>
                                            <p:strVal val="1+ppt_h/2"/>
                                          </p:val>
                                        </p:tav>
                                      </p:tavLst>
                                    </p:anim>
                                    <p:set>
                                      <p:cBhvr>
                                        <p:cTn id="122" dur="1" fill="hold">
                                          <p:stCondLst>
                                            <p:cond delay="499"/>
                                          </p:stCondLst>
                                        </p:cTn>
                                        <p:tgtEl>
                                          <p:spTgt spid="43"/>
                                        </p:tgtEl>
                                        <p:attrNameLst>
                                          <p:attrName>style.visibility</p:attrName>
                                        </p:attrNameLst>
                                      </p:cBhvr>
                                      <p:to>
                                        <p:strVal val="hidden"/>
                                      </p:to>
                                    </p:set>
                                  </p:childTnLst>
                                </p:cTn>
                              </p:par>
                            </p:childTnLst>
                          </p:cTn>
                        </p:par>
                        <p:par>
                          <p:cTn id="123" fill="hold">
                            <p:stCondLst>
                              <p:cond delay="500"/>
                            </p:stCondLst>
                            <p:childTnLst>
                              <p:par>
                                <p:cTn id="124" presetID="12" presetClass="entr" presetSubtype="4"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slide(fromBottom)">
                                      <p:cBhvr>
                                        <p:cTn id="126" dur="500"/>
                                        <p:tgtEl>
                                          <p:spTgt spid="46"/>
                                        </p:tgtEl>
                                      </p:cBhvr>
                                    </p:animEffect>
                                  </p:childTnLst>
                                </p:cTn>
                              </p:par>
                            </p:childTnLst>
                          </p:cTn>
                        </p:par>
                      </p:childTnLst>
                    </p:cTn>
                  </p:par>
                  <p:par>
                    <p:cTn id="127" fill="hold">
                      <p:stCondLst>
                        <p:cond delay="indefinite"/>
                      </p:stCondLst>
                      <p:childTnLst>
                        <p:par>
                          <p:cTn id="128" fill="hold">
                            <p:stCondLst>
                              <p:cond delay="0"/>
                            </p:stCondLst>
                            <p:childTnLst>
                              <p:par>
                                <p:cTn id="129" presetID="2" presetClass="exit" presetSubtype="4" fill="hold" grpId="1" nodeType="clickEffect">
                                  <p:stCondLst>
                                    <p:cond delay="0"/>
                                  </p:stCondLst>
                                  <p:childTnLst>
                                    <p:anim calcmode="lin" valueType="num">
                                      <p:cBhvr additive="base">
                                        <p:cTn id="130" dur="500"/>
                                        <p:tgtEl>
                                          <p:spTgt spid="46"/>
                                        </p:tgtEl>
                                        <p:attrNameLst>
                                          <p:attrName>ppt_x</p:attrName>
                                        </p:attrNameLst>
                                      </p:cBhvr>
                                      <p:tavLst>
                                        <p:tav tm="0">
                                          <p:val>
                                            <p:strVal val="ppt_x"/>
                                          </p:val>
                                        </p:tav>
                                        <p:tav tm="100000">
                                          <p:val>
                                            <p:strVal val="ppt_x"/>
                                          </p:val>
                                        </p:tav>
                                      </p:tavLst>
                                    </p:anim>
                                    <p:anim calcmode="lin" valueType="num">
                                      <p:cBhvr additive="base">
                                        <p:cTn id="131" dur="500"/>
                                        <p:tgtEl>
                                          <p:spTgt spid="46"/>
                                        </p:tgtEl>
                                        <p:attrNameLst>
                                          <p:attrName>ppt_y</p:attrName>
                                        </p:attrNameLst>
                                      </p:cBhvr>
                                      <p:tavLst>
                                        <p:tav tm="0">
                                          <p:val>
                                            <p:strVal val="ppt_y"/>
                                          </p:val>
                                        </p:tav>
                                        <p:tav tm="100000">
                                          <p:val>
                                            <p:strVal val="1+ppt_h/2"/>
                                          </p:val>
                                        </p:tav>
                                      </p:tavLst>
                                    </p:anim>
                                    <p:set>
                                      <p:cBhvr>
                                        <p:cTn id="132"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4" grpId="1" animBg="1"/>
      <p:bldP spid="25" grpId="0" animBg="1"/>
      <p:bldP spid="35" grpId="0" animBg="1"/>
      <p:bldP spid="35" grpId="1" animBg="1"/>
      <p:bldP spid="36" grpId="0" animBg="1"/>
      <p:bldP spid="36"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6" grpId="0" animBg="1"/>
      <p:bldP spid="4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74598" y="214290"/>
            <a:ext cx="8183880" cy="1051560"/>
          </a:xfrm>
        </p:spPr>
        <p:txBody>
          <a:bodyPr>
            <a:normAutofit/>
          </a:bodyPr>
          <a:lstStyle/>
          <a:p>
            <a:r>
              <a:rPr lang="fr-FR" dirty="0" smtClean="0">
                <a:solidFill>
                  <a:schemeClr val="tx1"/>
                </a:solidFill>
                <a:latin typeface="Times New Roman" pitchFamily="18" charset="0"/>
                <a:cs typeface="Times New Roman" pitchFamily="18" charset="0"/>
              </a:rPr>
              <a:t>Métaheuristiques hybrides</a:t>
            </a:r>
            <a:endParaRPr lang="fr-FR" dirty="0">
              <a:solidFill>
                <a:schemeClr val="tx1"/>
              </a:solidFill>
              <a:latin typeface="Times New Roman" pitchFamily="18" charset="0"/>
              <a:cs typeface="Times New Roman" pitchFamily="18" charset="0"/>
            </a:endParaRPr>
          </a:p>
        </p:txBody>
      </p:sp>
      <p:sp>
        <p:nvSpPr>
          <p:cNvPr id="4" name="Titre 1"/>
          <p:cNvSpPr txBox="1">
            <a:spLocks/>
          </p:cNvSpPr>
          <p:nvPr/>
        </p:nvSpPr>
        <p:spPr>
          <a:xfrm>
            <a:off x="1317342" y="3377572"/>
            <a:ext cx="8183880" cy="1051560"/>
          </a:xfrm>
          <a:prstGeom prst="rect">
            <a:avLst/>
          </a:prstGeom>
        </p:spPr>
        <p:txBody>
          <a:bodyPr vert="horz" anchor="b">
            <a:normAutofit fontScale="97500"/>
          </a:bodyPr>
          <a:lstStyle/>
          <a:p>
            <a:pPr marL="0" marR="0" lvl="0" indent="0" algn="l" defTabSz="914400" rtl="0" eaLnBrk="1" fontAlgn="auto" latinLnBrk="0" hangingPunct="1">
              <a:lnSpc>
                <a:spcPct val="100000"/>
              </a:lnSpc>
              <a:spcBef>
                <a:spcPct val="0"/>
              </a:spcBef>
              <a:spcAft>
                <a:spcPts val="0"/>
              </a:spcAft>
              <a:buClr>
                <a:srgbClr val="0033CC"/>
              </a:buClr>
              <a:buSzTx/>
              <a:buFont typeface="Wingdings" pitchFamily="2" charset="2"/>
              <a:buChar char="Ø"/>
              <a:tabLst/>
              <a:defRPr/>
            </a:pPr>
            <a:r>
              <a:rPr kumimoji="0" lang="fr-FR" sz="32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Classification Plate</a:t>
            </a:r>
            <a:endParaRPr kumimoji="0" lang="fr-FR" sz="3200" b="1" i="0" u="none" strike="noStrike" kern="1200" cap="none" spc="0" normalizeH="0" baseline="0" noProof="0" dirty="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endParaRPr>
          </a:p>
        </p:txBody>
      </p:sp>
      <p:sp>
        <p:nvSpPr>
          <p:cNvPr id="5" name="Titre 1"/>
          <p:cNvSpPr txBox="1">
            <a:spLocks/>
          </p:cNvSpPr>
          <p:nvPr/>
        </p:nvSpPr>
        <p:spPr>
          <a:xfrm>
            <a:off x="1317342" y="2806068"/>
            <a:ext cx="8183880" cy="1051560"/>
          </a:xfrm>
          <a:prstGeom prst="rect">
            <a:avLst/>
          </a:prstGeom>
        </p:spPr>
        <p:txBody>
          <a:bodyPr vert="horz" anchor="b">
            <a:normAutofit fontScale="97500"/>
          </a:bodyPr>
          <a:lstStyle/>
          <a:p>
            <a:pPr marL="0" marR="0" lvl="0" indent="0" algn="l" defTabSz="914400" rtl="0" eaLnBrk="1" fontAlgn="auto" latinLnBrk="0" hangingPunct="1">
              <a:lnSpc>
                <a:spcPct val="100000"/>
              </a:lnSpc>
              <a:spcBef>
                <a:spcPct val="0"/>
              </a:spcBef>
              <a:spcAft>
                <a:spcPts val="0"/>
              </a:spcAft>
              <a:buClr>
                <a:srgbClr val="0033CC"/>
              </a:buClr>
              <a:buSzTx/>
              <a:buFont typeface="Wingdings" pitchFamily="2" charset="2"/>
              <a:buChar char="Ø"/>
              <a:tabLst/>
              <a:defRPr/>
            </a:pPr>
            <a:r>
              <a:rPr kumimoji="0" lang="fr-FR" sz="32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Classification</a:t>
            </a:r>
            <a:r>
              <a:rPr kumimoji="0" lang="fr-FR" sz="3200" b="1" i="0" u="none" strike="noStrike" kern="1200" cap="none" spc="0" normalizeH="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Hiérarchiqu</a:t>
            </a:r>
            <a:r>
              <a:rPr kumimoji="0" lang="fr-FR" sz="32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e</a:t>
            </a:r>
          </a:p>
          <a:p>
            <a:pPr marL="0" marR="0" lvl="0" indent="0" algn="l" defTabSz="914400" rtl="0" eaLnBrk="1" fontAlgn="auto" latinLnBrk="0" hangingPunct="1">
              <a:lnSpc>
                <a:spcPct val="100000"/>
              </a:lnSpc>
              <a:spcBef>
                <a:spcPct val="0"/>
              </a:spcBef>
              <a:spcAft>
                <a:spcPts val="0"/>
              </a:spcAft>
              <a:buClr>
                <a:srgbClr val="0033CC"/>
              </a:buClr>
              <a:buSzTx/>
              <a:tabLst/>
              <a:defRPr/>
            </a:pPr>
            <a:endParaRPr kumimoji="0" lang="fr-FR" sz="3200" b="1" i="0" u="none" strike="noStrike" kern="1200" cap="none" spc="0" normalizeH="0" baseline="0" noProof="0" dirty="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endParaRPr>
          </a:p>
        </p:txBody>
      </p:sp>
      <p:pic>
        <p:nvPicPr>
          <p:cNvPr id="6" name="Image 5" descr="fleche a droite.gif"/>
          <p:cNvPicPr>
            <a:picLocks noChangeAspect="1"/>
          </p:cNvPicPr>
          <p:nvPr/>
        </p:nvPicPr>
        <p:blipFill>
          <a:blip r:embed="rId3"/>
          <a:stretch>
            <a:fillRect/>
          </a:stretch>
        </p:blipFill>
        <p:spPr>
          <a:xfrm>
            <a:off x="1500167" y="785794"/>
            <a:ext cx="357189" cy="361952"/>
          </a:xfrm>
          <a:prstGeom prst="rect">
            <a:avLst/>
          </a:prstGeom>
        </p:spPr>
      </p:pic>
      <p:sp>
        <p:nvSpPr>
          <p:cNvPr id="7" name="Rectangle 6"/>
          <p:cNvSpPr/>
          <p:nvPr/>
        </p:nvSpPr>
        <p:spPr>
          <a:xfrm>
            <a:off x="857224" y="2000240"/>
            <a:ext cx="2555508" cy="584775"/>
          </a:xfrm>
          <a:prstGeom prst="rect">
            <a:avLst/>
          </a:prstGeom>
        </p:spPr>
        <p:txBody>
          <a:bodyPr wrap="none">
            <a:spAutoFit/>
          </a:bodyPr>
          <a:lstStyle/>
          <a:p>
            <a:r>
              <a:rPr lang="fr-FR" sz="3200" b="1" dirty="0" smtClean="0">
                <a:latin typeface="Times New Roman" pitchFamily="18" charset="0"/>
                <a:cs typeface="Times New Roman" pitchFamily="18" charset="0"/>
              </a:rPr>
              <a:t>Classification</a:t>
            </a:r>
            <a:endParaRPr lang="fr-FR"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à coins arrondis 11"/>
          <p:cNvSpPr/>
          <p:nvPr/>
        </p:nvSpPr>
        <p:spPr>
          <a:xfrm>
            <a:off x="2428860" y="3000372"/>
            <a:ext cx="1928826" cy="642942"/>
          </a:xfrm>
          <a:prstGeom prst="roundRect">
            <a:avLst/>
          </a:prstGeom>
          <a:blipFill>
            <a:blip r:embed="rId3"/>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r>
              <a:rPr lang="fr-FR" sz="2000" b="1" dirty="0" smtClean="0">
                <a:latin typeface="Times New Roman" pitchFamily="18" charset="0"/>
                <a:cs typeface="Times New Roman" pitchFamily="18" charset="0"/>
              </a:rPr>
              <a:t>  Hétérogène</a:t>
            </a:r>
          </a:p>
        </p:txBody>
      </p:sp>
      <p:sp>
        <p:nvSpPr>
          <p:cNvPr id="13" name="Rectangle à coins arrondis 12"/>
          <p:cNvSpPr/>
          <p:nvPr/>
        </p:nvSpPr>
        <p:spPr>
          <a:xfrm>
            <a:off x="571472" y="3000372"/>
            <a:ext cx="1500198" cy="642942"/>
          </a:xfrm>
          <a:prstGeom prst="roundRect">
            <a:avLst/>
          </a:prstGeom>
          <a:blipFill>
            <a:blip r:embed="rId3"/>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r>
              <a:rPr lang="fr-FR" sz="16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Homogène</a:t>
            </a:r>
          </a:p>
        </p:txBody>
      </p:sp>
      <p:sp>
        <p:nvSpPr>
          <p:cNvPr id="14" name="Rectangle à coins arrondis 13"/>
          <p:cNvSpPr/>
          <p:nvPr/>
        </p:nvSpPr>
        <p:spPr>
          <a:xfrm>
            <a:off x="4643438" y="3000372"/>
            <a:ext cx="1357322" cy="642942"/>
          </a:xfrm>
          <a:prstGeom prst="roundRect">
            <a:avLst/>
          </a:prstGeom>
          <a:blipFill>
            <a:blip r:embed="rId3"/>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r>
              <a:rPr lang="fr-FR" sz="2000" b="1" dirty="0" smtClean="0">
                <a:latin typeface="Times New Roman" pitchFamily="18" charset="0"/>
                <a:cs typeface="Times New Roman" pitchFamily="18" charset="0"/>
              </a:rPr>
              <a:t>    Globale</a:t>
            </a:r>
          </a:p>
        </p:txBody>
      </p:sp>
      <p:sp>
        <p:nvSpPr>
          <p:cNvPr id="15" name="Rectangle à coins arrondis 14"/>
          <p:cNvSpPr/>
          <p:nvPr/>
        </p:nvSpPr>
        <p:spPr>
          <a:xfrm>
            <a:off x="6357950" y="3000372"/>
            <a:ext cx="2143140" cy="642942"/>
          </a:xfrm>
          <a:prstGeom prst="roundRect">
            <a:avLst/>
          </a:prstGeom>
          <a:blipFill>
            <a:blip r:embed="rId3"/>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r>
              <a:rPr lang="fr-FR" sz="2000" b="1" dirty="0" smtClean="0">
                <a:latin typeface="Times New Roman" pitchFamily="18" charset="0"/>
                <a:cs typeface="Times New Roman" pitchFamily="18" charset="0"/>
              </a:rPr>
              <a:t>    Partielle</a:t>
            </a:r>
          </a:p>
        </p:txBody>
      </p:sp>
      <p:cxnSp>
        <p:nvCxnSpPr>
          <p:cNvPr id="16" name="Connecteur droit avec flèche 15"/>
          <p:cNvCxnSpPr>
            <a:endCxn id="13" idx="0"/>
          </p:cNvCxnSpPr>
          <p:nvPr/>
        </p:nvCxnSpPr>
        <p:spPr>
          <a:xfrm rot="5400000">
            <a:off x="1571604" y="2250273"/>
            <a:ext cx="500066" cy="10001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Connecteur droit avec flèche 16"/>
          <p:cNvCxnSpPr>
            <a:endCxn id="14" idx="0"/>
          </p:cNvCxnSpPr>
          <p:nvPr/>
        </p:nvCxnSpPr>
        <p:spPr>
          <a:xfrm rot="5400000">
            <a:off x="5482835" y="2339571"/>
            <a:ext cx="500066" cy="8215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Connecteur droit avec flèche 17"/>
          <p:cNvCxnSpPr/>
          <p:nvPr/>
        </p:nvCxnSpPr>
        <p:spPr>
          <a:xfrm rot="16200000" flipH="1">
            <a:off x="2607455" y="2214554"/>
            <a:ext cx="500066" cy="10715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Connecteur droit avec flèche 18"/>
          <p:cNvCxnSpPr>
            <a:endCxn id="15" idx="0"/>
          </p:cNvCxnSpPr>
          <p:nvPr/>
        </p:nvCxnSpPr>
        <p:spPr>
          <a:xfrm rot="16200000" flipH="1">
            <a:off x="6536545" y="2107397"/>
            <a:ext cx="500066" cy="128588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Rectangle à coins arrondis 19"/>
          <p:cNvSpPr/>
          <p:nvPr/>
        </p:nvSpPr>
        <p:spPr>
          <a:xfrm>
            <a:off x="4643438" y="4357694"/>
            <a:ext cx="1928826" cy="642942"/>
          </a:xfrm>
          <a:prstGeom prst="roundRect">
            <a:avLst/>
          </a:prstGeom>
          <a:blipFill>
            <a:blip r:embed="rId3"/>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r>
              <a:rPr lang="fr-FR" sz="2000" b="1" dirty="0" smtClean="0">
                <a:latin typeface="Times New Roman" pitchFamily="18" charset="0"/>
                <a:cs typeface="Times New Roman" pitchFamily="18" charset="0"/>
              </a:rPr>
              <a:t>     Spécialisée</a:t>
            </a:r>
          </a:p>
        </p:txBody>
      </p:sp>
      <p:sp>
        <p:nvSpPr>
          <p:cNvPr id="21" name="Rectangle à coins arrondis 20"/>
          <p:cNvSpPr/>
          <p:nvPr/>
        </p:nvSpPr>
        <p:spPr>
          <a:xfrm>
            <a:off x="2786050" y="4357694"/>
            <a:ext cx="1500198" cy="642942"/>
          </a:xfrm>
          <a:prstGeom prst="roundRect">
            <a:avLst/>
          </a:prstGeom>
          <a:blipFill>
            <a:blip r:embed="rId3"/>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r>
              <a:rPr lang="fr-FR" sz="16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Générale</a:t>
            </a:r>
          </a:p>
        </p:txBody>
      </p:sp>
      <p:cxnSp>
        <p:nvCxnSpPr>
          <p:cNvPr id="22" name="Connecteur droit avec flèche 21"/>
          <p:cNvCxnSpPr>
            <a:endCxn id="21" idx="0"/>
          </p:cNvCxnSpPr>
          <p:nvPr/>
        </p:nvCxnSpPr>
        <p:spPr>
          <a:xfrm rot="5400000">
            <a:off x="3786182" y="3607595"/>
            <a:ext cx="500066" cy="10001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Connecteur droit avec flèche 22"/>
          <p:cNvCxnSpPr/>
          <p:nvPr/>
        </p:nvCxnSpPr>
        <p:spPr>
          <a:xfrm rot="16200000" flipH="1">
            <a:off x="4822033" y="3571876"/>
            <a:ext cx="500066" cy="10715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Rectangle à coins arrondis 23"/>
          <p:cNvSpPr/>
          <p:nvPr/>
        </p:nvSpPr>
        <p:spPr>
          <a:xfrm>
            <a:off x="1857356" y="1142984"/>
            <a:ext cx="5214974" cy="928694"/>
          </a:xfrm>
          <a:prstGeom prst="roundRect">
            <a:avLst/>
          </a:prstGeom>
          <a:blipFill>
            <a:blip r:embed="rId3"/>
            <a:tile tx="0" ty="0" sx="100000" sy="100000" flip="none" algn="tl"/>
          </a:blip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r>
              <a:rPr lang="fr-FR" sz="1600" b="1"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 Métaheuristiques Hybrides</a:t>
            </a:r>
          </a:p>
          <a:p>
            <a:r>
              <a:rPr lang="fr-FR" sz="2800" b="1" dirty="0" smtClean="0">
                <a:latin typeface="Times New Roman" pitchFamily="18" charset="0"/>
                <a:cs typeface="Times New Roman" pitchFamily="18" charset="0"/>
              </a:rPr>
              <a:t>             </a:t>
            </a:r>
            <a:r>
              <a:rPr lang="fr-FR" sz="2800" b="1" dirty="0" smtClean="0">
                <a:solidFill>
                  <a:srgbClr val="0033CC"/>
                </a:solidFill>
                <a:latin typeface="Times New Roman" pitchFamily="18" charset="0"/>
                <a:cs typeface="Times New Roman" pitchFamily="18" charset="0"/>
              </a:rPr>
              <a:t>Classification Plate</a:t>
            </a:r>
          </a:p>
        </p:txBody>
      </p:sp>
      <p:cxnSp>
        <p:nvCxnSpPr>
          <p:cNvPr id="29" name="Connecteur droit avec flèche 28"/>
          <p:cNvCxnSpPr>
            <a:stCxn id="24" idx="2"/>
          </p:cNvCxnSpPr>
          <p:nvPr/>
        </p:nvCxnSpPr>
        <p:spPr>
          <a:xfrm rot="16200000" flipH="1">
            <a:off x="3554007" y="2982513"/>
            <a:ext cx="1857390" cy="3571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Connecteur droit avec flèche 31"/>
          <p:cNvCxnSpPr/>
          <p:nvPr/>
        </p:nvCxnSpPr>
        <p:spPr>
          <a:xfrm rot="5400000">
            <a:off x="2089528" y="2303850"/>
            <a:ext cx="500066" cy="357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Connecteur droit avec flèche 34"/>
          <p:cNvCxnSpPr/>
          <p:nvPr/>
        </p:nvCxnSpPr>
        <p:spPr>
          <a:xfrm rot="5400000">
            <a:off x="5857884" y="2285992"/>
            <a:ext cx="57150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5" name="Rectangle à coins arrondis 24"/>
          <p:cNvSpPr/>
          <p:nvPr/>
        </p:nvSpPr>
        <p:spPr>
          <a:xfrm>
            <a:off x="500034" y="2000240"/>
            <a:ext cx="3500462" cy="857256"/>
          </a:xfrm>
          <a:prstGeom prst="wedgeRoundRectCallout">
            <a:avLst/>
          </a:prstGeom>
          <a:blipFill>
            <a:blip r:embed="rId3"/>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a:buClr>
                <a:srgbClr val="0033CC"/>
              </a:buClr>
            </a:pPr>
            <a:r>
              <a:rPr lang="fr-FR" b="1" dirty="0" smtClean="0">
                <a:solidFill>
                  <a:schemeClr val="tx1"/>
                </a:solidFill>
                <a:latin typeface="Times New Roman" pitchFamily="18" charset="0"/>
                <a:cs typeface="Times New Roman" pitchFamily="18" charset="0"/>
              </a:rPr>
              <a:t>s</a:t>
            </a:r>
            <a:r>
              <a:rPr lang="fr-FR" dirty="0" smtClean="0">
                <a:solidFill>
                  <a:schemeClr val="tx1"/>
                </a:solidFill>
                <a:latin typeface="Times New Roman" pitchFamily="18" charset="0"/>
                <a:cs typeface="Times New Roman" pitchFamily="18" charset="0"/>
              </a:rPr>
              <a:t>i l’hybridation se fait entre plusieurs instances d’une même métaheuristique.</a:t>
            </a:r>
          </a:p>
        </p:txBody>
      </p:sp>
      <p:sp>
        <p:nvSpPr>
          <p:cNvPr id="26" name="Rectangle à coins arrondis 25"/>
          <p:cNvSpPr/>
          <p:nvPr/>
        </p:nvSpPr>
        <p:spPr>
          <a:xfrm>
            <a:off x="2643174" y="2357430"/>
            <a:ext cx="1285884" cy="500066"/>
          </a:xfrm>
          <a:prstGeom prst="wedgeRoundRectCallout">
            <a:avLst>
              <a:gd name="adj1" fmla="val -14465"/>
              <a:gd name="adj2" fmla="val 76146"/>
              <a:gd name="adj3" fmla="val 16667"/>
            </a:avLst>
          </a:prstGeom>
          <a:blipFill>
            <a:blip r:embed="rId3"/>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Times New Roman" pitchFamily="18" charset="0"/>
                <a:cs typeface="Times New Roman" pitchFamily="18" charset="0"/>
              </a:rPr>
              <a:t>sinon</a:t>
            </a:r>
            <a:endParaRPr lang="fr-FR" dirty="0">
              <a:solidFill>
                <a:schemeClr val="tx1"/>
              </a:solidFill>
              <a:latin typeface="Times New Roman" pitchFamily="18" charset="0"/>
              <a:cs typeface="Times New Roman" pitchFamily="18" charset="0"/>
            </a:endParaRPr>
          </a:p>
        </p:txBody>
      </p:sp>
      <p:sp>
        <p:nvSpPr>
          <p:cNvPr id="27" name="Rectangle à coins arrondis 26"/>
          <p:cNvSpPr/>
          <p:nvPr/>
        </p:nvSpPr>
        <p:spPr>
          <a:xfrm>
            <a:off x="4572000" y="2000240"/>
            <a:ext cx="4071966" cy="785818"/>
          </a:xfrm>
          <a:prstGeom prst="wedgeRoundRectCallout">
            <a:avLst>
              <a:gd name="adj1" fmla="val 24414"/>
              <a:gd name="adj2" fmla="val 76394"/>
              <a:gd name="adj3" fmla="val 16667"/>
            </a:avLst>
          </a:prstGeom>
          <a:blipFill>
            <a:blip r:embed="rId3"/>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a:r>
              <a:rPr lang="fr-FR" b="1" dirty="0" smtClean="0">
                <a:solidFill>
                  <a:schemeClr val="tx1"/>
                </a:solidFill>
                <a:latin typeface="Times New Roman" pitchFamily="18" charset="0"/>
                <a:cs typeface="Times New Roman" pitchFamily="18" charset="0"/>
              </a:rPr>
              <a:t>s</a:t>
            </a:r>
            <a:r>
              <a:rPr lang="fr-FR" dirty="0" smtClean="0">
                <a:solidFill>
                  <a:schemeClr val="tx1"/>
                </a:solidFill>
                <a:latin typeface="Times New Roman" pitchFamily="18" charset="0"/>
                <a:cs typeface="Times New Roman" pitchFamily="18" charset="0"/>
              </a:rPr>
              <a:t>i elles se limitent à des sous-parties de l’espace, d’hybridation .</a:t>
            </a:r>
          </a:p>
        </p:txBody>
      </p:sp>
      <p:sp>
        <p:nvSpPr>
          <p:cNvPr id="28" name="Rectangle à coins arrondis 27"/>
          <p:cNvSpPr/>
          <p:nvPr/>
        </p:nvSpPr>
        <p:spPr>
          <a:xfrm>
            <a:off x="4643438" y="3357562"/>
            <a:ext cx="3929090" cy="785818"/>
          </a:xfrm>
          <a:prstGeom prst="wedgeRoundRectCallout">
            <a:avLst>
              <a:gd name="adj1" fmla="val -20486"/>
              <a:gd name="adj2" fmla="val 69447"/>
              <a:gd name="adj3" fmla="val 16667"/>
            </a:avLst>
          </a:prstGeom>
          <a:blipFill>
            <a:blip r:embed="rId3"/>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a:r>
              <a:rPr lang="fr-FR" dirty="0" smtClean="0">
                <a:solidFill>
                  <a:schemeClr val="tx1"/>
                </a:solidFill>
                <a:latin typeface="Times New Roman" pitchFamily="18" charset="0"/>
                <a:cs typeface="Times New Roman" pitchFamily="18" charset="0"/>
              </a:rPr>
              <a:t>s’ils sont lancés sur des problèmes différents, d’hybridation.</a:t>
            </a:r>
          </a:p>
        </p:txBody>
      </p:sp>
      <p:sp>
        <p:nvSpPr>
          <p:cNvPr id="30" name="Rectangle à coins arrondis 29"/>
          <p:cNvSpPr/>
          <p:nvPr/>
        </p:nvSpPr>
        <p:spPr>
          <a:xfrm>
            <a:off x="500034" y="3357562"/>
            <a:ext cx="4000528" cy="785818"/>
          </a:xfrm>
          <a:prstGeom prst="wedgeRoundRectCallout">
            <a:avLst>
              <a:gd name="adj1" fmla="val 22493"/>
              <a:gd name="adj2" fmla="val 71183"/>
              <a:gd name="adj3" fmla="val 16667"/>
            </a:avLst>
          </a:prstGeom>
          <a:blipFill>
            <a:blip r:embed="rId3"/>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Times New Roman" pitchFamily="18" charset="0"/>
                <a:cs typeface="Times New Roman" pitchFamily="18" charset="0"/>
              </a:rPr>
              <a:t>si les algorithmes mis en jeu travaillent tous à résoudre le même problème.</a:t>
            </a:r>
            <a:endParaRPr lang="fr-FR" dirty="0">
              <a:solidFill>
                <a:schemeClr val="tx1"/>
              </a:solidFill>
            </a:endParaRPr>
          </a:p>
        </p:txBody>
      </p:sp>
      <p:sp>
        <p:nvSpPr>
          <p:cNvPr id="31" name="Rectangle à coins arrondis 30"/>
          <p:cNvSpPr/>
          <p:nvPr/>
        </p:nvSpPr>
        <p:spPr>
          <a:xfrm>
            <a:off x="4643438" y="2000240"/>
            <a:ext cx="3500462" cy="785818"/>
          </a:xfrm>
          <a:prstGeom prst="wedgeRoundRectCallout">
            <a:avLst>
              <a:gd name="adj1" fmla="val -17649"/>
              <a:gd name="adj2" fmla="val 72921"/>
              <a:gd name="adj3" fmla="val 16667"/>
            </a:avLst>
          </a:prstGeom>
          <a:blipFill>
            <a:blip r:embed="rId3"/>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a:r>
              <a:rPr lang="fr-FR" b="1" dirty="0" smtClean="0">
                <a:solidFill>
                  <a:schemeClr val="tx1"/>
                </a:solidFill>
                <a:latin typeface="Times New Roman" pitchFamily="18" charset="0"/>
                <a:cs typeface="Times New Roman" pitchFamily="18" charset="0"/>
              </a:rPr>
              <a:t>s</a:t>
            </a:r>
            <a:r>
              <a:rPr lang="fr-FR" dirty="0" smtClean="0">
                <a:solidFill>
                  <a:schemeClr val="tx1"/>
                </a:solidFill>
                <a:latin typeface="Times New Roman" pitchFamily="18" charset="0"/>
                <a:cs typeface="Times New Roman" pitchFamily="18" charset="0"/>
              </a:rPr>
              <a:t>i les méthodes recherchent dans tout l’espace de recherche.</a:t>
            </a:r>
          </a:p>
        </p:txBody>
      </p:sp>
      <p:sp>
        <p:nvSpPr>
          <p:cNvPr id="34" name="Rectangle à coins arrondis 33"/>
          <p:cNvSpPr/>
          <p:nvPr/>
        </p:nvSpPr>
        <p:spPr>
          <a:xfrm>
            <a:off x="500034" y="5143512"/>
            <a:ext cx="8072494" cy="1357322"/>
          </a:xfrm>
          <a:prstGeom prst="wedgeRoundRectCallout">
            <a:avLst>
              <a:gd name="adj1" fmla="val -16680"/>
              <a:gd name="adj2" fmla="val -61175"/>
              <a:gd name="adj3" fmla="val 16667"/>
            </a:avLst>
          </a:prstGeom>
          <a:blipFill>
            <a:blip r:embed="rId3"/>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263" indent="-187325">
              <a:buClr>
                <a:srgbClr val="FF0000"/>
              </a:buClr>
              <a:buFont typeface="Wingdings" pitchFamily="2" charset="2"/>
              <a:buChar char="§"/>
            </a:pPr>
            <a:r>
              <a:rPr lang="fr-FR" dirty="0" smtClean="0">
                <a:solidFill>
                  <a:schemeClr val="tx1"/>
                </a:solidFill>
                <a:latin typeface="Times New Roman" pitchFamily="18" charset="0"/>
                <a:cs typeface="Times New Roman" pitchFamily="18" charset="0"/>
              </a:rPr>
              <a:t>MOTS combinant une population et une recherche Tabou.</a:t>
            </a:r>
          </a:p>
          <a:p>
            <a:pPr marL="449263" indent="-187325">
              <a:buClr>
                <a:srgbClr val="FF0000"/>
              </a:buClr>
              <a:buFont typeface="Wingdings" pitchFamily="2" charset="2"/>
              <a:buChar char="§"/>
            </a:pPr>
            <a:r>
              <a:rPr lang="fr-FR" dirty="0" smtClean="0">
                <a:solidFill>
                  <a:schemeClr val="tx1"/>
                </a:solidFill>
                <a:latin typeface="Times New Roman" pitchFamily="18" charset="0"/>
                <a:cs typeface="Times New Roman" pitchFamily="18" charset="0"/>
              </a:rPr>
              <a:t>PSA combinant un algorithme génétique et le recuit simulé.</a:t>
            </a:r>
          </a:p>
          <a:p>
            <a:pPr marL="449263" indent="-187325">
              <a:buClr>
                <a:srgbClr val="FF0000"/>
              </a:buClr>
              <a:buFont typeface="Wingdings" pitchFamily="2" charset="2"/>
              <a:buChar char="§"/>
            </a:pPr>
            <a:r>
              <a:rPr lang="fr-FR" dirty="0" smtClean="0">
                <a:solidFill>
                  <a:schemeClr val="tx1"/>
                </a:solidFill>
                <a:latin typeface="Times New Roman" pitchFamily="18" charset="0"/>
                <a:cs typeface="Times New Roman" pitchFamily="18" charset="0"/>
              </a:rPr>
              <a:t>MPAES intégrant un schéma généralisant l'implémentation d'un grand nombre d'algorithmes hybrides pour l'optimisation des problèmes multiobjectifs.</a:t>
            </a:r>
          </a:p>
          <a:p>
            <a:pPr marL="449263" indent="-187325">
              <a:buClr>
                <a:srgbClr val="FF0000"/>
              </a:buClr>
              <a:buFont typeface="Wingdings" pitchFamily="2" charset="2"/>
              <a:buChar char="§"/>
            </a:pPr>
            <a:r>
              <a:rPr lang="fr-FR" dirty="0" smtClean="0">
                <a:solidFill>
                  <a:schemeClr val="tx1"/>
                </a:solidFill>
                <a:latin typeface="Times New Roman" pitchFamily="18" charset="0"/>
                <a:cs typeface="Times New Roman" pitchFamily="18" charset="0"/>
              </a:rPr>
              <a:t>MOGLS  multiple objective genetic local search .</a:t>
            </a:r>
          </a:p>
        </p:txBody>
      </p:sp>
      <p:sp>
        <p:nvSpPr>
          <p:cNvPr id="36" name="Rectangle à coins arrondis 35"/>
          <p:cNvSpPr/>
          <p:nvPr/>
        </p:nvSpPr>
        <p:spPr>
          <a:xfrm>
            <a:off x="4214810" y="5214950"/>
            <a:ext cx="3214710" cy="642942"/>
          </a:xfrm>
          <a:prstGeom prst="wedgeRoundRectCallout">
            <a:avLst>
              <a:gd name="adj1" fmla="val -18954"/>
              <a:gd name="adj2" fmla="val -77201"/>
              <a:gd name="adj3" fmla="val 16667"/>
            </a:avLst>
          </a:prstGeom>
          <a:blipFill>
            <a:blip r:embed="rId3"/>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FF0000"/>
              </a:buClr>
              <a:buFont typeface="Wingdings" pitchFamily="2" charset="2"/>
              <a:buChar char="§"/>
            </a:pPr>
            <a:r>
              <a:rPr lang="fr-FR" dirty="0" smtClean="0"/>
              <a:t> </a:t>
            </a:r>
            <a:r>
              <a:rPr lang="fr-FR" dirty="0" smtClean="0">
                <a:solidFill>
                  <a:schemeClr val="tx1"/>
                </a:solidFill>
                <a:latin typeface="Times New Roman" pitchFamily="18" charset="0"/>
                <a:cs typeface="Times New Roman" pitchFamily="18" charset="0"/>
              </a:rPr>
              <a:t>GASAT : Problème SAT </a:t>
            </a:r>
          </a:p>
          <a:p>
            <a:pPr>
              <a:buClr>
                <a:srgbClr val="FF0000"/>
              </a:buClr>
              <a:buFont typeface="Wingdings" pitchFamily="2" charset="2"/>
              <a:buChar char="§"/>
            </a:pPr>
            <a:r>
              <a:rPr lang="fr-FR" dirty="0" smtClean="0">
                <a:solidFill>
                  <a:schemeClr val="tx1"/>
                </a:solidFill>
                <a:latin typeface="Times New Roman" pitchFamily="18" charset="0"/>
                <a:cs typeface="Times New Roman" pitchFamily="18" charset="0"/>
              </a:rPr>
              <a:t>GTS</a:t>
            </a:r>
            <a:r>
              <a:rPr lang="fr-FR" baseline="30000" dirty="0" smtClean="0">
                <a:solidFill>
                  <a:schemeClr val="tx1"/>
                </a:solidFill>
                <a:latin typeface="Times New Roman" pitchFamily="18" charset="0"/>
                <a:cs typeface="Times New Roman" pitchFamily="18" charset="0"/>
              </a:rPr>
              <a:t>MOKP </a:t>
            </a:r>
            <a:r>
              <a:rPr lang="fr-FR" dirty="0" smtClean="0">
                <a:solidFill>
                  <a:schemeClr val="tx1"/>
                </a:solidFill>
                <a:latin typeface="Times New Roman" pitchFamily="18" charset="0"/>
                <a:cs typeface="Times New Roman" pitchFamily="18" charset="0"/>
              </a:rPr>
              <a:t>: Problème MOKP </a:t>
            </a:r>
          </a:p>
        </p:txBody>
      </p:sp>
      <p:sp>
        <p:nvSpPr>
          <p:cNvPr id="37" name="Nuage 36"/>
          <p:cNvSpPr/>
          <p:nvPr/>
        </p:nvSpPr>
        <p:spPr>
          <a:xfrm>
            <a:off x="1428728" y="2071678"/>
            <a:ext cx="6143668" cy="2643206"/>
          </a:xfrm>
          <a:prstGeom prst="cloud">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263" algn="ctr"/>
            <a:r>
              <a:rPr lang="fr-FR" sz="2000" b="1" dirty="0" smtClean="0">
                <a:solidFill>
                  <a:srgbClr val="0033CC"/>
                </a:solidFill>
                <a:latin typeface="Times New Roman" pitchFamily="18" charset="0"/>
                <a:cs typeface="Times New Roman" pitchFamily="18" charset="0"/>
              </a:rPr>
              <a:t>Ces différentes catégories peuvent être combinées, la classification  hiérarchique étant la plus générale.</a:t>
            </a:r>
            <a:endParaRPr lang="fr-FR" sz="2000" b="1" dirty="0">
              <a:solidFill>
                <a:srgbClr val="0033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lide(fromBottom)">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2" fill="hold" grpId="1" nodeType="clickEffect">
                                  <p:stCondLst>
                                    <p:cond delay="0"/>
                                  </p:stCondLst>
                                  <p:childTnLst>
                                    <p:anim calcmode="lin" valueType="num">
                                      <p:cBhvr additive="base">
                                        <p:cTn id="11" dur="500"/>
                                        <p:tgtEl>
                                          <p:spTgt spid="25"/>
                                        </p:tgtEl>
                                        <p:attrNameLst>
                                          <p:attrName>ppt_x</p:attrName>
                                        </p:attrNameLst>
                                      </p:cBhvr>
                                      <p:tavLst>
                                        <p:tav tm="0">
                                          <p:val>
                                            <p:strVal val="ppt_x"/>
                                          </p:val>
                                        </p:tav>
                                        <p:tav tm="100000">
                                          <p:val>
                                            <p:strVal val="1+ppt_w/2"/>
                                          </p:val>
                                        </p:tav>
                                      </p:tavLst>
                                    </p:anim>
                                    <p:anim calcmode="lin" valueType="num">
                                      <p:cBhvr additive="base">
                                        <p:cTn id="12" dur="500"/>
                                        <p:tgtEl>
                                          <p:spTgt spid="25"/>
                                        </p:tgtEl>
                                        <p:attrNameLst>
                                          <p:attrName>ppt_y</p:attrName>
                                        </p:attrNameLst>
                                      </p:cBhvr>
                                      <p:tavLst>
                                        <p:tav tm="0">
                                          <p:val>
                                            <p:strVal val="ppt_y"/>
                                          </p:val>
                                        </p:tav>
                                        <p:tav tm="100000">
                                          <p:val>
                                            <p:strVal val="ppt_y"/>
                                          </p:val>
                                        </p:tav>
                                      </p:tavLst>
                                    </p:anim>
                                    <p:set>
                                      <p:cBhvr>
                                        <p:cTn id="13" dur="1" fill="hold">
                                          <p:stCondLst>
                                            <p:cond delay="499"/>
                                          </p:stCondLst>
                                        </p:cTn>
                                        <p:tgtEl>
                                          <p:spTgt spid="25"/>
                                        </p:tgtEl>
                                        <p:attrNameLst>
                                          <p:attrName>style.visibility</p:attrName>
                                        </p:attrNameLst>
                                      </p:cBhvr>
                                      <p:to>
                                        <p:strVal val="hidden"/>
                                      </p:to>
                                    </p:se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slide(fromBottom)">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2" fill="hold" grpId="1" nodeType="clickEffect">
                                  <p:stCondLst>
                                    <p:cond delay="0"/>
                                  </p:stCondLst>
                                  <p:childTnLst>
                                    <p:anim calcmode="lin" valueType="num">
                                      <p:cBhvr additive="base">
                                        <p:cTn id="21" dur="500"/>
                                        <p:tgtEl>
                                          <p:spTgt spid="26"/>
                                        </p:tgtEl>
                                        <p:attrNameLst>
                                          <p:attrName>ppt_x</p:attrName>
                                        </p:attrNameLst>
                                      </p:cBhvr>
                                      <p:tavLst>
                                        <p:tav tm="0">
                                          <p:val>
                                            <p:strVal val="ppt_x"/>
                                          </p:val>
                                        </p:tav>
                                        <p:tav tm="100000">
                                          <p:val>
                                            <p:strVal val="1+ppt_w/2"/>
                                          </p:val>
                                        </p:tav>
                                      </p:tavLst>
                                    </p:anim>
                                    <p:anim calcmode="lin" valueType="num">
                                      <p:cBhvr additive="base">
                                        <p:cTn id="22" dur="500"/>
                                        <p:tgtEl>
                                          <p:spTgt spid="26"/>
                                        </p:tgtEl>
                                        <p:attrNameLst>
                                          <p:attrName>ppt_y</p:attrName>
                                        </p:attrNameLst>
                                      </p:cBhvr>
                                      <p:tavLst>
                                        <p:tav tm="0">
                                          <p:val>
                                            <p:strVal val="ppt_y"/>
                                          </p:val>
                                        </p:tav>
                                        <p:tav tm="100000">
                                          <p:val>
                                            <p:strVal val="ppt_y"/>
                                          </p:val>
                                        </p:tav>
                                      </p:tavLst>
                                    </p:anim>
                                    <p:set>
                                      <p:cBhvr>
                                        <p:cTn id="23" dur="1" fill="hold">
                                          <p:stCondLst>
                                            <p:cond delay="499"/>
                                          </p:stCondLst>
                                        </p:cTn>
                                        <p:tgtEl>
                                          <p:spTgt spid="26"/>
                                        </p:tgtEl>
                                        <p:attrNameLst>
                                          <p:attrName>style.visibility</p:attrName>
                                        </p:attrNameLst>
                                      </p:cBhvr>
                                      <p:to>
                                        <p:strVal val="hidden"/>
                                      </p:to>
                                    </p:set>
                                  </p:childTnLst>
                                </p:cTn>
                              </p:par>
                            </p:childTnLst>
                          </p:cTn>
                        </p:par>
                        <p:par>
                          <p:cTn id="24" fill="hold">
                            <p:stCondLst>
                              <p:cond delay="500"/>
                            </p:stCondLst>
                            <p:childTnLst>
                              <p:par>
                                <p:cTn id="25" presetID="12" presetClass="entr" presetSubtype="4"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slide(fromBottom)">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2" fill="hold" grpId="1" nodeType="clickEffect">
                                  <p:stCondLst>
                                    <p:cond delay="0"/>
                                  </p:stCondLst>
                                  <p:childTnLst>
                                    <p:anim calcmode="lin" valueType="num">
                                      <p:cBhvr additive="base">
                                        <p:cTn id="31" dur="500"/>
                                        <p:tgtEl>
                                          <p:spTgt spid="31"/>
                                        </p:tgtEl>
                                        <p:attrNameLst>
                                          <p:attrName>ppt_x</p:attrName>
                                        </p:attrNameLst>
                                      </p:cBhvr>
                                      <p:tavLst>
                                        <p:tav tm="0">
                                          <p:val>
                                            <p:strVal val="ppt_x"/>
                                          </p:val>
                                        </p:tav>
                                        <p:tav tm="100000">
                                          <p:val>
                                            <p:strVal val="1+ppt_w/2"/>
                                          </p:val>
                                        </p:tav>
                                      </p:tavLst>
                                    </p:anim>
                                    <p:anim calcmode="lin" valueType="num">
                                      <p:cBhvr additive="base">
                                        <p:cTn id="32" dur="500"/>
                                        <p:tgtEl>
                                          <p:spTgt spid="31"/>
                                        </p:tgtEl>
                                        <p:attrNameLst>
                                          <p:attrName>ppt_y</p:attrName>
                                        </p:attrNameLst>
                                      </p:cBhvr>
                                      <p:tavLst>
                                        <p:tav tm="0">
                                          <p:val>
                                            <p:strVal val="ppt_y"/>
                                          </p:val>
                                        </p:tav>
                                        <p:tav tm="100000">
                                          <p:val>
                                            <p:strVal val="ppt_y"/>
                                          </p:val>
                                        </p:tav>
                                      </p:tavLst>
                                    </p:anim>
                                    <p:set>
                                      <p:cBhvr>
                                        <p:cTn id="33" dur="1" fill="hold">
                                          <p:stCondLst>
                                            <p:cond delay="499"/>
                                          </p:stCondLst>
                                        </p:cTn>
                                        <p:tgtEl>
                                          <p:spTgt spid="31"/>
                                        </p:tgtEl>
                                        <p:attrNameLst>
                                          <p:attrName>style.visibility</p:attrName>
                                        </p:attrNameLst>
                                      </p:cBhvr>
                                      <p:to>
                                        <p:strVal val="hidden"/>
                                      </p:to>
                                    </p:set>
                                  </p:childTnLst>
                                </p:cTn>
                              </p:par>
                            </p:childTnLst>
                          </p:cTn>
                        </p:par>
                        <p:par>
                          <p:cTn id="34" fill="hold">
                            <p:stCondLst>
                              <p:cond delay="500"/>
                            </p:stCondLst>
                            <p:childTnLst>
                              <p:par>
                                <p:cTn id="35" presetID="12" presetClass="entr" presetSubtype="4"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slide(fromBottom)">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27"/>
                                        </p:tgtEl>
                                        <p:attrNameLst>
                                          <p:attrName>ppt_x</p:attrName>
                                        </p:attrNameLst>
                                      </p:cBhvr>
                                      <p:tavLst>
                                        <p:tav tm="0">
                                          <p:val>
                                            <p:strVal val="ppt_x"/>
                                          </p:val>
                                        </p:tav>
                                        <p:tav tm="100000">
                                          <p:val>
                                            <p:strVal val="ppt_x"/>
                                          </p:val>
                                        </p:tav>
                                      </p:tavLst>
                                    </p:anim>
                                    <p:anim calcmode="lin" valueType="num">
                                      <p:cBhvr additive="base">
                                        <p:cTn id="42" dur="500"/>
                                        <p:tgtEl>
                                          <p:spTgt spid="27"/>
                                        </p:tgtEl>
                                        <p:attrNameLst>
                                          <p:attrName>ppt_y</p:attrName>
                                        </p:attrNameLst>
                                      </p:cBhvr>
                                      <p:tavLst>
                                        <p:tav tm="0">
                                          <p:val>
                                            <p:strVal val="ppt_y"/>
                                          </p:val>
                                        </p:tav>
                                        <p:tav tm="100000">
                                          <p:val>
                                            <p:strVal val="1+ppt_h/2"/>
                                          </p:val>
                                        </p:tav>
                                      </p:tavLst>
                                    </p:anim>
                                    <p:set>
                                      <p:cBhvr>
                                        <p:cTn id="43" dur="1" fill="hold">
                                          <p:stCondLst>
                                            <p:cond delay="499"/>
                                          </p:stCondLst>
                                        </p:cTn>
                                        <p:tgtEl>
                                          <p:spTgt spid="27"/>
                                        </p:tgtEl>
                                        <p:attrNameLst>
                                          <p:attrName>style.visibility</p:attrName>
                                        </p:attrNameLst>
                                      </p:cBhvr>
                                      <p:to>
                                        <p:strVal val="hidden"/>
                                      </p:to>
                                    </p:set>
                                  </p:childTnLst>
                                </p:cTn>
                              </p:par>
                            </p:childTnLst>
                          </p:cTn>
                        </p:par>
                        <p:par>
                          <p:cTn id="44" fill="hold">
                            <p:stCondLst>
                              <p:cond delay="500"/>
                            </p:stCondLst>
                            <p:childTnLst>
                              <p:par>
                                <p:cTn id="45" presetID="1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slide(fromBottom)">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slide(fromTop)">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30"/>
                                        </p:tgtEl>
                                        <p:attrNameLst>
                                          <p:attrName>ppt_x</p:attrName>
                                        </p:attrNameLst>
                                      </p:cBhvr>
                                      <p:tavLst>
                                        <p:tav tm="0">
                                          <p:val>
                                            <p:strVal val="ppt_x"/>
                                          </p:val>
                                        </p:tav>
                                        <p:tav tm="100000">
                                          <p:val>
                                            <p:strVal val="ppt_x"/>
                                          </p:val>
                                        </p:tav>
                                      </p:tavLst>
                                    </p:anim>
                                    <p:anim calcmode="lin" valueType="num">
                                      <p:cBhvr additive="base">
                                        <p:cTn id="57" dur="500"/>
                                        <p:tgtEl>
                                          <p:spTgt spid="30"/>
                                        </p:tgtEl>
                                        <p:attrNameLst>
                                          <p:attrName>ppt_y</p:attrName>
                                        </p:attrNameLst>
                                      </p:cBhvr>
                                      <p:tavLst>
                                        <p:tav tm="0">
                                          <p:val>
                                            <p:strVal val="ppt_y"/>
                                          </p:val>
                                        </p:tav>
                                        <p:tav tm="100000">
                                          <p:val>
                                            <p:strVal val="1+ppt_h/2"/>
                                          </p:val>
                                        </p:tav>
                                      </p:tavLst>
                                    </p:anim>
                                    <p:set>
                                      <p:cBhvr>
                                        <p:cTn id="58" dur="1" fill="hold">
                                          <p:stCondLst>
                                            <p:cond delay="499"/>
                                          </p:stCondLst>
                                        </p:cTn>
                                        <p:tgtEl>
                                          <p:spTgt spid="30"/>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34"/>
                                        </p:tgtEl>
                                        <p:attrNameLst>
                                          <p:attrName>ppt_x</p:attrName>
                                        </p:attrNameLst>
                                      </p:cBhvr>
                                      <p:tavLst>
                                        <p:tav tm="0">
                                          <p:val>
                                            <p:strVal val="ppt_x"/>
                                          </p:val>
                                        </p:tav>
                                        <p:tav tm="100000">
                                          <p:val>
                                            <p:strVal val="ppt_x"/>
                                          </p:val>
                                        </p:tav>
                                      </p:tavLst>
                                    </p:anim>
                                    <p:anim calcmode="lin" valueType="num">
                                      <p:cBhvr additive="base">
                                        <p:cTn id="61" dur="500"/>
                                        <p:tgtEl>
                                          <p:spTgt spid="34"/>
                                        </p:tgtEl>
                                        <p:attrNameLst>
                                          <p:attrName>ppt_y</p:attrName>
                                        </p:attrNameLst>
                                      </p:cBhvr>
                                      <p:tavLst>
                                        <p:tav tm="0">
                                          <p:val>
                                            <p:strVal val="ppt_y"/>
                                          </p:val>
                                        </p:tav>
                                        <p:tav tm="100000">
                                          <p:val>
                                            <p:strVal val="1+ppt_h/2"/>
                                          </p:val>
                                        </p:tav>
                                      </p:tavLst>
                                    </p:anim>
                                    <p:set>
                                      <p:cBhvr>
                                        <p:cTn id="62" dur="1" fill="hold">
                                          <p:stCondLst>
                                            <p:cond delay="499"/>
                                          </p:stCondLst>
                                        </p:cTn>
                                        <p:tgtEl>
                                          <p:spTgt spid="34"/>
                                        </p:tgtEl>
                                        <p:attrNameLst>
                                          <p:attrName>style.visibility</p:attrName>
                                        </p:attrNameLst>
                                      </p:cBhvr>
                                      <p:to>
                                        <p:strVal val="hidden"/>
                                      </p:to>
                                    </p:set>
                                  </p:childTnLst>
                                </p:cTn>
                              </p:par>
                            </p:childTnLst>
                          </p:cTn>
                        </p:par>
                        <p:par>
                          <p:cTn id="63" fill="hold">
                            <p:stCondLst>
                              <p:cond delay="500"/>
                            </p:stCondLst>
                            <p:childTnLst>
                              <p:par>
                                <p:cTn id="64" presetID="1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slide(fromBottom)">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1"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slide(fromTop)">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xit" presetSubtype="4" fill="hold" grpId="1" nodeType="clickEffect">
                                  <p:stCondLst>
                                    <p:cond delay="0"/>
                                  </p:stCondLst>
                                  <p:childTnLst>
                                    <p:anim calcmode="lin" valueType="num">
                                      <p:cBhvr additive="base">
                                        <p:cTn id="75" dur="500"/>
                                        <p:tgtEl>
                                          <p:spTgt spid="28"/>
                                        </p:tgtEl>
                                        <p:attrNameLst>
                                          <p:attrName>ppt_x</p:attrName>
                                        </p:attrNameLst>
                                      </p:cBhvr>
                                      <p:tavLst>
                                        <p:tav tm="0">
                                          <p:val>
                                            <p:strVal val="ppt_x"/>
                                          </p:val>
                                        </p:tav>
                                        <p:tav tm="100000">
                                          <p:val>
                                            <p:strVal val="ppt_x"/>
                                          </p:val>
                                        </p:tav>
                                      </p:tavLst>
                                    </p:anim>
                                    <p:anim calcmode="lin" valueType="num">
                                      <p:cBhvr additive="base">
                                        <p:cTn id="76" dur="500"/>
                                        <p:tgtEl>
                                          <p:spTgt spid="28"/>
                                        </p:tgtEl>
                                        <p:attrNameLst>
                                          <p:attrName>ppt_y</p:attrName>
                                        </p:attrNameLst>
                                      </p:cBhvr>
                                      <p:tavLst>
                                        <p:tav tm="0">
                                          <p:val>
                                            <p:strVal val="ppt_y"/>
                                          </p:val>
                                        </p:tav>
                                        <p:tav tm="100000">
                                          <p:val>
                                            <p:strVal val="1+ppt_h/2"/>
                                          </p:val>
                                        </p:tav>
                                      </p:tavLst>
                                    </p:anim>
                                    <p:set>
                                      <p:cBhvr>
                                        <p:cTn id="77" dur="1" fill="hold">
                                          <p:stCondLst>
                                            <p:cond delay="499"/>
                                          </p:stCondLst>
                                        </p:cTn>
                                        <p:tgtEl>
                                          <p:spTgt spid="28"/>
                                        </p:tgtEl>
                                        <p:attrNameLst>
                                          <p:attrName>style.visibility</p:attrName>
                                        </p:attrNameLst>
                                      </p:cBhvr>
                                      <p:to>
                                        <p:strVal val="hidden"/>
                                      </p:to>
                                    </p:set>
                                  </p:childTnLst>
                                </p:cTn>
                              </p:par>
                              <p:par>
                                <p:cTn id="78" presetID="2" presetClass="exit" presetSubtype="4" fill="hold" grpId="1" nodeType="withEffect">
                                  <p:stCondLst>
                                    <p:cond delay="0"/>
                                  </p:stCondLst>
                                  <p:childTnLst>
                                    <p:anim calcmode="lin" valueType="num">
                                      <p:cBhvr additive="base">
                                        <p:cTn id="79" dur="500"/>
                                        <p:tgtEl>
                                          <p:spTgt spid="36"/>
                                        </p:tgtEl>
                                        <p:attrNameLst>
                                          <p:attrName>ppt_x</p:attrName>
                                        </p:attrNameLst>
                                      </p:cBhvr>
                                      <p:tavLst>
                                        <p:tav tm="0">
                                          <p:val>
                                            <p:strVal val="ppt_x"/>
                                          </p:val>
                                        </p:tav>
                                        <p:tav tm="100000">
                                          <p:val>
                                            <p:strVal val="ppt_x"/>
                                          </p:val>
                                        </p:tav>
                                      </p:tavLst>
                                    </p:anim>
                                    <p:anim calcmode="lin" valueType="num">
                                      <p:cBhvr additive="base">
                                        <p:cTn id="80" dur="500"/>
                                        <p:tgtEl>
                                          <p:spTgt spid="36"/>
                                        </p:tgtEl>
                                        <p:attrNameLst>
                                          <p:attrName>ppt_y</p:attrName>
                                        </p:attrNameLst>
                                      </p:cBhvr>
                                      <p:tavLst>
                                        <p:tav tm="0">
                                          <p:val>
                                            <p:strVal val="ppt_y"/>
                                          </p:val>
                                        </p:tav>
                                        <p:tav tm="100000">
                                          <p:val>
                                            <p:strVal val="1+ppt_h/2"/>
                                          </p:val>
                                        </p:tav>
                                      </p:tavLst>
                                    </p:anim>
                                    <p:set>
                                      <p:cBhvr>
                                        <p:cTn id="81" dur="1" fill="hold">
                                          <p:stCondLst>
                                            <p:cond delay="499"/>
                                          </p:stCondLst>
                                        </p:cTn>
                                        <p:tgtEl>
                                          <p:spTgt spid="36"/>
                                        </p:tgtEl>
                                        <p:attrNameLst>
                                          <p:attrName>style.visibility</p:attrName>
                                        </p:attrNameLst>
                                      </p:cBhvr>
                                      <p:to>
                                        <p:strVal val="hidden"/>
                                      </p:to>
                                    </p:set>
                                  </p:childTnLst>
                                </p:cTn>
                              </p:par>
                            </p:childTnLst>
                          </p:cTn>
                        </p:par>
                        <p:par>
                          <p:cTn id="82" fill="hold">
                            <p:stCondLst>
                              <p:cond delay="500"/>
                            </p:stCondLst>
                            <p:childTnLst>
                              <p:par>
                                <p:cTn id="83" presetID="14" presetClass="entr" presetSubtype="1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randombar(horizontal)">
                                      <p:cBhvr>
                                        <p:cTn id="8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27" grpId="0" animBg="1"/>
      <p:bldP spid="27" grpId="1" animBg="1"/>
      <p:bldP spid="28" grpId="0" animBg="1"/>
      <p:bldP spid="28" grpId="1" animBg="1"/>
      <p:bldP spid="30" grpId="0" animBg="1"/>
      <p:bldP spid="30" grpId="1" animBg="1"/>
      <p:bldP spid="31" grpId="0" animBg="1"/>
      <p:bldP spid="31" grpId="1" animBg="1"/>
      <p:bldP spid="34" grpId="0" animBg="1"/>
      <p:bldP spid="34" grpId="1" animBg="1"/>
      <p:bldP spid="36" grpId="0" animBg="1"/>
      <p:bldP spid="36" grpId="1"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785794"/>
            <a:ext cx="8143932" cy="5570756"/>
          </a:xfrm>
          <a:prstGeom prst="rect">
            <a:avLst/>
          </a:prstGeom>
        </p:spPr>
        <p:txBody>
          <a:bodyPr wrap="square">
            <a:spAutoFit/>
          </a:bodyPr>
          <a:lstStyle/>
          <a:p>
            <a:pPr marL="261938">
              <a:buClr>
                <a:srgbClr val="0033CC"/>
              </a:buClr>
            </a:pPr>
            <a:r>
              <a:rPr lang="fr-FR" sz="2400" b="1" dirty="0" smtClean="0">
                <a:latin typeface="Times New Roman" pitchFamily="18" charset="0"/>
                <a:cs typeface="Times New Roman" pitchFamily="18" charset="0"/>
              </a:rPr>
              <a:t> Homogène: s</a:t>
            </a:r>
            <a:r>
              <a:rPr lang="fr-FR" sz="2400" dirty="0" smtClean="0">
                <a:latin typeface="Times New Roman" pitchFamily="18" charset="0"/>
                <a:cs typeface="Times New Roman" pitchFamily="18" charset="0"/>
              </a:rPr>
              <a:t>i l’hybridation se fait entre plusieurs instances d’une même métaheuristique.</a:t>
            </a:r>
          </a:p>
          <a:p>
            <a:pPr>
              <a:buClr>
                <a:srgbClr val="0033CC"/>
              </a:buClr>
            </a:pPr>
            <a:r>
              <a:rPr lang="fr-FR" sz="2400" b="1" dirty="0" smtClean="0">
                <a:latin typeface="Times New Roman" pitchFamily="18" charset="0"/>
                <a:cs typeface="Times New Roman" pitchFamily="18" charset="0"/>
              </a:rPr>
              <a:t>    Hétérogène</a:t>
            </a:r>
            <a:r>
              <a:rPr lang="fr-FR" sz="2400" dirty="0" smtClean="0">
                <a:latin typeface="Times New Roman" pitchFamily="18" charset="0"/>
                <a:cs typeface="Times New Roman" pitchFamily="18" charset="0"/>
              </a:rPr>
              <a:t> :sinon.</a:t>
            </a:r>
          </a:p>
          <a:p>
            <a:pPr>
              <a:buClr>
                <a:srgbClr val="0033CC"/>
              </a:buClr>
            </a:pPr>
            <a:endParaRPr lang="fr-FR" sz="2400" dirty="0" smtClean="0">
              <a:latin typeface="Times New Roman" pitchFamily="18" charset="0"/>
              <a:cs typeface="Times New Roman" pitchFamily="18" charset="0"/>
            </a:endParaRPr>
          </a:p>
          <a:p>
            <a:pPr marL="261938"/>
            <a:r>
              <a:rPr lang="fr-FR" sz="2400" b="1" dirty="0" smtClean="0">
                <a:latin typeface="Times New Roman" pitchFamily="18" charset="0"/>
                <a:cs typeface="Times New Roman" pitchFamily="18" charset="0"/>
              </a:rPr>
              <a:t>Globale: s</a:t>
            </a:r>
            <a:r>
              <a:rPr lang="fr-FR" sz="2400" dirty="0" smtClean="0">
                <a:latin typeface="Times New Roman" pitchFamily="18" charset="0"/>
                <a:cs typeface="Times New Roman" pitchFamily="18" charset="0"/>
              </a:rPr>
              <a:t>i les méthodes recherchent dans tout l’espace de recherche.</a:t>
            </a:r>
          </a:p>
          <a:p>
            <a:pPr marL="261938"/>
            <a:r>
              <a:rPr lang="fr-FR" sz="2400" b="1" dirty="0" smtClean="0">
                <a:latin typeface="Times New Roman" pitchFamily="18" charset="0"/>
                <a:cs typeface="Times New Roman" pitchFamily="18" charset="0"/>
              </a:rPr>
              <a:t>Partielle :s</a:t>
            </a:r>
            <a:r>
              <a:rPr lang="fr-FR" sz="2400" dirty="0" smtClean="0">
                <a:latin typeface="Times New Roman" pitchFamily="18" charset="0"/>
                <a:cs typeface="Times New Roman" pitchFamily="18" charset="0"/>
              </a:rPr>
              <a:t>i elles se limitent à des sous-parties de l’espace, d’hybridation .</a:t>
            </a:r>
          </a:p>
          <a:p>
            <a:pPr marL="261938"/>
            <a:endParaRPr lang="fr-FR" sz="2400" dirty="0" smtClean="0">
              <a:latin typeface="Times New Roman" pitchFamily="18" charset="0"/>
              <a:cs typeface="Times New Roman" pitchFamily="18" charset="0"/>
            </a:endParaRPr>
          </a:p>
          <a:p>
            <a:pPr marL="261938"/>
            <a:r>
              <a:rPr lang="fr-FR" sz="2400" b="1" dirty="0" smtClean="0">
                <a:latin typeface="Times New Roman" pitchFamily="18" charset="0"/>
                <a:cs typeface="Times New Roman" pitchFamily="18" charset="0"/>
              </a:rPr>
              <a:t>Générale: </a:t>
            </a:r>
            <a:r>
              <a:rPr lang="fr-FR" sz="2400" dirty="0" smtClean="0">
                <a:latin typeface="Times New Roman" pitchFamily="18" charset="0"/>
                <a:cs typeface="Times New Roman" pitchFamily="18" charset="0"/>
              </a:rPr>
              <a:t>si les algorithmes mis en jeu travaillent tous à résoudre le même problème.</a:t>
            </a:r>
          </a:p>
          <a:p>
            <a:pPr marL="261938"/>
            <a:r>
              <a:rPr lang="fr-FR" sz="2400" b="1" dirty="0" smtClean="0">
                <a:latin typeface="Times New Roman" pitchFamily="18" charset="0"/>
                <a:cs typeface="Times New Roman" pitchFamily="18" charset="0"/>
              </a:rPr>
              <a:t>Spécialisée: </a:t>
            </a:r>
            <a:r>
              <a:rPr lang="fr-FR" sz="2400" dirty="0" smtClean="0">
                <a:latin typeface="Times New Roman" pitchFamily="18" charset="0"/>
                <a:cs typeface="Times New Roman" pitchFamily="18" charset="0"/>
              </a:rPr>
              <a:t>s’ils sont lancés sur des problèmes différents, d’hybridation.</a:t>
            </a:r>
          </a:p>
          <a:p>
            <a:pPr marL="449263"/>
            <a:r>
              <a:rPr lang="fr-FR" sz="2200" b="1" dirty="0" smtClean="0">
                <a:solidFill>
                  <a:srgbClr val="0033CC"/>
                </a:solidFill>
                <a:latin typeface="Times New Roman" pitchFamily="18" charset="0"/>
                <a:cs typeface="Times New Roman" pitchFamily="18" charset="0"/>
              </a:rPr>
              <a:t>Ces différentes catégories peuvent être combinées, la classification  hiérarchique étant la plus générale.</a:t>
            </a:r>
            <a:endParaRPr lang="fr-FR" sz="2200" b="1" dirty="0">
              <a:solidFill>
                <a:srgbClr val="0033CC"/>
              </a:solidFill>
              <a:latin typeface="Times New Roman" pitchFamily="18" charset="0"/>
              <a:cs typeface="Times New Roman" pitchFamily="18" charset="0"/>
            </a:endParaRPr>
          </a:p>
        </p:txBody>
      </p:sp>
      <p:sp>
        <p:nvSpPr>
          <p:cNvPr id="3" name="Accolade ouvrante 2"/>
          <p:cNvSpPr/>
          <p:nvPr/>
        </p:nvSpPr>
        <p:spPr>
          <a:xfrm>
            <a:off x="500034" y="928670"/>
            <a:ext cx="285752" cy="857256"/>
          </a:xfrm>
          <a:prstGeom prst="leftBrace">
            <a:avLst/>
          </a:prstGeom>
          <a:ln>
            <a:solidFill>
              <a:srgbClr val="0033CC"/>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a:p>
        </p:txBody>
      </p:sp>
      <p:sp>
        <p:nvSpPr>
          <p:cNvPr id="4" name="Accolade ouvrante 3"/>
          <p:cNvSpPr/>
          <p:nvPr/>
        </p:nvSpPr>
        <p:spPr>
          <a:xfrm>
            <a:off x="500034" y="4286256"/>
            <a:ext cx="285752" cy="857256"/>
          </a:xfrm>
          <a:prstGeom prst="leftBrace">
            <a:avLst/>
          </a:prstGeom>
          <a:ln>
            <a:solidFill>
              <a:srgbClr val="0033CC"/>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a:p>
        </p:txBody>
      </p:sp>
      <p:sp>
        <p:nvSpPr>
          <p:cNvPr id="5" name="Accolade ouvrante 4"/>
          <p:cNvSpPr/>
          <p:nvPr/>
        </p:nvSpPr>
        <p:spPr>
          <a:xfrm>
            <a:off x="500034" y="2428868"/>
            <a:ext cx="285752" cy="857256"/>
          </a:xfrm>
          <a:prstGeom prst="leftBrace">
            <a:avLst/>
          </a:prstGeom>
          <a:ln>
            <a:solidFill>
              <a:srgbClr val="0033CC"/>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a:p>
        </p:txBody>
      </p:sp>
      <p:sp>
        <p:nvSpPr>
          <p:cNvPr id="6" name="Rectangle 5"/>
          <p:cNvSpPr/>
          <p:nvPr/>
        </p:nvSpPr>
        <p:spPr>
          <a:xfrm>
            <a:off x="1365665" y="357166"/>
            <a:ext cx="6492483" cy="461665"/>
          </a:xfrm>
          <a:prstGeom prst="rect">
            <a:avLst/>
          </a:prstGeom>
        </p:spPr>
        <p:txBody>
          <a:bodyPr wrap="none">
            <a:spAutoFit/>
          </a:bodyPr>
          <a:lstStyle/>
          <a:p>
            <a:r>
              <a:rPr lang="fr-FR" sz="2400" b="1" dirty="0" err="1" smtClean="0">
                <a:latin typeface="Times New Roman" pitchFamily="18" charset="0"/>
                <a:cs typeface="Times New Roman" pitchFamily="18" charset="0"/>
              </a:rPr>
              <a:t>Métaheuristiques</a:t>
            </a:r>
            <a:r>
              <a:rPr lang="fr-FR" sz="2400" b="1" dirty="0" smtClean="0">
                <a:latin typeface="Times New Roman" pitchFamily="18" charset="0"/>
                <a:cs typeface="Times New Roman" pitchFamily="18" charset="0"/>
              </a:rPr>
              <a:t> Hybrides(Classification plate)</a:t>
            </a:r>
            <a:endParaRPr lang="fr-FR" sz="24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229600" cy="571504"/>
          </a:xfrm>
        </p:spPr>
        <p:txBody>
          <a:bodyPr>
            <a:normAutofit/>
          </a:bodyPr>
          <a:lstStyle/>
          <a:p>
            <a:pPr lvl="1" algn="l" rtl="0">
              <a:spcBef>
                <a:spcPct val="0"/>
              </a:spcBef>
            </a:pPr>
            <a:r>
              <a:rPr kumimoji="0" lang="fr-FR" sz="2800" b="1" i="1" u="none" strike="noStrike" kern="1200" cap="none" spc="0" normalizeH="0" baseline="0" noProof="0" dirty="0" smtClean="0">
                <a:ln>
                  <a:noFill/>
                </a:ln>
                <a:solidFill>
                  <a:prstClr val="black"/>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L’hybridation entres les méthodes globales et locales</a:t>
            </a:r>
            <a:endParaRPr lang="fr-FR" sz="2700" b="1" i="1" dirty="0">
              <a:solidFill>
                <a:schemeClr val="accent6">
                  <a:lumMod val="50000"/>
                </a:schemeClr>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000108"/>
            <a:ext cx="8229600" cy="5126055"/>
          </a:xfrm>
        </p:spPr>
        <p:txBody>
          <a:bodyPr>
            <a:normAutofit fontScale="85000" lnSpcReduction="20000"/>
          </a:bodyPr>
          <a:lstStyle/>
          <a:p>
            <a:pPr>
              <a:buClr>
                <a:srgbClr val="FFFF00"/>
              </a:buClr>
              <a:buNone/>
            </a:pPr>
            <a:r>
              <a:rPr lang="fr-FR" b="1" i="1" dirty="0" smtClean="0">
                <a:solidFill>
                  <a:srgbClr val="0033CC"/>
                </a:solidFill>
                <a:latin typeface="Times New Roman" pitchFamily="18" charset="0"/>
                <a:cs typeface="Times New Roman" pitchFamily="18" charset="0"/>
              </a:rPr>
              <a:t>Approche hybride (génétique - recherche locale) </a:t>
            </a:r>
          </a:p>
          <a:p>
            <a:pPr>
              <a:buClr>
                <a:schemeClr val="bg1"/>
              </a:buClr>
              <a:buFont typeface="Wingdings" pitchFamily="2" charset="2"/>
              <a:buChar char="ü"/>
            </a:pPr>
            <a:r>
              <a:rPr lang="fr-FR" b="1" i="1" dirty="0" smtClean="0">
                <a:solidFill>
                  <a:schemeClr val="bg1"/>
                </a:solidFill>
                <a:latin typeface="Times New Roman" pitchFamily="18" charset="0"/>
                <a:cs typeface="Times New Roman" pitchFamily="18" charset="0"/>
              </a:rPr>
              <a:t>Idée de base :</a:t>
            </a:r>
          </a:p>
          <a:p>
            <a:pPr lvl="1">
              <a:buNone/>
            </a:pPr>
            <a:r>
              <a:rPr lang="fr-FR" sz="3100" dirty="0" smtClean="0">
                <a:latin typeface="Times New Roman" pitchFamily="18" charset="0"/>
                <a:cs typeface="Times New Roman" pitchFamily="18" charset="0"/>
              </a:rPr>
              <a:t>combiner 2 méthodes complémentaires : </a:t>
            </a:r>
          </a:p>
          <a:p>
            <a:pPr lvl="1">
              <a:buNone/>
            </a:pPr>
            <a:r>
              <a:rPr lang="fr-FR" sz="3100" dirty="0" smtClean="0">
                <a:latin typeface="Times New Roman" pitchFamily="18" charset="0"/>
                <a:cs typeface="Times New Roman" pitchFamily="18" charset="0"/>
              </a:rPr>
              <a:t> recherche </a:t>
            </a:r>
            <a:r>
              <a:rPr lang="fr-FR" sz="3100" b="1" i="1" dirty="0" smtClean="0">
                <a:latin typeface="Times New Roman" pitchFamily="18" charset="0"/>
                <a:cs typeface="Times New Roman" pitchFamily="18" charset="0"/>
              </a:rPr>
              <a:t>globale</a:t>
            </a:r>
            <a:r>
              <a:rPr lang="fr-FR" sz="3100" dirty="0" smtClean="0">
                <a:latin typeface="Times New Roman" pitchFamily="18" charset="0"/>
                <a:cs typeface="Times New Roman" pitchFamily="18" charset="0"/>
              </a:rPr>
              <a:t> et recherche </a:t>
            </a:r>
            <a:r>
              <a:rPr lang="fr-FR" sz="3100" b="1" i="1" dirty="0" smtClean="0">
                <a:latin typeface="Times New Roman" pitchFamily="18" charset="0"/>
                <a:cs typeface="Times New Roman" pitchFamily="18" charset="0"/>
              </a:rPr>
              <a:t>locale</a:t>
            </a:r>
            <a:endParaRPr lang="fr-FR" sz="3100" dirty="0" smtClean="0">
              <a:latin typeface="Times New Roman" pitchFamily="18" charset="0"/>
              <a:cs typeface="Times New Roman" pitchFamily="18" charset="0"/>
            </a:endParaRPr>
          </a:p>
          <a:p>
            <a:pPr lvl="2"/>
            <a:r>
              <a:rPr lang="fr-FR" sz="2800" dirty="0" smtClean="0">
                <a:latin typeface="Times New Roman" pitchFamily="18" charset="0"/>
                <a:cs typeface="Times New Roman" pitchFamily="18" charset="0"/>
              </a:rPr>
              <a:t>diversification → recombinaison (spécifique).</a:t>
            </a:r>
          </a:p>
          <a:p>
            <a:pPr lvl="2"/>
            <a:r>
              <a:rPr lang="fr-FR" sz="2800" dirty="0" smtClean="0">
                <a:latin typeface="Times New Roman" pitchFamily="18" charset="0"/>
                <a:cs typeface="Times New Roman" pitchFamily="18" charset="0"/>
              </a:rPr>
              <a:t>intensification → recherche locale</a:t>
            </a:r>
          </a:p>
          <a:p>
            <a:pPr>
              <a:lnSpc>
                <a:spcPct val="115000"/>
              </a:lnSpc>
              <a:spcAft>
                <a:spcPts val="0"/>
              </a:spcAft>
              <a:buClr>
                <a:schemeClr val="bg1"/>
              </a:buClr>
              <a:buFont typeface="Wingdings" pitchFamily="2" charset="2"/>
              <a:buChar char="ü"/>
            </a:pPr>
            <a:r>
              <a:rPr lang="fr-FR" b="1" i="1" dirty="0" smtClean="0">
                <a:solidFill>
                  <a:schemeClr val="bg1"/>
                </a:solidFill>
                <a:latin typeface="Times New Roman"/>
                <a:ea typeface="Calibri"/>
                <a:cs typeface="Times New Roman"/>
              </a:rPr>
              <a:t>2 Schéma d'hybridation : </a:t>
            </a:r>
          </a:p>
          <a:p>
            <a:pPr lvl="1">
              <a:lnSpc>
                <a:spcPct val="115000"/>
              </a:lnSpc>
              <a:buClr>
                <a:srgbClr val="0033CC"/>
              </a:buClr>
              <a:buFont typeface="Wingdings"/>
              <a:buChar char=""/>
            </a:pPr>
            <a:r>
              <a:rPr lang="fr-FR" dirty="0" smtClean="0">
                <a:latin typeface="Times New Roman"/>
                <a:ea typeface="Calibri"/>
                <a:cs typeface="Times New Roman"/>
              </a:rPr>
              <a:t>AG +descente: les configurations de la population sont des optimalocaux.</a:t>
            </a:r>
            <a:endParaRPr lang="fr-FR" dirty="0" smtClean="0">
              <a:ea typeface="Calibri"/>
              <a:cs typeface="Times New Roman"/>
            </a:endParaRPr>
          </a:p>
          <a:p>
            <a:pPr lvl="1">
              <a:lnSpc>
                <a:spcPct val="115000"/>
              </a:lnSpc>
              <a:buClr>
                <a:srgbClr val="0033CC"/>
              </a:buClr>
              <a:buFont typeface="Wingdings"/>
              <a:buChar char=""/>
            </a:pPr>
            <a:r>
              <a:rPr lang="fr-FR" dirty="0" smtClean="0">
                <a:latin typeface="Times New Roman"/>
                <a:ea typeface="Calibri"/>
                <a:cs typeface="Times New Roman"/>
              </a:rPr>
              <a:t>AG +tabou(recuit) : les configurations de la population sont améliorées pendent un nombre fixe d'itérations.</a:t>
            </a:r>
          </a:p>
          <a:p>
            <a:pPr>
              <a:lnSpc>
                <a:spcPct val="115000"/>
              </a:lnSpc>
              <a:buClr>
                <a:schemeClr val="bg1"/>
              </a:buClr>
              <a:buFont typeface="Wingdings" pitchFamily="2" charset="2"/>
              <a:buChar char="ü"/>
            </a:pPr>
            <a:r>
              <a:rPr lang="fr-FR" b="1" i="1" dirty="0" smtClean="0">
                <a:solidFill>
                  <a:schemeClr val="bg1"/>
                </a:solidFill>
                <a:latin typeface="Times New Roman"/>
                <a:ea typeface="Calibri"/>
                <a:cs typeface="Times New Roman"/>
              </a:rPr>
              <a:t>Principe de conception :</a:t>
            </a:r>
          </a:p>
          <a:p>
            <a:pPr lvl="1">
              <a:lnSpc>
                <a:spcPct val="115000"/>
              </a:lnSpc>
              <a:buClr>
                <a:srgbClr val="0033CC"/>
              </a:buClr>
              <a:buFont typeface="Wingdings"/>
              <a:buChar char=""/>
            </a:pPr>
            <a:r>
              <a:rPr lang="fr-FR" dirty="0" smtClean="0">
                <a:latin typeface="Times New Roman"/>
                <a:ea typeface="Calibri"/>
                <a:cs typeface="Times New Roman"/>
              </a:rPr>
              <a:t>l'opérateur de RL doit être performant.</a:t>
            </a:r>
            <a:endParaRPr lang="fr-FR" sz="2400" dirty="0" smtClean="0">
              <a:ea typeface="Calibri"/>
              <a:cs typeface="Times New Roman"/>
            </a:endParaRPr>
          </a:p>
          <a:p>
            <a:pPr lvl="1">
              <a:lnSpc>
                <a:spcPct val="115000"/>
              </a:lnSpc>
              <a:buClr>
                <a:srgbClr val="0033CC"/>
              </a:buClr>
              <a:buFont typeface="Wingdings"/>
              <a:buChar char=""/>
            </a:pPr>
            <a:r>
              <a:rPr lang="fr-FR" dirty="0" smtClean="0">
                <a:latin typeface="Times New Roman"/>
                <a:ea typeface="Calibri"/>
                <a:cs typeface="Times New Roman"/>
              </a:rPr>
              <a:t>l'opérateur de croisement doit être spécialisé au problème .</a:t>
            </a:r>
            <a:endParaRPr lang="fr-FR" sz="2400" dirty="0" smtClean="0">
              <a:ea typeface="Calibri"/>
              <a:cs typeface="Times New Roman"/>
            </a:endParaRPr>
          </a:p>
          <a:p>
            <a:pPr>
              <a:lnSpc>
                <a:spcPct val="115000"/>
              </a:lnSpc>
              <a:buClr>
                <a:schemeClr val="tx2"/>
              </a:buClr>
              <a:buNone/>
            </a:pPr>
            <a:endParaRPr lang="fr-FR" b="1" i="1" dirty="0" smtClean="0">
              <a:latin typeface="Times New Roman"/>
              <a:ea typeface="Calibri"/>
              <a:cs typeface="Times New Roman"/>
            </a:endParaRPr>
          </a:p>
          <a:p>
            <a:pPr>
              <a:lnSpc>
                <a:spcPct val="115000"/>
              </a:lnSpc>
              <a:buClr>
                <a:schemeClr val="tx2"/>
              </a:buClr>
              <a:buFont typeface="Wingdings" pitchFamily="2" charset="2"/>
              <a:buChar char="ü"/>
            </a:pPr>
            <a:endParaRPr lang="fr-FR" dirty="0" smtClean="0">
              <a:latin typeface="Times New Roman"/>
              <a:ea typeface="Calibri"/>
              <a:cs typeface="Times New Roman"/>
            </a:endParaRPr>
          </a:p>
          <a:p>
            <a:pPr lvl="1">
              <a:lnSpc>
                <a:spcPct val="115000"/>
              </a:lnSpc>
              <a:buNone/>
            </a:pPr>
            <a:endParaRPr lang="fr-FR" sz="2000" dirty="0" smtClean="0">
              <a:ea typeface="Calibri"/>
              <a:cs typeface="Times New Roman"/>
            </a:endParaRPr>
          </a:p>
          <a:p>
            <a:pPr>
              <a:lnSpc>
                <a:spcPct val="115000"/>
              </a:lnSpc>
              <a:spcAft>
                <a:spcPts val="0"/>
              </a:spcAft>
              <a:buClr>
                <a:schemeClr val="tx2"/>
              </a:buClr>
              <a:buNone/>
            </a:pPr>
            <a:endParaRPr lang="fr-FR" sz="2800" i="1" dirty="0" smtClean="0">
              <a:ea typeface="Calibri"/>
              <a:cs typeface="Times New Roman"/>
            </a:endParaRPr>
          </a:p>
          <a:p>
            <a:pPr>
              <a:buFont typeface="Wingdings" pitchFamily="2" charset="2"/>
              <a:buChar char="ü"/>
            </a:pPr>
            <a:endParaRPr lang="fr-FR" dirty="0" smtClean="0"/>
          </a:p>
          <a:p>
            <a:pPr lvl="1">
              <a:buClr>
                <a:schemeClr val="tx2"/>
              </a:buClr>
              <a:buNone/>
            </a:pPr>
            <a:endParaRPr lang="fr-FR" b="1" i="1" dirty="0" smtClean="0">
              <a:latin typeface="Times New Roman" pitchFamily="18" charset="0"/>
              <a:cs typeface="Times New Roman" pitchFamily="18" charset="0"/>
            </a:endParaRPr>
          </a:p>
          <a:p>
            <a:pP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from="(-#ppt_w/2)" to="(#ppt_x)" calcmode="lin" valueType="num">
                                      <p:cBhvr>
                                        <p:cTn id="7" dur="300" fill="hold">
                                          <p:stCondLst>
                                            <p:cond delay="0"/>
                                          </p:stCondLst>
                                        </p:cTn>
                                        <p:tgtEl>
                                          <p:spTgt spid="3">
                                            <p:txEl>
                                              <p:pRg st="1" end="1"/>
                                            </p:txEl>
                                          </p:spTgt>
                                        </p:tgtEl>
                                        <p:attrNameLst>
                                          <p:attrName>ppt_x</p:attrName>
                                        </p:attrNameLst>
                                      </p:cBhvr>
                                    </p:anim>
                                    <p:anim from="0" to="-1.0" calcmode="lin" valueType="num">
                                      <p:cBhvr>
                                        <p:cTn id="8" dur="100" decel="50000" autoRev="1" fill="hold">
                                          <p:stCondLst>
                                            <p:cond delay="300"/>
                                          </p:stCondLst>
                                        </p:cTn>
                                        <p:tgtEl>
                                          <p:spTgt spid="3">
                                            <p:txEl>
                                              <p:pRg st="1" end="1"/>
                                            </p:txEl>
                                          </p:spTgt>
                                        </p:tgtEl>
                                        <p:attrNameLst>
                                          <p:attrName>xshear</p:attrName>
                                        </p:attrNameLst>
                                      </p:cBhvr>
                                    </p:anim>
                                    <p:animScale>
                                      <p:cBhvr>
                                        <p:cTn id="9" dur="100" decel="100000" autoRev="1" fill="hold">
                                          <p:stCondLst>
                                            <p:cond delay="300"/>
                                          </p:stCondLst>
                                        </p:cTn>
                                        <p:tgtEl>
                                          <p:spTgt spid="3">
                                            <p:txEl>
                                              <p:pRg st="1" end="1"/>
                                            </p:txEl>
                                          </p:spTgt>
                                        </p:tgtEl>
                                      </p:cBhvr>
                                      <p:from x="100000" y="100000"/>
                                      <p:to x="80000" y="100000"/>
                                    </p:animScale>
                                    <p:anim by="(#ppt_h/3+#ppt_w*0.1)" calcmode="lin" valueType="num">
                                      <p:cBhvr additive="sum">
                                        <p:cTn id="10" dur="100" decel="100000" autoRev="1" fill="hold">
                                          <p:stCondLst>
                                            <p:cond delay="300"/>
                                          </p:stCondLst>
                                        </p:cTn>
                                        <p:tgtEl>
                                          <p:spTgt spid="3">
                                            <p:txEl>
                                              <p:pRg st="1" end="1"/>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from="(-#ppt_w/2)" to="(#ppt_x)" calcmode="lin" valueType="num">
                                      <p:cBhvr>
                                        <p:cTn id="13" dur="300" fill="hold">
                                          <p:stCondLst>
                                            <p:cond delay="0"/>
                                          </p:stCondLst>
                                        </p:cTn>
                                        <p:tgtEl>
                                          <p:spTgt spid="3">
                                            <p:txEl>
                                              <p:pRg st="2" end="2"/>
                                            </p:txEl>
                                          </p:spTgt>
                                        </p:tgtEl>
                                        <p:attrNameLst>
                                          <p:attrName>ppt_x</p:attrName>
                                        </p:attrNameLst>
                                      </p:cBhvr>
                                    </p:anim>
                                    <p:anim from="0" to="-1.0" calcmode="lin" valueType="num">
                                      <p:cBhvr>
                                        <p:cTn id="14" dur="100" decel="50000" autoRev="1" fill="hold">
                                          <p:stCondLst>
                                            <p:cond delay="300"/>
                                          </p:stCondLst>
                                        </p:cTn>
                                        <p:tgtEl>
                                          <p:spTgt spid="3">
                                            <p:txEl>
                                              <p:pRg st="2" end="2"/>
                                            </p:txEl>
                                          </p:spTgt>
                                        </p:tgtEl>
                                        <p:attrNameLst>
                                          <p:attrName>xshear</p:attrName>
                                        </p:attrNameLst>
                                      </p:cBhvr>
                                    </p:anim>
                                    <p:animScale>
                                      <p:cBhvr>
                                        <p:cTn id="15" dur="100" decel="100000" autoRev="1" fill="hold">
                                          <p:stCondLst>
                                            <p:cond delay="300"/>
                                          </p:stCondLst>
                                        </p:cTn>
                                        <p:tgtEl>
                                          <p:spTgt spid="3">
                                            <p:txEl>
                                              <p:pRg st="2" end="2"/>
                                            </p:txEl>
                                          </p:spTgt>
                                        </p:tgtEl>
                                      </p:cBhvr>
                                      <p:from x="100000" y="100000"/>
                                      <p:to x="80000" y="100000"/>
                                    </p:animScale>
                                    <p:anim by="(#ppt_h/3+#ppt_w*0.1)" calcmode="lin" valueType="num">
                                      <p:cBhvr additive="sum">
                                        <p:cTn id="16" dur="100" decel="100000" autoRev="1" fill="hold">
                                          <p:stCondLst>
                                            <p:cond delay="300"/>
                                          </p:stCondLst>
                                        </p:cTn>
                                        <p:tgtEl>
                                          <p:spTgt spid="3">
                                            <p:txEl>
                                              <p:pRg st="2" end="2"/>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from="(-#ppt_w/2)" to="(#ppt_x)" calcmode="lin" valueType="num">
                                      <p:cBhvr>
                                        <p:cTn id="19" dur="300" fill="hold">
                                          <p:stCondLst>
                                            <p:cond delay="0"/>
                                          </p:stCondLst>
                                        </p:cTn>
                                        <p:tgtEl>
                                          <p:spTgt spid="3">
                                            <p:txEl>
                                              <p:pRg st="3" end="3"/>
                                            </p:txEl>
                                          </p:spTgt>
                                        </p:tgtEl>
                                        <p:attrNameLst>
                                          <p:attrName>ppt_x</p:attrName>
                                        </p:attrNameLst>
                                      </p:cBhvr>
                                    </p:anim>
                                    <p:anim from="0" to="-1.0" calcmode="lin" valueType="num">
                                      <p:cBhvr>
                                        <p:cTn id="20" dur="100" decel="50000" autoRev="1" fill="hold">
                                          <p:stCondLst>
                                            <p:cond delay="300"/>
                                          </p:stCondLst>
                                        </p:cTn>
                                        <p:tgtEl>
                                          <p:spTgt spid="3">
                                            <p:txEl>
                                              <p:pRg st="3" end="3"/>
                                            </p:txEl>
                                          </p:spTgt>
                                        </p:tgtEl>
                                        <p:attrNameLst>
                                          <p:attrName>xshear</p:attrName>
                                        </p:attrNameLst>
                                      </p:cBhvr>
                                    </p:anim>
                                    <p:animScale>
                                      <p:cBhvr>
                                        <p:cTn id="21" dur="100" decel="100000" autoRev="1" fill="hold">
                                          <p:stCondLst>
                                            <p:cond delay="300"/>
                                          </p:stCondLst>
                                        </p:cTn>
                                        <p:tgtEl>
                                          <p:spTgt spid="3">
                                            <p:txEl>
                                              <p:pRg st="3" end="3"/>
                                            </p:txEl>
                                          </p:spTgt>
                                        </p:tgtEl>
                                      </p:cBhvr>
                                      <p:from x="100000" y="100000"/>
                                      <p:to x="80000" y="100000"/>
                                    </p:animScale>
                                    <p:anim by="(#ppt_h/3+#ppt_w*0.1)" calcmode="lin" valueType="num">
                                      <p:cBhvr additive="sum">
                                        <p:cTn id="22" dur="100" decel="100000" autoRev="1" fill="hold">
                                          <p:stCondLst>
                                            <p:cond delay="300"/>
                                          </p:stCondLst>
                                        </p:cTn>
                                        <p:tgtEl>
                                          <p:spTgt spid="3">
                                            <p:txEl>
                                              <p:pRg st="3" end="3"/>
                                            </p:txEl>
                                          </p:spTgt>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from="(-#ppt_w/2)" to="(#ppt_x)" calcmode="lin" valueType="num">
                                      <p:cBhvr>
                                        <p:cTn id="25" dur="300" fill="hold">
                                          <p:stCondLst>
                                            <p:cond delay="0"/>
                                          </p:stCondLst>
                                        </p:cTn>
                                        <p:tgtEl>
                                          <p:spTgt spid="3">
                                            <p:txEl>
                                              <p:pRg st="4" end="4"/>
                                            </p:txEl>
                                          </p:spTgt>
                                        </p:tgtEl>
                                        <p:attrNameLst>
                                          <p:attrName>ppt_x</p:attrName>
                                        </p:attrNameLst>
                                      </p:cBhvr>
                                    </p:anim>
                                    <p:anim from="0" to="-1.0" calcmode="lin" valueType="num">
                                      <p:cBhvr>
                                        <p:cTn id="26" dur="100" decel="50000" autoRev="1" fill="hold">
                                          <p:stCondLst>
                                            <p:cond delay="300"/>
                                          </p:stCondLst>
                                        </p:cTn>
                                        <p:tgtEl>
                                          <p:spTgt spid="3">
                                            <p:txEl>
                                              <p:pRg st="4" end="4"/>
                                            </p:txEl>
                                          </p:spTgt>
                                        </p:tgtEl>
                                        <p:attrNameLst>
                                          <p:attrName>xshear</p:attrName>
                                        </p:attrNameLst>
                                      </p:cBhvr>
                                    </p:anim>
                                    <p:animScale>
                                      <p:cBhvr>
                                        <p:cTn id="27" dur="100" decel="100000" autoRev="1" fill="hold">
                                          <p:stCondLst>
                                            <p:cond delay="300"/>
                                          </p:stCondLst>
                                        </p:cTn>
                                        <p:tgtEl>
                                          <p:spTgt spid="3">
                                            <p:txEl>
                                              <p:pRg st="4" end="4"/>
                                            </p:txEl>
                                          </p:spTgt>
                                        </p:tgtEl>
                                      </p:cBhvr>
                                      <p:from x="100000" y="100000"/>
                                      <p:to x="80000" y="100000"/>
                                    </p:animScale>
                                    <p:anim by="(#ppt_h/3+#ppt_w*0.1)" calcmode="lin" valueType="num">
                                      <p:cBhvr additive="sum">
                                        <p:cTn id="28" dur="100" decel="100000" autoRev="1" fill="hold">
                                          <p:stCondLst>
                                            <p:cond delay="300"/>
                                          </p:stCondLst>
                                        </p:cTn>
                                        <p:tgtEl>
                                          <p:spTgt spid="3">
                                            <p:txEl>
                                              <p:pRg st="4" end="4"/>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from="(-#ppt_w/2)" to="(#ppt_x)" calcmode="lin" valueType="num">
                                      <p:cBhvr>
                                        <p:cTn id="31" dur="300" fill="hold">
                                          <p:stCondLst>
                                            <p:cond delay="0"/>
                                          </p:stCondLst>
                                        </p:cTn>
                                        <p:tgtEl>
                                          <p:spTgt spid="3">
                                            <p:txEl>
                                              <p:pRg st="5" end="5"/>
                                            </p:txEl>
                                          </p:spTgt>
                                        </p:tgtEl>
                                        <p:attrNameLst>
                                          <p:attrName>ppt_x</p:attrName>
                                        </p:attrNameLst>
                                      </p:cBhvr>
                                    </p:anim>
                                    <p:anim from="0" to="-1.0" calcmode="lin" valueType="num">
                                      <p:cBhvr>
                                        <p:cTn id="32" dur="100" decel="50000" autoRev="1" fill="hold">
                                          <p:stCondLst>
                                            <p:cond delay="300"/>
                                          </p:stCondLst>
                                        </p:cTn>
                                        <p:tgtEl>
                                          <p:spTgt spid="3">
                                            <p:txEl>
                                              <p:pRg st="5" end="5"/>
                                            </p:txEl>
                                          </p:spTgt>
                                        </p:tgtEl>
                                        <p:attrNameLst>
                                          <p:attrName>xshear</p:attrName>
                                        </p:attrNameLst>
                                      </p:cBhvr>
                                    </p:anim>
                                    <p:animScale>
                                      <p:cBhvr>
                                        <p:cTn id="33" dur="100" decel="100000" autoRev="1" fill="hold">
                                          <p:stCondLst>
                                            <p:cond delay="300"/>
                                          </p:stCondLst>
                                        </p:cTn>
                                        <p:tgtEl>
                                          <p:spTgt spid="3">
                                            <p:txEl>
                                              <p:pRg st="5" end="5"/>
                                            </p:txEl>
                                          </p:spTgt>
                                        </p:tgtEl>
                                      </p:cBhvr>
                                      <p:from x="100000" y="100000"/>
                                      <p:to x="80000" y="100000"/>
                                    </p:animScale>
                                    <p:anim by="(#ppt_h/3+#ppt_w*0.1)" calcmode="lin" valueType="num">
                                      <p:cBhvr additive="sum">
                                        <p:cTn id="34" dur="100" decel="100000" autoRev="1" fill="hold">
                                          <p:stCondLst>
                                            <p:cond delay="300"/>
                                          </p:stCondLst>
                                        </p:cTn>
                                        <p:tgtEl>
                                          <p:spTgt spid="3">
                                            <p:txEl>
                                              <p:pRg st="5" end="5"/>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from="(-#ppt_w/2)" to="(#ppt_x)" calcmode="lin" valueType="num">
                                      <p:cBhvr>
                                        <p:cTn id="39" dur="300" fill="hold">
                                          <p:stCondLst>
                                            <p:cond delay="0"/>
                                          </p:stCondLst>
                                        </p:cTn>
                                        <p:tgtEl>
                                          <p:spTgt spid="3">
                                            <p:txEl>
                                              <p:pRg st="6" end="6"/>
                                            </p:txEl>
                                          </p:spTgt>
                                        </p:tgtEl>
                                        <p:attrNameLst>
                                          <p:attrName>ppt_x</p:attrName>
                                        </p:attrNameLst>
                                      </p:cBhvr>
                                    </p:anim>
                                    <p:anim from="0" to="-1.0" calcmode="lin" valueType="num">
                                      <p:cBhvr>
                                        <p:cTn id="40" dur="100" decel="50000" autoRev="1" fill="hold">
                                          <p:stCondLst>
                                            <p:cond delay="300"/>
                                          </p:stCondLst>
                                        </p:cTn>
                                        <p:tgtEl>
                                          <p:spTgt spid="3">
                                            <p:txEl>
                                              <p:pRg st="6" end="6"/>
                                            </p:txEl>
                                          </p:spTgt>
                                        </p:tgtEl>
                                        <p:attrNameLst>
                                          <p:attrName>xshear</p:attrName>
                                        </p:attrNameLst>
                                      </p:cBhvr>
                                    </p:anim>
                                    <p:animScale>
                                      <p:cBhvr>
                                        <p:cTn id="41" dur="100" decel="100000" autoRev="1" fill="hold">
                                          <p:stCondLst>
                                            <p:cond delay="300"/>
                                          </p:stCondLst>
                                        </p:cTn>
                                        <p:tgtEl>
                                          <p:spTgt spid="3">
                                            <p:txEl>
                                              <p:pRg st="6" end="6"/>
                                            </p:txEl>
                                          </p:spTgt>
                                        </p:tgtEl>
                                      </p:cBhvr>
                                      <p:from x="100000" y="100000"/>
                                      <p:to x="80000" y="100000"/>
                                    </p:animScale>
                                    <p:anim by="(#ppt_h/3+#ppt_w*0.1)" calcmode="lin" valueType="num">
                                      <p:cBhvr additive="sum">
                                        <p:cTn id="42" dur="100" decel="100000" autoRev="1" fill="hold">
                                          <p:stCondLst>
                                            <p:cond delay="300"/>
                                          </p:stCondLst>
                                        </p:cTn>
                                        <p:tgtEl>
                                          <p:spTgt spid="3">
                                            <p:txEl>
                                              <p:pRg st="6" end="6"/>
                                            </p:txEl>
                                          </p:spTgt>
                                        </p:tgtEl>
                                        <p:attrNameLst>
                                          <p:attrName>ppt_x</p:attrName>
                                        </p:attrNameLst>
                                      </p:cBhvr>
                                    </p:anim>
                                  </p:childTnLst>
                                </p:cTn>
                              </p:par>
                              <p:par>
                                <p:cTn id="43" presetID="34"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from="(-#ppt_w/2)" to="(#ppt_x)" calcmode="lin" valueType="num">
                                      <p:cBhvr>
                                        <p:cTn id="45" dur="300" fill="hold">
                                          <p:stCondLst>
                                            <p:cond delay="0"/>
                                          </p:stCondLst>
                                        </p:cTn>
                                        <p:tgtEl>
                                          <p:spTgt spid="3">
                                            <p:txEl>
                                              <p:pRg st="7" end="7"/>
                                            </p:txEl>
                                          </p:spTgt>
                                        </p:tgtEl>
                                        <p:attrNameLst>
                                          <p:attrName>ppt_x</p:attrName>
                                        </p:attrNameLst>
                                      </p:cBhvr>
                                    </p:anim>
                                    <p:anim from="0" to="-1.0" calcmode="lin" valueType="num">
                                      <p:cBhvr>
                                        <p:cTn id="46" dur="100" decel="50000" autoRev="1" fill="hold">
                                          <p:stCondLst>
                                            <p:cond delay="300"/>
                                          </p:stCondLst>
                                        </p:cTn>
                                        <p:tgtEl>
                                          <p:spTgt spid="3">
                                            <p:txEl>
                                              <p:pRg st="7" end="7"/>
                                            </p:txEl>
                                          </p:spTgt>
                                        </p:tgtEl>
                                        <p:attrNameLst>
                                          <p:attrName>xshear</p:attrName>
                                        </p:attrNameLst>
                                      </p:cBhvr>
                                    </p:anim>
                                    <p:animScale>
                                      <p:cBhvr>
                                        <p:cTn id="47" dur="100" decel="100000" autoRev="1" fill="hold">
                                          <p:stCondLst>
                                            <p:cond delay="300"/>
                                          </p:stCondLst>
                                        </p:cTn>
                                        <p:tgtEl>
                                          <p:spTgt spid="3">
                                            <p:txEl>
                                              <p:pRg st="7" end="7"/>
                                            </p:txEl>
                                          </p:spTgt>
                                        </p:tgtEl>
                                      </p:cBhvr>
                                      <p:from x="100000" y="100000"/>
                                      <p:to x="80000" y="100000"/>
                                    </p:animScale>
                                    <p:anim by="(#ppt_h/3+#ppt_w*0.1)" calcmode="lin" valueType="num">
                                      <p:cBhvr additive="sum">
                                        <p:cTn id="48" dur="100" decel="100000" autoRev="1" fill="hold">
                                          <p:stCondLst>
                                            <p:cond delay="300"/>
                                          </p:stCondLst>
                                        </p:cTn>
                                        <p:tgtEl>
                                          <p:spTgt spid="3">
                                            <p:txEl>
                                              <p:pRg st="7" end="7"/>
                                            </p:txEl>
                                          </p:spTgt>
                                        </p:tgtEl>
                                        <p:attrNameLst>
                                          <p:attrName>ppt_x</p:attrName>
                                        </p:attrNameLst>
                                      </p:cBhvr>
                                    </p:anim>
                                  </p:childTnLst>
                                </p:cTn>
                              </p:par>
                              <p:par>
                                <p:cTn id="49" presetID="34"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from="(-#ppt_w/2)" to="(#ppt_x)" calcmode="lin" valueType="num">
                                      <p:cBhvr>
                                        <p:cTn id="51" dur="300" fill="hold">
                                          <p:stCondLst>
                                            <p:cond delay="0"/>
                                          </p:stCondLst>
                                        </p:cTn>
                                        <p:tgtEl>
                                          <p:spTgt spid="3">
                                            <p:txEl>
                                              <p:pRg st="8" end="8"/>
                                            </p:txEl>
                                          </p:spTgt>
                                        </p:tgtEl>
                                        <p:attrNameLst>
                                          <p:attrName>ppt_x</p:attrName>
                                        </p:attrNameLst>
                                      </p:cBhvr>
                                    </p:anim>
                                    <p:anim from="0" to="-1.0" calcmode="lin" valueType="num">
                                      <p:cBhvr>
                                        <p:cTn id="52" dur="100" decel="50000" autoRev="1" fill="hold">
                                          <p:stCondLst>
                                            <p:cond delay="300"/>
                                          </p:stCondLst>
                                        </p:cTn>
                                        <p:tgtEl>
                                          <p:spTgt spid="3">
                                            <p:txEl>
                                              <p:pRg st="8" end="8"/>
                                            </p:txEl>
                                          </p:spTgt>
                                        </p:tgtEl>
                                        <p:attrNameLst>
                                          <p:attrName>xshear</p:attrName>
                                        </p:attrNameLst>
                                      </p:cBhvr>
                                    </p:anim>
                                    <p:animScale>
                                      <p:cBhvr>
                                        <p:cTn id="53" dur="100" decel="100000" autoRev="1" fill="hold">
                                          <p:stCondLst>
                                            <p:cond delay="300"/>
                                          </p:stCondLst>
                                        </p:cTn>
                                        <p:tgtEl>
                                          <p:spTgt spid="3">
                                            <p:txEl>
                                              <p:pRg st="8" end="8"/>
                                            </p:txEl>
                                          </p:spTgt>
                                        </p:tgtEl>
                                      </p:cBhvr>
                                      <p:from x="100000" y="100000"/>
                                      <p:to x="80000" y="100000"/>
                                    </p:animScale>
                                    <p:anim by="(#ppt_h/3+#ppt_w*0.1)" calcmode="lin" valueType="num">
                                      <p:cBhvr additive="sum">
                                        <p:cTn id="54" dur="100" decel="100000" autoRev="1" fill="hold">
                                          <p:stCondLst>
                                            <p:cond delay="300"/>
                                          </p:stCondLst>
                                        </p:cTn>
                                        <p:tgtEl>
                                          <p:spTgt spid="3">
                                            <p:txEl>
                                              <p:pRg st="8" end="8"/>
                                            </p:txEl>
                                          </p:spTgt>
                                        </p:tgtEl>
                                        <p:attrNameLst>
                                          <p:attrName>ppt_x</p:attrName>
                                        </p:attrNameLst>
                                      </p:cBhvr>
                                    </p:anim>
                                  </p:childTnLst>
                                </p:cTn>
                              </p:par>
                            </p:childTnLst>
                          </p:cTn>
                        </p:par>
                      </p:childTnLst>
                    </p:cTn>
                  </p:par>
                  <p:par>
                    <p:cTn id="55" fill="hold">
                      <p:stCondLst>
                        <p:cond delay="indefinite"/>
                      </p:stCondLst>
                      <p:childTnLst>
                        <p:par>
                          <p:cTn id="56" fill="hold">
                            <p:stCondLst>
                              <p:cond delay="0"/>
                            </p:stCondLst>
                            <p:childTnLst>
                              <p:par>
                                <p:cTn id="57" presetID="34" presetClass="entr" presetSubtype="0"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from="(-#ppt_w/2)" to="(#ppt_x)" calcmode="lin" valueType="num">
                                      <p:cBhvr>
                                        <p:cTn id="59" dur="300" fill="hold">
                                          <p:stCondLst>
                                            <p:cond delay="0"/>
                                          </p:stCondLst>
                                        </p:cTn>
                                        <p:tgtEl>
                                          <p:spTgt spid="3">
                                            <p:txEl>
                                              <p:pRg st="9" end="9"/>
                                            </p:txEl>
                                          </p:spTgt>
                                        </p:tgtEl>
                                        <p:attrNameLst>
                                          <p:attrName>ppt_x</p:attrName>
                                        </p:attrNameLst>
                                      </p:cBhvr>
                                    </p:anim>
                                    <p:anim from="0" to="-1.0" calcmode="lin" valueType="num">
                                      <p:cBhvr>
                                        <p:cTn id="60" dur="100" decel="50000" autoRev="1" fill="hold">
                                          <p:stCondLst>
                                            <p:cond delay="300"/>
                                          </p:stCondLst>
                                        </p:cTn>
                                        <p:tgtEl>
                                          <p:spTgt spid="3">
                                            <p:txEl>
                                              <p:pRg st="9" end="9"/>
                                            </p:txEl>
                                          </p:spTgt>
                                        </p:tgtEl>
                                        <p:attrNameLst>
                                          <p:attrName>xshear</p:attrName>
                                        </p:attrNameLst>
                                      </p:cBhvr>
                                    </p:anim>
                                    <p:animScale>
                                      <p:cBhvr>
                                        <p:cTn id="61" dur="100" decel="100000" autoRev="1" fill="hold">
                                          <p:stCondLst>
                                            <p:cond delay="300"/>
                                          </p:stCondLst>
                                        </p:cTn>
                                        <p:tgtEl>
                                          <p:spTgt spid="3">
                                            <p:txEl>
                                              <p:pRg st="9" end="9"/>
                                            </p:txEl>
                                          </p:spTgt>
                                        </p:tgtEl>
                                      </p:cBhvr>
                                      <p:from x="100000" y="100000"/>
                                      <p:to x="80000" y="100000"/>
                                    </p:animScale>
                                    <p:anim by="(#ppt_h/3+#ppt_w*0.1)" calcmode="lin" valueType="num">
                                      <p:cBhvr additive="sum">
                                        <p:cTn id="62" dur="100" decel="100000" autoRev="1" fill="hold">
                                          <p:stCondLst>
                                            <p:cond delay="300"/>
                                          </p:stCondLst>
                                        </p:cTn>
                                        <p:tgtEl>
                                          <p:spTgt spid="3">
                                            <p:txEl>
                                              <p:pRg st="9" end="9"/>
                                            </p:txEl>
                                          </p:spTgt>
                                        </p:tgtEl>
                                        <p:attrNameLst>
                                          <p:attrName>ppt_x</p:attrName>
                                        </p:attrNameLst>
                                      </p:cBhvr>
                                    </p:anim>
                                  </p:childTnLst>
                                </p:cTn>
                              </p:par>
                              <p:par>
                                <p:cTn id="63" presetID="34" presetClass="entr" presetSubtype="0"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from="(-#ppt_w/2)" to="(#ppt_x)" calcmode="lin" valueType="num">
                                      <p:cBhvr>
                                        <p:cTn id="65" dur="300" fill="hold">
                                          <p:stCondLst>
                                            <p:cond delay="0"/>
                                          </p:stCondLst>
                                        </p:cTn>
                                        <p:tgtEl>
                                          <p:spTgt spid="3">
                                            <p:txEl>
                                              <p:pRg st="10" end="10"/>
                                            </p:txEl>
                                          </p:spTgt>
                                        </p:tgtEl>
                                        <p:attrNameLst>
                                          <p:attrName>ppt_x</p:attrName>
                                        </p:attrNameLst>
                                      </p:cBhvr>
                                    </p:anim>
                                    <p:anim from="0" to="-1.0" calcmode="lin" valueType="num">
                                      <p:cBhvr>
                                        <p:cTn id="66" dur="100" decel="50000" autoRev="1" fill="hold">
                                          <p:stCondLst>
                                            <p:cond delay="300"/>
                                          </p:stCondLst>
                                        </p:cTn>
                                        <p:tgtEl>
                                          <p:spTgt spid="3">
                                            <p:txEl>
                                              <p:pRg st="10" end="10"/>
                                            </p:txEl>
                                          </p:spTgt>
                                        </p:tgtEl>
                                        <p:attrNameLst>
                                          <p:attrName>xshear</p:attrName>
                                        </p:attrNameLst>
                                      </p:cBhvr>
                                    </p:anim>
                                    <p:animScale>
                                      <p:cBhvr>
                                        <p:cTn id="67" dur="100" decel="100000" autoRev="1" fill="hold">
                                          <p:stCondLst>
                                            <p:cond delay="300"/>
                                          </p:stCondLst>
                                        </p:cTn>
                                        <p:tgtEl>
                                          <p:spTgt spid="3">
                                            <p:txEl>
                                              <p:pRg st="10" end="10"/>
                                            </p:txEl>
                                          </p:spTgt>
                                        </p:tgtEl>
                                      </p:cBhvr>
                                      <p:from x="100000" y="100000"/>
                                      <p:to x="80000" y="100000"/>
                                    </p:animScale>
                                    <p:anim by="(#ppt_h/3+#ppt_w*0.1)" calcmode="lin" valueType="num">
                                      <p:cBhvr additive="sum">
                                        <p:cTn id="68" dur="100" decel="100000" autoRev="1" fill="hold">
                                          <p:stCondLst>
                                            <p:cond delay="300"/>
                                          </p:stCondLst>
                                        </p:cTn>
                                        <p:tgtEl>
                                          <p:spTgt spid="3">
                                            <p:txEl>
                                              <p:pRg st="10" end="10"/>
                                            </p:txEl>
                                          </p:spTgt>
                                        </p:tgtEl>
                                        <p:attrNameLst>
                                          <p:attrName>ppt_x</p:attrName>
                                        </p:attrNameLst>
                                      </p:cBhvr>
                                    </p:anim>
                                  </p:childTnLst>
                                </p:cTn>
                              </p:par>
                              <p:par>
                                <p:cTn id="69" presetID="34" presetClass="entr" presetSubtype="0" fill="hold" nodeType="with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 from="(-#ppt_w/2)" to="(#ppt_x)" calcmode="lin" valueType="num">
                                      <p:cBhvr>
                                        <p:cTn id="71" dur="300" fill="hold">
                                          <p:stCondLst>
                                            <p:cond delay="0"/>
                                          </p:stCondLst>
                                        </p:cTn>
                                        <p:tgtEl>
                                          <p:spTgt spid="3">
                                            <p:txEl>
                                              <p:pRg st="11" end="11"/>
                                            </p:txEl>
                                          </p:spTgt>
                                        </p:tgtEl>
                                        <p:attrNameLst>
                                          <p:attrName>ppt_x</p:attrName>
                                        </p:attrNameLst>
                                      </p:cBhvr>
                                    </p:anim>
                                    <p:anim from="0" to="-1.0" calcmode="lin" valueType="num">
                                      <p:cBhvr>
                                        <p:cTn id="72" dur="100" decel="50000" autoRev="1" fill="hold">
                                          <p:stCondLst>
                                            <p:cond delay="300"/>
                                          </p:stCondLst>
                                        </p:cTn>
                                        <p:tgtEl>
                                          <p:spTgt spid="3">
                                            <p:txEl>
                                              <p:pRg st="11" end="11"/>
                                            </p:txEl>
                                          </p:spTgt>
                                        </p:tgtEl>
                                        <p:attrNameLst>
                                          <p:attrName>xshear</p:attrName>
                                        </p:attrNameLst>
                                      </p:cBhvr>
                                    </p:anim>
                                    <p:animScale>
                                      <p:cBhvr>
                                        <p:cTn id="73" dur="100" decel="100000" autoRev="1" fill="hold">
                                          <p:stCondLst>
                                            <p:cond delay="300"/>
                                          </p:stCondLst>
                                        </p:cTn>
                                        <p:tgtEl>
                                          <p:spTgt spid="3">
                                            <p:txEl>
                                              <p:pRg st="11" end="11"/>
                                            </p:txEl>
                                          </p:spTgt>
                                        </p:tgtEl>
                                      </p:cBhvr>
                                      <p:from x="100000" y="100000"/>
                                      <p:to x="80000" y="100000"/>
                                    </p:animScale>
                                    <p:anim by="(#ppt_h/3+#ppt_w*0.1)" calcmode="lin" valueType="num">
                                      <p:cBhvr additive="sum">
                                        <p:cTn id="74" dur="100" decel="100000" autoRev="1" fill="hold">
                                          <p:stCondLst>
                                            <p:cond delay="300"/>
                                          </p:stCondLst>
                                        </p:cTn>
                                        <p:tgtEl>
                                          <p:spTgt spid="3">
                                            <p:txEl>
                                              <p:pRg st="11" end="1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14"/>
            <a:ext cx="8229600" cy="714380"/>
          </a:xfrm>
        </p:spPr>
        <p:txBody>
          <a:bodyPr>
            <a:normAutofit/>
          </a:bodyPr>
          <a:lstStyle/>
          <a:p>
            <a:pPr lvl="1" algn="ctr" rtl="0">
              <a:spcBef>
                <a:spcPct val="0"/>
              </a:spcBef>
            </a:pPr>
            <a:r>
              <a:rPr kumimoji="0" lang="fr-FR" sz="2800" b="1" i="1" u="none" strike="noStrike" kern="1200" cap="none" spc="0" normalizeH="0" baseline="0" noProof="0" dirty="0" smtClean="0">
                <a:ln>
                  <a:noFill/>
                </a:ln>
                <a:solidFill>
                  <a:prstClr val="black"/>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L’hybridation entres les méthodes globales et locales</a:t>
            </a:r>
            <a:endParaRPr lang="fr-FR" sz="4400" b="1" i="1" dirty="0">
              <a:solidFill>
                <a:schemeClr val="accent6">
                  <a:lumMod val="50000"/>
                </a:schemeClr>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57200" y="785794"/>
            <a:ext cx="8229600" cy="5572164"/>
          </a:xfrm>
        </p:spPr>
        <p:txBody>
          <a:bodyPr>
            <a:noAutofit/>
          </a:bodyPr>
          <a:lstStyle/>
          <a:p>
            <a:pPr>
              <a:buClr>
                <a:schemeClr val="tx2"/>
              </a:buClr>
              <a:buNone/>
            </a:pPr>
            <a:r>
              <a:rPr lang="fr-FR" sz="2400" b="1" i="1" dirty="0" smtClean="0">
                <a:solidFill>
                  <a:srgbClr val="0033CC"/>
                </a:solidFill>
                <a:latin typeface="Times New Roman" pitchFamily="18" charset="0"/>
                <a:cs typeface="Times New Roman" pitchFamily="18" charset="0"/>
              </a:rPr>
              <a:t>Algorithme génétique hybride </a:t>
            </a:r>
          </a:p>
          <a:p>
            <a:pPr>
              <a:buClr>
                <a:schemeClr val="tx2"/>
              </a:buClr>
              <a:buNone/>
            </a:pPr>
            <a:r>
              <a:rPr lang="fr-FR" sz="2000" b="1" i="1" dirty="0" smtClean="0">
                <a:latin typeface="Times New Roman" pitchFamily="18" charset="0"/>
                <a:cs typeface="Times New Roman" pitchFamily="18" charset="0"/>
              </a:rPr>
              <a:t>Procédure générale </a:t>
            </a:r>
          </a:p>
          <a:p>
            <a:pPr>
              <a:buClr>
                <a:srgbClr val="0033CC"/>
              </a:buClr>
              <a:buFont typeface="Wingdings" pitchFamily="2" charset="2"/>
              <a:buChar char="Ø"/>
            </a:pPr>
            <a:r>
              <a:rPr lang="fr-FR" sz="2000" b="1" i="1" dirty="0" smtClean="0">
                <a:solidFill>
                  <a:schemeClr val="bg1"/>
                </a:solidFill>
                <a:latin typeface="Times New Roman" pitchFamily="18" charset="0"/>
                <a:cs typeface="Times New Roman" pitchFamily="18" charset="0"/>
              </a:rPr>
              <a:t>étape 1 (initialisation)</a:t>
            </a:r>
            <a:endParaRPr lang="fr-FR" sz="2000" dirty="0" smtClean="0">
              <a:solidFill>
                <a:schemeClr val="bg1"/>
              </a:solidFill>
              <a:latin typeface="Times New Roman" pitchFamily="18" charset="0"/>
              <a:cs typeface="Times New Roman" pitchFamily="18" charset="0"/>
            </a:endParaRPr>
          </a:p>
          <a:p>
            <a:pPr>
              <a:buNone/>
            </a:pPr>
            <a:r>
              <a:rPr lang="fr-FR" sz="2000" dirty="0" smtClean="0">
                <a:latin typeface="Times New Roman" pitchFamily="18" charset="0"/>
                <a:cs typeface="Times New Roman" pitchFamily="18" charset="0"/>
              </a:rPr>
              <a:t>       a) générer une population de configurations P.</a:t>
            </a:r>
          </a:p>
          <a:p>
            <a:pPr>
              <a:buNone/>
            </a:pPr>
            <a:r>
              <a:rPr lang="fr-FR" sz="2000" dirty="0" smtClean="0">
                <a:latin typeface="Times New Roman" pitchFamily="18" charset="0"/>
                <a:cs typeface="Times New Roman" pitchFamily="18" charset="0"/>
              </a:rPr>
              <a:t>       b) </a:t>
            </a:r>
            <a:r>
              <a:rPr lang="fr-FR" sz="2000" b="1" dirty="0" smtClean="0">
                <a:latin typeface="Times New Roman" pitchFamily="18" charset="0"/>
                <a:cs typeface="Times New Roman" pitchFamily="18" charset="0"/>
              </a:rPr>
              <a:t>appliquer une recherche locale à chacune des configurations de P</a:t>
            </a:r>
            <a:endParaRPr lang="fr-FR" sz="2000" dirty="0" smtClean="0">
              <a:latin typeface="Times New Roman" pitchFamily="18" charset="0"/>
              <a:cs typeface="Times New Roman" pitchFamily="18" charset="0"/>
            </a:endParaRPr>
          </a:p>
          <a:p>
            <a:pPr>
              <a:buClr>
                <a:srgbClr val="0033CC"/>
              </a:buClr>
              <a:buFont typeface="Wingdings" pitchFamily="2" charset="2"/>
              <a:buChar char="Ø"/>
            </a:pPr>
            <a:r>
              <a:rPr lang="fr-FR" sz="2000" b="1" dirty="0" smtClean="0">
                <a:solidFill>
                  <a:schemeClr val="bg1"/>
                </a:solidFill>
                <a:latin typeface="Times New Roman" pitchFamily="18" charset="0"/>
                <a:cs typeface="Times New Roman" pitchFamily="18" charset="0"/>
              </a:rPr>
              <a:t> </a:t>
            </a:r>
            <a:r>
              <a:rPr lang="fr-FR" sz="2000" b="1" i="1" dirty="0" smtClean="0">
                <a:solidFill>
                  <a:schemeClr val="bg1"/>
                </a:solidFill>
                <a:latin typeface="Times New Roman" pitchFamily="18" charset="0"/>
                <a:cs typeface="Times New Roman" pitchFamily="18" charset="0"/>
              </a:rPr>
              <a:t>étape 2 (évolutionetterminaison)</a:t>
            </a:r>
            <a:endParaRPr lang="fr-FR" sz="2000" dirty="0" smtClean="0">
              <a:solidFill>
                <a:schemeClr val="bg1"/>
              </a:solidFill>
              <a:latin typeface="Times New Roman" pitchFamily="18" charset="0"/>
              <a:cs typeface="Times New Roman" pitchFamily="18" charset="0"/>
            </a:endParaRPr>
          </a:p>
          <a:p>
            <a:pPr>
              <a:buNone/>
            </a:pPr>
            <a:r>
              <a:rPr lang="fr-FR" sz="2000" dirty="0" smtClean="0">
                <a:latin typeface="Times New Roman" pitchFamily="18" charset="0"/>
                <a:cs typeface="Times New Roman" pitchFamily="18" charset="0"/>
              </a:rPr>
              <a:t>       a) choisir </a:t>
            </a:r>
            <a:r>
              <a:rPr lang="fr-FR" sz="2000" b="1" dirty="0" smtClean="0">
                <a:latin typeface="Times New Roman" pitchFamily="18" charset="0"/>
                <a:cs typeface="Times New Roman" pitchFamily="18" charset="0"/>
              </a:rPr>
              <a:t>p1 </a:t>
            </a:r>
            <a:r>
              <a:rPr lang="fr-FR" sz="2000" dirty="0" smtClean="0">
                <a:latin typeface="Times New Roman" pitchFamily="18" charset="0"/>
                <a:cs typeface="Times New Roman" pitchFamily="18" charset="0"/>
              </a:rPr>
              <a:t>et  </a:t>
            </a:r>
            <a:r>
              <a:rPr lang="fr-FR" sz="2000" b="1" dirty="0" smtClean="0">
                <a:latin typeface="Times New Roman" pitchFamily="18" charset="0"/>
                <a:cs typeface="Times New Roman" pitchFamily="18" charset="0"/>
              </a:rPr>
              <a:t>p2 </a:t>
            </a:r>
            <a:r>
              <a:rPr lang="fr-FR" sz="2000" dirty="0" smtClean="0">
                <a:latin typeface="Times New Roman" pitchFamily="18" charset="0"/>
                <a:cs typeface="Times New Roman" pitchFamily="18" charset="0"/>
              </a:rPr>
              <a:t>dans </a:t>
            </a:r>
            <a:r>
              <a:rPr lang="fr-FR" sz="2000" b="1" dirty="0" smtClean="0">
                <a:latin typeface="Times New Roman" pitchFamily="18" charset="0"/>
                <a:cs typeface="Times New Roman" pitchFamily="18" charset="0"/>
              </a:rPr>
              <a:t>P .</a:t>
            </a:r>
          </a:p>
          <a:p>
            <a:pPr>
              <a:buNone/>
            </a:pPr>
            <a:r>
              <a:rPr lang="fr-FR" sz="2000" dirty="0" smtClean="0">
                <a:latin typeface="Times New Roman" pitchFamily="18" charset="0"/>
                <a:cs typeface="Times New Roman" pitchFamily="18" charset="0"/>
              </a:rPr>
              <a:t>       b) générer une configuration </a:t>
            </a:r>
            <a:r>
              <a:rPr lang="fr-FR" sz="2000" b="1" dirty="0" smtClean="0">
                <a:latin typeface="Times New Roman" pitchFamily="18" charset="0"/>
                <a:cs typeface="Times New Roman" pitchFamily="18" charset="0"/>
              </a:rPr>
              <a:t>e</a:t>
            </a:r>
            <a:r>
              <a:rPr lang="fr-FR" sz="2000" dirty="0" smtClean="0">
                <a:latin typeface="Times New Roman" pitchFamily="18" charset="0"/>
                <a:cs typeface="Times New Roman" pitchFamily="18" charset="0"/>
              </a:rPr>
              <a:t> par une recombinaison de </a:t>
            </a:r>
            <a:r>
              <a:rPr lang="fr-FR" sz="2000" b="1" dirty="0" smtClean="0">
                <a:latin typeface="Times New Roman" pitchFamily="18" charset="0"/>
                <a:cs typeface="Times New Roman" pitchFamily="18" charset="0"/>
              </a:rPr>
              <a:t>p1 </a:t>
            </a:r>
            <a:r>
              <a:rPr lang="fr-FR" sz="2000" dirty="0" smtClean="0">
                <a:latin typeface="Times New Roman" pitchFamily="18" charset="0"/>
                <a:cs typeface="Times New Roman" pitchFamily="18" charset="0"/>
              </a:rPr>
              <a:t>et </a:t>
            </a:r>
            <a:r>
              <a:rPr lang="fr-FR" sz="2000" b="1" dirty="0" smtClean="0">
                <a:latin typeface="Times New Roman" pitchFamily="18" charset="0"/>
                <a:cs typeface="Times New Roman" pitchFamily="18" charset="0"/>
              </a:rPr>
              <a:t>p2.</a:t>
            </a:r>
            <a:endParaRPr lang="fr-FR" sz="2000" dirty="0" smtClean="0">
              <a:latin typeface="Times New Roman" pitchFamily="18" charset="0"/>
              <a:cs typeface="Times New Roman" pitchFamily="18" charset="0"/>
            </a:endParaRPr>
          </a:p>
          <a:p>
            <a:pPr>
              <a:buNone/>
            </a:pPr>
            <a:r>
              <a:rPr lang="fr-FR" sz="2000" dirty="0" smtClean="0">
                <a:latin typeface="Times New Roman" pitchFamily="18" charset="0"/>
                <a:cs typeface="Times New Roman" pitchFamily="18" charset="0"/>
              </a:rPr>
              <a:t>       c) </a:t>
            </a:r>
            <a:r>
              <a:rPr lang="fr-FR" sz="2000" b="1" dirty="0" smtClean="0">
                <a:latin typeface="Times New Roman" pitchFamily="18" charset="0"/>
                <a:cs typeface="Times New Roman" pitchFamily="18" charset="0"/>
              </a:rPr>
              <a:t>améliorer « e » par l'application de la recherche locale.</a:t>
            </a:r>
            <a:endParaRPr lang="fr-FR" sz="2000" dirty="0" smtClean="0">
              <a:latin typeface="Times New Roman" pitchFamily="18" charset="0"/>
              <a:cs typeface="Times New Roman" pitchFamily="18" charset="0"/>
            </a:endParaRPr>
          </a:p>
          <a:p>
            <a:pPr>
              <a:buNone/>
            </a:pPr>
            <a:r>
              <a:rPr lang="fr-FR" sz="2000" dirty="0" smtClean="0">
                <a:latin typeface="Times New Roman" pitchFamily="18" charset="0"/>
                <a:cs typeface="Times New Roman" pitchFamily="18" charset="0"/>
              </a:rPr>
              <a:t>       d) Insérer la nouvelle configuration </a:t>
            </a:r>
            <a:r>
              <a:rPr lang="fr-FR" sz="2000" b="1" dirty="0" smtClean="0">
                <a:latin typeface="Times New Roman" pitchFamily="18" charset="0"/>
                <a:cs typeface="Times New Roman" pitchFamily="18" charset="0"/>
              </a:rPr>
              <a:t>e </a:t>
            </a:r>
            <a:r>
              <a:rPr lang="fr-FR" sz="2000" dirty="0" smtClean="0">
                <a:latin typeface="Times New Roman" pitchFamily="18" charset="0"/>
                <a:cs typeface="Times New Roman" pitchFamily="18" charset="0"/>
              </a:rPr>
              <a:t>dans la population.</a:t>
            </a:r>
          </a:p>
          <a:p>
            <a:pPr marL="627063" indent="-627063">
              <a:buNone/>
            </a:pPr>
            <a:r>
              <a:rPr lang="fr-FR" sz="2000" dirty="0" smtClean="0">
                <a:latin typeface="Times New Roman" pitchFamily="18" charset="0"/>
                <a:cs typeface="Times New Roman" pitchFamily="18" charset="0"/>
              </a:rPr>
              <a:t>       e) terminer et retourner la meilleure solution trouvée si la condition  d'arrêt vérifiée.</a:t>
            </a:r>
          </a:p>
          <a:p>
            <a:pPr>
              <a:buClr>
                <a:srgbClr val="0033CC"/>
              </a:buClr>
              <a:buFont typeface="Wingdings" pitchFamily="2" charset="2"/>
              <a:buChar char="Ø"/>
            </a:pPr>
            <a:r>
              <a:rPr lang="fr-FR" sz="2000" dirty="0" smtClean="0">
                <a:solidFill>
                  <a:schemeClr val="bg1"/>
                </a:solidFill>
                <a:latin typeface="Times New Roman" pitchFamily="18" charset="0"/>
                <a:cs typeface="Times New Roman" pitchFamily="18" charset="0"/>
              </a:rPr>
              <a:t> </a:t>
            </a:r>
            <a:r>
              <a:rPr lang="fr-FR" sz="2000" b="1" i="1" dirty="0" smtClean="0">
                <a:solidFill>
                  <a:schemeClr val="bg1"/>
                </a:solidFill>
                <a:latin typeface="Times New Roman" pitchFamily="18" charset="0"/>
                <a:cs typeface="Times New Roman" pitchFamily="18" charset="0"/>
              </a:rPr>
              <a:t>étape 3 (miseàjour</a:t>
            </a:r>
            <a:r>
              <a:rPr lang="fr-FR" sz="2000" b="1" dirty="0" smtClean="0">
                <a:solidFill>
                  <a:schemeClr val="bg1"/>
                </a:solidFill>
                <a:latin typeface="Times New Roman" pitchFamily="18" charset="0"/>
                <a:cs typeface="Times New Roman" pitchFamily="18" charset="0"/>
              </a:rPr>
              <a:t>)</a:t>
            </a:r>
            <a:endParaRPr lang="fr-FR" sz="2000" dirty="0" smtClean="0">
              <a:solidFill>
                <a:schemeClr val="bg1"/>
              </a:solidFill>
              <a:latin typeface="Times New Roman" pitchFamily="18" charset="0"/>
              <a:cs typeface="Times New Roman" pitchFamily="18" charset="0"/>
            </a:endParaRPr>
          </a:p>
          <a:p>
            <a:pPr lvl="1">
              <a:buNone/>
            </a:pPr>
            <a:r>
              <a:rPr lang="fr-FR" sz="2000" dirty="0" smtClean="0">
                <a:latin typeface="Times New Roman" pitchFamily="18" charset="0"/>
                <a:cs typeface="Times New Roman" pitchFamily="18" charset="0"/>
              </a:rPr>
              <a:t>   réorganisation de la population (ex: élimination des configurations non</a:t>
            </a:r>
          </a:p>
          <a:p>
            <a:pPr lvl="1">
              <a:buNone/>
            </a:pPr>
            <a:r>
              <a:rPr lang="fr-FR" sz="2000" dirty="0" smtClean="0">
                <a:latin typeface="Times New Roman" pitchFamily="18" charset="0"/>
                <a:cs typeface="Times New Roman" pitchFamily="18" charset="0"/>
              </a:rPr>
              <a:t>   performantes de la population).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786" y="805804"/>
            <a:ext cx="10072758" cy="1051560"/>
          </a:xfrm>
        </p:spPr>
        <p:txBody>
          <a:bodyPr>
            <a:normAutofit fontScale="90000"/>
          </a:bodyPr>
          <a:lstStyle/>
          <a:p>
            <a:r>
              <a:rPr lang="fr-FR" sz="2400" dirty="0" smtClean="0">
                <a:solidFill>
                  <a:schemeClr val="tx1"/>
                </a:solidFill>
                <a:latin typeface="Times New Roman" pitchFamily="18" charset="0"/>
                <a:cs typeface="Times New Roman" pitchFamily="18" charset="0"/>
              </a:rPr>
              <a:t>                          Exemples d’application:</a:t>
            </a:r>
            <a:br>
              <a:rPr lang="fr-FR" sz="2400" dirty="0" smtClean="0">
                <a:solidFill>
                  <a:schemeClr val="tx1"/>
                </a:solidFill>
                <a:latin typeface="Times New Roman" pitchFamily="18" charset="0"/>
                <a:cs typeface="Times New Roman" pitchFamily="18" charset="0"/>
              </a:rPr>
            </a:br>
            <a:r>
              <a:rPr lang="fr-FR" sz="2400" dirty="0" smtClean="0">
                <a:solidFill>
                  <a:schemeClr val="tx1"/>
                </a:solidFill>
                <a:latin typeface="Times New Roman" pitchFamily="18" charset="0"/>
                <a:cs typeface="Times New Roman" pitchFamily="18" charset="0"/>
              </a:rPr>
              <a:t> </a:t>
            </a:r>
            <a:br>
              <a:rPr lang="fr-FR" sz="2400" dirty="0" smtClean="0">
                <a:solidFill>
                  <a:schemeClr val="tx1"/>
                </a:solidFill>
                <a:latin typeface="Times New Roman" pitchFamily="18" charset="0"/>
                <a:cs typeface="Times New Roman" pitchFamily="18" charset="0"/>
              </a:rPr>
            </a:br>
            <a:r>
              <a:rPr lang="fr-FR" sz="2400" dirty="0" smtClean="0">
                <a:solidFill>
                  <a:schemeClr val="tx1"/>
                </a:solidFill>
                <a:latin typeface="Times New Roman" pitchFamily="18" charset="0"/>
                <a:cs typeface="Times New Roman" pitchFamily="18" charset="0"/>
              </a:rPr>
              <a:t>Méthaheuristiques hybrides / Problèmes d’optimisation</a:t>
            </a:r>
            <a:endParaRPr lang="fr-FR" sz="2400" dirty="0">
              <a:solidFill>
                <a:schemeClr val="tx1"/>
              </a:solidFill>
              <a:latin typeface="Times New Roman" pitchFamily="18" charset="0"/>
              <a:cs typeface="Times New Roman" pitchFamily="18" charset="0"/>
            </a:endParaRPr>
          </a:p>
        </p:txBody>
      </p:sp>
      <p:sp>
        <p:nvSpPr>
          <p:cNvPr id="5" name="ZoneTexte 4"/>
          <p:cNvSpPr txBox="1"/>
          <p:nvPr/>
        </p:nvSpPr>
        <p:spPr>
          <a:xfrm>
            <a:off x="1357290" y="3143248"/>
            <a:ext cx="2465227" cy="461665"/>
          </a:xfrm>
          <a:prstGeom prst="rect">
            <a:avLst/>
          </a:prstGeom>
          <a:noFill/>
        </p:spPr>
        <p:txBody>
          <a:bodyPr wrap="square" rtlCol="0">
            <a:spAutoFit/>
          </a:bodyPr>
          <a:lstStyle/>
          <a:p>
            <a:pPr>
              <a:buBlip>
                <a:blip r:embed="rId3"/>
              </a:buBlip>
            </a:pPr>
            <a:r>
              <a:rPr lang="fr-FR" sz="2400" b="1" dirty="0" smtClean="0">
                <a:latin typeface="Times New Roman" pitchFamily="18" charset="0"/>
                <a:cs typeface="Times New Roman" pitchFamily="18" charset="0"/>
              </a:rPr>
              <a:t>  Problème SAT</a:t>
            </a:r>
            <a:endParaRPr lang="fr-FR" sz="2400" b="1" dirty="0">
              <a:latin typeface="Times New Roman" pitchFamily="18" charset="0"/>
              <a:cs typeface="Times New Roman" pitchFamily="18" charset="0"/>
            </a:endParaRPr>
          </a:p>
        </p:txBody>
      </p:sp>
      <p:sp>
        <p:nvSpPr>
          <p:cNvPr id="6" name="ZoneTexte 5"/>
          <p:cNvSpPr txBox="1"/>
          <p:nvPr/>
        </p:nvSpPr>
        <p:spPr>
          <a:xfrm>
            <a:off x="1368311" y="3753153"/>
            <a:ext cx="2903872" cy="461665"/>
          </a:xfrm>
          <a:prstGeom prst="rect">
            <a:avLst/>
          </a:prstGeom>
          <a:noFill/>
        </p:spPr>
        <p:txBody>
          <a:bodyPr wrap="none" rtlCol="0">
            <a:spAutoFit/>
          </a:bodyPr>
          <a:lstStyle/>
          <a:p>
            <a:pPr>
              <a:buBlip>
                <a:blip r:embed="rId3"/>
              </a:buBlip>
            </a:pPr>
            <a:r>
              <a:rPr lang="fr-FR" sz="2400" b="1" dirty="0" smtClean="0">
                <a:latin typeface="Times New Roman" pitchFamily="18" charset="0"/>
                <a:cs typeface="Times New Roman" pitchFamily="18" charset="0"/>
              </a:rPr>
              <a:t>  Problème MOKP </a:t>
            </a:r>
            <a:endParaRPr lang="fr-FR" sz="2400" b="1" dirty="0">
              <a:latin typeface="Times New Roman" pitchFamily="18" charset="0"/>
              <a:cs typeface="Times New Roman" pitchFamily="18" charset="0"/>
            </a:endParaRPr>
          </a:p>
        </p:txBody>
      </p:sp>
      <p:pic>
        <p:nvPicPr>
          <p:cNvPr id="7" name="Image 6" descr="fleche a droite.gif"/>
          <p:cNvPicPr>
            <a:picLocks noChangeAspect="1"/>
          </p:cNvPicPr>
          <p:nvPr/>
        </p:nvPicPr>
        <p:blipFill>
          <a:blip r:embed="rId4"/>
          <a:stretch>
            <a:fillRect/>
          </a:stretch>
        </p:blipFill>
        <p:spPr>
          <a:xfrm>
            <a:off x="2143108" y="785794"/>
            <a:ext cx="357189" cy="361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000232" y="1285860"/>
            <a:ext cx="7572428" cy="400110"/>
          </a:xfrm>
          <a:prstGeom prst="rect">
            <a:avLst/>
          </a:prstGeom>
          <a:noFill/>
        </p:spPr>
        <p:txBody>
          <a:bodyPr wrap="square" rtlCol="0">
            <a:spAutoFit/>
          </a:bodyPr>
          <a:lstStyle/>
          <a:p>
            <a:r>
              <a:rPr lang="fr-FR" sz="2000" b="1" dirty="0" smtClean="0">
                <a:latin typeface="Baskerville Old Face" pitchFamily="18" charset="0"/>
              </a:rPr>
              <a:t>GENERALITE SUR L’OPTIMISATION COMBINATOIRE</a:t>
            </a:r>
            <a:endParaRPr lang="fr-FR" sz="2000" b="1" dirty="0">
              <a:latin typeface="Baskerville Old Face" pitchFamily="18" charset="0"/>
            </a:endParaRPr>
          </a:p>
        </p:txBody>
      </p:sp>
      <p:sp>
        <p:nvSpPr>
          <p:cNvPr id="7" name="ZoneTexte 6"/>
          <p:cNvSpPr txBox="1"/>
          <p:nvPr/>
        </p:nvSpPr>
        <p:spPr>
          <a:xfrm>
            <a:off x="2071670" y="2500306"/>
            <a:ext cx="5857916" cy="400110"/>
          </a:xfrm>
          <a:prstGeom prst="rect">
            <a:avLst/>
          </a:prstGeom>
          <a:noFill/>
        </p:spPr>
        <p:txBody>
          <a:bodyPr wrap="square" rtlCol="0">
            <a:spAutoFit/>
          </a:bodyPr>
          <a:lstStyle/>
          <a:p>
            <a:r>
              <a:rPr lang="fr-FR" sz="2000" b="1" dirty="0" smtClean="0">
                <a:latin typeface="Baskerville Old Face" pitchFamily="18" charset="0"/>
              </a:rPr>
              <a:t>LES  METHODES  DE  RESOLUTION</a:t>
            </a:r>
            <a:endParaRPr lang="fr-FR" sz="2000" b="1" dirty="0">
              <a:latin typeface="Baskerville Old Face" pitchFamily="18" charset="0"/>
            </a:endParaRPr>
          </a:p>
        </p:txBody>
      </p:sp>
      <p:sp>
        <p:nvSpPr>
          <p:cNvPr id="8" name="ZoneTexte 7"/>
          <p:cNvSpPr txBox="1"/>
          <p:nvPr/>
        </p:nvSpPr>
        <p:spPr>
          <a:xfrm>
            <a:off x="2071670" y="3786190"/>
            <a:ext cx="3539752" cy="400110"/>
          </a:xfrm>
          <a:prstGeom prst="rect">
            <a:avLst/>
          </a:prstGeom>
          <a:noFill/>
        </p:spPr>
        <p:txBody>
          <a:bodyPr wrap="none" rtlCol="0">
            <a:spAutoFit/>
          </a:bodyPr>
          <a:lstStyle/>
          <a:p>
            <a:r>
              <a:rPr lang="fr-FR" sz="2000" b="1" dirty="0" smtClean="0">
                <a:latin typeface="Baskerville Old Face" pitchFamily="18" charset="0"/>
              </a:rPr>
              <a:t>LES METHODES HYBRIDES</a:t>
            </a:r>
          </a:p>
        </p:txBody>
      </p:sp>
      <p:sp>
        <p:nvSpPr>
          <p:cNvPr id="9" name="ZoneTexte 8"/>
          <p:cNvSpPr txBox="1"/>
          <p:nvPr/>
        </p:nvSpPr>
        <p:spPr>
          <a:xfrm>
            <a:off x="2071670" y="5000636"/>
            <a:ext cx="5857916" cy="400110"/>
          </a:xfrm>
          <a:prstGeom prst="rect">
            <a:avLst/>
          </a:prstGeom>
          <a:noFill/>
        </p:spPr>
        <p:txBody>
          <a:bodyPr wrap="square" rtlCol="0">
            <a:spAutoFit/>
          </a:bodyPr>
          <a:lstStyle/>
          <a:p>
            <a:r>
              <a:rPr lang="fr-FR" sz="2000" b="1" dirty="0" smtClean="0">
                <a:latin typeface="Baskerville Old Face" pitchFamily="18" charset="0"/>
              </a:rPr>
              <a:t>CONCLUSION</a:t>
            </a:r>
            <a:endParaRPr lang="fr-FR" sz="2000" b="1" dirty="0">
              <a:latin typeface="Baskerville Old Face" pitchFamily="18" charset="0"/>
            </a:endParaRPr>
          </a:p>
        </p:txBody>
      </p:sp>
      <p:pic>
        <p:nvPicPr>
          <p:cNvPr id="12" name="Image 11" descr="367462s9ezmd9qex.gif"/>
          <p:cNvPicPr>
            <a:picLocks noChangeAspect="1"/>
          </p:cNvPicPr>
          <p:nvPr/>
        </p:nvPicPr>
        <p:blipFill>
          <a:blip r:embed="rId4"/>
          <a:stretch>
            <a:fillRect/>
          </a:stretch>
        </p:blipFill>
        <p:spPr>
          <a:xfrm>
            <a:off x="428596" y="5000636"/>
            <a:ext cx="1428760" cy="371475"/>
          </a:xfrm>
          <a:prstGeom prst="rect">
            <a:avLst/>
          </a:prstGeom>
        </p:spPr>
      </p:pic>
      <p:pic>
        <p:nvPicPr>
          <p:cNvPr id="17" name="Image 16" descr="367462s9ezmd9qex.gif"/>
          <p:cNvPicPr>
            <a:picLocks noChangeAspect="1"/>
          </p:cNvPicPr>
          <p:nvPr/>
        </p:nvPicPr>
        <p:blipFill>
          <a:blip r:embed="rId4"/>
          <a:stretch>
            <a:fillRect/>
          </a:stretch>
        </p:blipFill>
        <p:spPr>
          <a:xfrm>
            <a:off x="500034" y="2500306"/>
            <a:ext cx="1428760" cy="371475"/>
          </a:xfrm>
          <a:prstGeom prst="rect">
            <a:avLst/>
          </a:prstGeom>
        </p:spPr>
      </p:pic>
      <p:pic>
        <p:nvPicPr>
          <p:cNvPr id="18" name="Image 17" descr="367462s9ezmd9qex.gif"/>
          <p:cNvPicPr>
            <a:picLocks noChangeAspect="1"/>
          </p:cNvPicPr>
          <p:nvPr/>
        </p:nvPicPr>
        <p:blipFill>
          <a:blip r:embed="rId4"/>
          <a:stretch>
            <a:fillRect/>
          </a:stretch>
        </p:blipFill>
        <p:spPr>
          <a:xfrm>
            <a:off x="428596" y="3786190"/>
            <a:ext cx="1428760" cy="371475"/>
          </a:xfrm>
          <a:prstGeom prst="rect">
            <a:avLst/>
          </a:prstGeom>
        </p:spPr>
      </p:pic>
      <p:pic>
        <p:nvPicPr>
          <p:cNvPr id="10" name="Image 9" descr="367462s9ezmd9qex.gif"/>
          <p:cNvPicPr>
            <a:picLocks noChangeAspect="1"/>
          </p:cNvPicPr>
          <p:nvPr/>
        </p:nvPicPr>
        <p:blipFill>
          <a:blip r:embed="rId4"/>
          <a:stretch>
            <a:fillRect/>
          </a:stretch>
        </p:blipFill>
        <p:spPr>
          <a:xfrm>
            <a:off x="500034" y="1285860"/>
            <a:ext cx="1428760" cy="371475"/>
          </a:xfrm>
          <a:prstGeom prst="rect">
            <a:avLst/>
          </a:prstGeom>
        </p:spPr>
      </p:pic>
    </p:spTree>
  </p:cSld>
  <p:clrMapOvr>
    <a:masterClrMapping/>
  </p:clrMapOvr>
  <p:transition>
    <p:wipe dir="r"/>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0.05"/>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anim calcmode="lin" valueType="num">
                                      <p:cBhvr>
                                        <p:cTn id="9" dur="500" fill="hold"/>
                                        <p:tgtEl>
                                          <p:spTgt spid="10"/>
                                        </p:tgtEl>
                                        <p:attrNameLst>
                                          <p:attrName>ppt_x</p:attrName>
                                        </p:attrNameLst>
                                      </p:cBhvr>
                                      <p:tavLst>
                                        <p:tav tm="0">
                                          <p:val>
                                            <p:strVal val="#ppt_x-.2"/>
                                          </p:val>
                                        </p:tav>
                                        <p:tav tm="100000">
                                          <p:val>
                                            <p:strVal val="#ppt_x"/>
                                          </p:val>
                                        </p:tav>
                                      </p:tavLst>
                                    </p:anim>
                                    <p:anim calcmode="lin" valueType="num">
                                      <p:cBhvr>
                                        <p:cTn id="10" dur="500" fill="hold"/>
                                        <p:tgtEl>
                                          <p:spTgt spid="10"/>
                                        </p:tgtEl>
                                        <p:attrNameLst>
                                          <p:attrName>ppt_y</p:attrName>
                                        </p:attrNameLst>
                                      </p:cBhvr>
                                      <p:tavLst>
                                        <p:tav tm="0">
                                          <p:val>
                                            <p:strVal val="#ppt_y"/>
                                          </p:val>
                                        </p:tav>
                                        <p:tav tm="100000">
                                          <p:val>
                                            <p:strVal val="#ppt_y"/>
                                          </p:val>
                                        </p:tav>
                                      </p:tavLst>
                                    </p:anim>
                                    <p:animEffect transition="in" filter="fade">
                                      <p:cBhvr>
                                        <p:cTn id="11" dur="500"/>
                                        <p:tgtEl>
                                          <p:spTgt spid="10"/>
                                        </p:tgtEl>
                                      </p:cBhvr>
                                    </p:animEffect>
                                  </p:childTnLst>
                                </p:cTn>
                              </p:par>
                              <p:par>
                                <p:cTn id="12" presetID="41" presetClass="entr" presetSubtype="0" fill="hold" grpId="1" nodeType="with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strVal val="#ppt_w*0.05"/>
                                          </p:val>
                                        </p:tav>
                                        <p:tav tm="100000">
                                          <p:val>
                                            <p:strVal val="#ppt_w"/>
                                          </p:val>
                                        </p:tav>
                                      </p:tavLst>
                                    </p:anim>
                                    <p:anim calcmode="lin" valueType="num">
                                      <p:cBhvr>
                                        <p:cTn id="24" dur="500" fill="hold"/>
                                        <p:tgtEl>
                                          <p:spTgt spid="17"/>
                                        </p:tgtEl>
                                        <p:attrNameLst>
                                          <p:attrName>ppt_h</p:attrName>
                                        </p:attrNameLst>
                                      </p:cBhvr>
                                      <p:tavLst>
                                        <p:tav tm="0">
                                          <p:val>
                                            <p:strVal val="#ppt_h"/>
                                          </p:val>
                                        </p:tav>
                                        <p:tav tm="100000">
                                          <p:val>
                                            <p:strVal val="#ppt_h"/>
                                          </p:val>
                                        </p:tav>
                                      </p:tavLst>
                                    </p:anim>
                                    <p:anim calcmode="lin" valueType="num">
                                      <p:cBhvr>
                                        <p:cTn id="25" dur="500" fill="hold"/>
                                        <p:tgtEl>
                                          <p:spTgt spid="17"/>
                                        </p:tgtEl>
                                        <p:attrNameLst>
                                          <p:attrName>ppt_x</p:attrName>
                                        </p:attrNameLst>
                                      </p:cBhvr>
                                      <p:tavLst>
                                        <p:tav tm="0">
                                          <p:val>
                                            <p:strVal val="#ppt_x-.2"/>
                                          </p:val>
                                        </p:tav>
                                        <p:tav tm="100000">
                                          <p:val>
                                            <p:strVal val="#ppt_x"/>
                                          </p:val>
                                        </p:tav>
                                      </p:tavLst>
                                    </p:anim>
                                    <p:anim calcmode="lin" valueType="num">
                                      <p:cBhvr>
                                        <p:cTn id="26" dur="500" fill="hold"/>
                                        <p:tgtEl>
                                          <p:spTgt spid="17"/>
                                        </p:tgtEl>
                                        <p:attrNameLst>
                                          <p:attrName>ppt_y</p:attrName>
                                        </p:attrNameLst>
                                      </p:cBhvr>
                                      <p:tavLst>
                                        <p:tav tm="0">
                                          <p:val>
                                            <p:strVal val="#ppt_y"/>
                                          </p:val>
                                        </p:tav>
                                        <p:tav tm="100000">
                                          <p:val>
                                            <p:strVal val="#ppt_y"/>
                                          </p:val>
                                        </p:tav>
                                      </p:tavLst>
                                    </p:anim>
                                    <p:animEffect transition="in" filter="fade">
                                      <p:cBhvr>
                                        <p:cTn id="27" dur="500"/>
                                        <p:tgtEl>
                                          <p:spTgt spid="17"/>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strVal val="#ppt_w*0.05"/>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anim calcmode="lin" valueType="num">
                                      <p:cBhvr>
                                        <p:cTn id="41" dur="500" fill="hold"/>
                                        <p:tgtEl>
                                          <p:spTgt spid="18"/>
                                        </p:tgtEl>
                                        <p:attrNameLst>
                                          <p:attrName>ppt_x</p:attrName>
                                        </p:attrNameLst>
                                      </p:cBhvr>
                                      <p:tavLst>
                                        <p:tav tm="0">
                                          <p:val>
                                            <p:strVal val="#ppt_x-.2"/>
                                          </p:val>
                                        </p:tav>
                                        <p:tav tm="100000">
                                          <p:val>
                                            <p:strVal val="#ppt_x"/>
                                          </p:val>
                                        </p:tav>
                                      </p:tavLst>
                                    </p:anim>
                                    <p:anim calcmode="lin" valueType="num">
                                      <p:cBhvr>
                                        <p:cTn id="42" dur="500" fill="hold"/>
                                        <p:tgtEl>
                                          <p:spTgt spid="18"/>
                                        </p:tgtEl>
                                        <p:attrNameLst>
                                          <p:attrName>ppt_y</p:attrName>
                                        </p:attrNameLst>
                                      </p:cBhvr>
                                      <p:tavLst>
                                        <p:tav tm="0">
                                          <p:val>
                                            <p:strVal val="#ppt_y"/>
                                          </p:val>
                                        </p:tav>
                                        <p:tav tm="100000">
                                          <p:val>
                                            <p:strVal val="#ppt_y"/>
                                          </p:val>
                                        </p:tav>
                                      </p:tavLst>
                                    </p:anim>
                                    <p:animEffect transition="in" filter="fade">
                                      <p:cBhvr>
                                        <p:cTn id="43" dur="500"/>
                                        <p:tgtEl>
                                          <p:spTgt spid="18"/>
                                        </p:tgtEl>
                                      </p:cBhvr>
                                    </p:animEffect>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8"/>
                                        </p:tgtEl>
                                        <p:attrNameLst>
                                          <p:attrName>ppt_y</p:attrName>
                                        </p:attrNameLst>
                                      </p:cBhvr>
                                      <p:tavLst>
                                        <p:tav tm="0">
                                          <p:val>
                                            <p:strVal val="#ppt_y"/>
                                          </p:val>
                                        </p:tav>
                                        <p:tav tm="100000">
                                          <p:val>
                                            <p:strVal val="#ppt_y"/>
                                          </p:val>
                                        </p:tav>
                                      </p:tavLst>
                                    </p:anim>
                                    <p:anim calcmode="lin" valueType="num">
                                      <p:cBhvr>
                                        <p:cTn id="4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54" presetClass="entr" presetSubtype="0" accel="10000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strVal val="#ppt_w*0.05"/>
                                          </p:val>
                                        </p:tav>
                                        <p:tav tm="100000">
                                          <p:val>
                                            <p:strVal val="#ppt_w"/>
                                          </p:val>
                                        </p:tav>
                                      </p:tavLst>
                                    </p:anim>
                                    <p:anim calcmode="lin" valueType="num">
                                      <p:cBhvr>
                                        <p:cTn id="56" dur="500" fill="hold"/>
                                        <p:tgtEl>
                                          <p:spTgt spid="12"/>
                                        </p:tgtEl>
                                        <p:attrNameLst>
                                          <p:attrName>ppt_h</p:attrName>
                                        </p:attrNameLst>
                                      </p:cBhvr>
                                      <p:tavLst>
                                        <p:tav tm="0">
                                          <p:val>
                                            <p:strVal val="#ppt_h"/>
                                          </p:val>
                                        </p:tav>
                                        <p:tav tm="100000">
                                          <p:val>
                                            <p:strVal val="#ppt_h"/>
                                          </p:val>
                                        </p:tav>
                                      </p:tavLst>
                                    </p:anim>
                                    <p:anim calcmode="lin" valueType="num">
                                      <p:cBhvr>
                                        <p:cTn id="57" dur="500" fill="hold"/>
                                        <p:tgtEl>
                                          <p:spTgt spid="12"/>
                                        </p:tgtEl>
                                        <p:attrNameLst>
                                          <p:attrName>ppt_x</p:attrName>
                                        </p:attrNameLst>
                                      </p:cBhvr>
                                      <p:tavLst>
                                        <p:tav tm="0">
                                          <p:val>
                                            <p:strVal val="#ppt_x-.2"/>
                                          </p:val>
                                        </p:tav>
                                        <p:tav tm="100000">
                                          <p:val>
                                            <p:strVal val="#ppt_x"/>
                                          </p:val>
                                        </p:tav>
                                      </p:tavLst>
                                    </p:anim>
                                    <p:anim calcmode="lin" valueType="num">
                                      <p:cBhvr>
                                        <p:cTn id="58" dur="500" fill="hold"/>
                                        <p:tgtEl>
                                          <p:spTgt spid="12"/>
                                        </p:tgtEl>
                                        <p:attrNameLst>
                                          <p:attrName>ppt_y</p:attrName>
                                        </p:attrNameLst>
                                      </p:cBhvr>
                                      <p:tavLst>
                                        <p:tav tm="0">
                                          <p:val>
                                            <p:strVal val="#ppt_y"/>
                                          </p:val>
                                        </p:tav>
                                        <p:tav tm="100000">
                                          <p:val>
                                            <p:strVal val="#ppt_y"/>
                                          </p:val>
                                        </p:tav>
                                      </p:tavLst>
                                    </p:anim>
                                    <p:animEffect transition="in" filter="fade">
                                      <p:cBhvr>
                                        <p:cTn id="59" dur="500"/>
                                        <p:tgtEl>
                                          <p:spTgt spid="12"/>
                                        </p:tgtEl>
                                      </p:cBhvr>
                                    </p:animEffect>
                                  </p:childTnLst>
                                </p:cTn>
                              </p:par>
                              <p:par>
                                <p:cTn id="60" presetID="41" presetClass="entr" presetSubtype="0" fill="hold" grpId="0" nodeType="withEffect">
                                  <p:stCondLst>
                                    <p:cond delay="0"/>
                                  </p:stCondLst>
                                  <p:iterate type="lt">
                                    <p:tmPct val="10000"/>
                                  </p:iterate>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9"/>
                                        </p:tgtEl>
                                        <p:attrNameLst>
                                          <p:attrName>ppt_y</p:attrName>
                                        </p:attrNameLst>
                                      </p:cBhvr>
                                      <p:tavLst>
                                        <p:tav tm="0">
                                          <p:val>
                                            <p:strVal val="#ppt_y"/>
                                          </p:val>
                                        </p:tav>
                                        <p:tav tm="100000">
                                          <p:val>
                                            <p:strVal val="#ppt_y"/>
                                          </p:val>
                                        </p:tav>
                                      </p:tavLst>
                                    </p:anim>
                                    <p:anim calcmode="lin" valueType="num">
                                      <p:cBhvr>
                                        <p:cTn id="6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8"/>
          <p:cNvSpPr>
            <a:spLocks noChangeArrowheads="1"/>
          </p:cNvSpPr>
          <p:nvPr/>
        </p:nvSpPr>
        <p:spPr bwMode="auto">
          <a:xfrm>
            <a:off x="500034" y="4913667"/>
            <a:ext cx="807249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fr-FR" sz="2000" b="1" i="0" u="none" strike="noStrike" cap="none" normalizeH="0" baseline="0" dirty="0" smtClean="0">
                <a:ln>
                  <a:noFill/>
                </a:ln>
                <a:solidFill>
                  <a:srgbClr val="0033CC"/>
                </a:solidFill>
                <a:effectLst/>
                <a:latin typeface="Times New Roman" pitchFamily="18" charset="0"/>
                <a:ea typeface="Calibri" pitchFamily="34" charset="0"/>
                <a:cs typeface="Times New Roman" pitchFamily="18" charset="0"/>
              </a:rPr>
              <a:t>Le problème SAT</a:t>
            </a:r>
            <a:r>
              <a:rPr kumimoji="0" lang="fr-FR" sz="2000" b="1" i="0" u="none" strike="noStrike" cap="none" normalizeH="0" dirty="0" smtClean="0">
                <a:ln>
                  <a:noFill/>
                </a:ln>
                <a:solidFill>
                  <a:srgbClr val="0033CC"/>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smtClean="0">
                <a:ln>
                  <a:noFill/>
                </a:ln>
                <a:solidFill>
                  <a:srgbClr val="0033CC"/>
                </a:solidFill>
                <a:effectLst/>
                <a:latin typeface="Times New Roman" pitchFamily="18" charset="0"/>
                <a:ea typeface="Calibri" pitchFamily="34" charset="0"/>
                <a:cs typeface="Times New Roman" pitchFamily="18" charset="0"/>
              </a:rPr>
              <a:t>consiste à trouver une affectation</a:t>
            </a:r>
            <a:r>
              <a:rPr kumimoji="0" lang="fr-FR" sz="2000" b="1" i="0" u="none" strike="noStrike" cap="none" normalizeH="0" dirty="0" smtClean="0">
                <a:ln>
                  <a:noFill/>
                </a:ln>
                <a:solidFill>
                  <a:srgbClr val="0033CC"/>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smtClean="0">
                <a:ln>
                  <a:noFill/>
                </a:ln>
                <a:solidFill>
                  <a:srgbClr val="0033CC"/>
                </a:solidFill>
                <a:effectLst/>
                <a:latin typeface="Times New Roman" pitchFamily="18" charset="0"/>
                <a:ea typeface="Calibri" pitchFamily="34" charset="0"/>
                <a:cs typeface="Times New Roman" pitchFamily="18" charset="0"/>
              </a:rPr>
              <a:t>validant une formule</a:t>
            </a:r>
            <a:r>
              <a:rPr lang="fr-FR" sz="2000" b="1" dirty="0" smtClean="0">
                <a:solidFill>
                  <a:srgbClr val="0033CC"/>
                </a:solidFill>
                <a:latin typeface="Times New Roman" pitchFamily="18" charset="0"/>
                <a:ea typeface="Calibri" pitchFamily="34" charset="0"/>
                <a:cs typeface="Times New Roman" pitchFamily="18" charset="0"/>
              </a:rPr>
              <a:t> en </a:t>
            </a:r>
            <a:r>
              <a:rPr kumimoji="0" lang="fr-FR" sz="2000" b="1" i="0" u="none" strike="noStrike" cap="none" normalizeH="0" dirty="0" smtClean="0">
                <a:ln>
                  <a:noFill/>
                </a:ln>
                <a:solidFill>
                  <a:srgbClr val="0033CC"/>
                </a:solidFill>
                <a:effectLst/>
                <a:latin typeface="Times New Roman" pitchFamily="18" charset="0"/>
                <a:ea typeface="Calibri" pitchFamily="34" charset="0"/>
                <a:cs typeface="Times New Roman" pitchFamily="18" charset="0"/>
              </a:rPr>
              <a:t>FNC</a:t>
            </a:r>
            <a:r>
              <a:rPr kumimoji="0" lang="fr-FR" sz="2000" b="1" i="0" u="none" strike="noStrike" cap="none" normalizeH="0" baseline="0" dirty="0" smtClean="0">
                <a:ln>
                  <a:noFill/>
                </a:ln>
                <a:solidFill>
                  <a:srgbClr val="0033CC"/>
                </a:solidFill>
                <a:effectLst/>
                <a:latin typeface="Times New Roman" pitchFamily="18" charset="0"/>
                <a:ea typeface="Calibri" pitchFamily="34" charset="0"/>
                <a:cs typeface="Times New Roman" pitchFamily="18" charset="0"/>
              </a:rPr>
              <a:t>. </a:t>
            </a:r>
            <a:r>
              <a:rPr lang="fr-FR" sz="2000" b="1" dirty="0" smtClean="0">
                <a:solidFill>
                  <a:srgbClr val="0033CC"/>
                </a:solidFill>
                <a:latin typeface="Times New Roman" pitchFamily="18" charset="0"/>
                <a:ea typeface="Calibri" pitchFamily="34" charset="0"/>
                <a:cs typeface="Times New Roman" pitchFamily="18" charset="0"/>
              </a:rPr>
              <a:t>Une instance de ce problème est définie par un ensemble de variables et une formule booléenne : Ø.  </a:t>
            </a:r>
            <a:endParaRPr kumimoji="0" lang="fr-FR" sz="2000" b="1" i="0" u="none" strike="noStrike" cap="none" normalizeH="0" baseline="0" dirty="0" smtClean="0">
              <a:ln>
                <a:noFill/>
              </a:ln>
              <a:solidFill>
                <a:srgbClr val="0033CC"/>
              </a:solidFill>
              <a:effectLst/>
              <a:latin typeface="Times New Roman" pitchFamily="18" charset="0"/>
              <a:cs typeface="Times New Roman" pitchFamily="18" charset="0"/>
            </a:endParaRPr>
          </a:p>
        </p:txBody>
      </p:sp>
      <p:sp>
        <p:nvSpPr>
          <p:cNvPr id="10249" name="Rectangle 9"/>
          <p:cNvSpPr>
            <a:spLocks noChangeArrowheads="1"/>
          </p:cNvSpPr>
          <p:nvPr/>
        </p:nvSpPr>
        <p:spPr bwMode="auto">
          <a:xfrm>
            <a:off x="500034" y="857232"/>
            <a:ext cx="8072494"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fontAlgn="base">
              <a:spcBef>
                <a:spcPct val="0"/>
              </a:spcBef>
              <a:spcAft>
                <a:spcPct val="0"/>
              </a:spcAft>
              <a:buAutoNum type="arabicParenR"/>
            </a:pPr>
            <a:r>
              <a:rPr lang="fr-FR" sz="2000" b="1" u="sng" dirty="0" smtClean="0">
                <a:solidFill>
                  <a:srgbClr val="0033CC"/>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Définitions :</a:t>
            </a:r>
          </a:p>
          <a:p>
            <a:pPr marL="457200" indent="-457200" fontAlgn="base">
              <a:spcBef>
                <a:spcPct val="0"/>
              </a:spcBef>
              <a:spcAft>
                <a:spcPct val="0"/>
              </a:spcAft>
            </a:pPr>
            <a:endParaRPr lang="fr-FR" sz="2000" dirty="0" smtClean="0">
              <a:latin typeface="Times New Roman" pitchFamily="18" charset="0"/>
              <a:ea typeface="Calibri" pitchFamily="34" charset="0"/>
              <a:cs typeface="Times New Roman" pitchFamily="18" charset="0"/>
            </a:endParaRPr>
          </a:p>
          <a:p>
            <a:pPr fontAlgn="base">
              <a:spcBef>
                <a:spcPct val="0"/>
              </a:spcBef>
              <a:spcAft>
                <a:spcPct val="0"/>
              </a:spcAft>
            </a:pPr>
            <a:r>
              <a:rPr lang="fr-FR" sz="2000" dirty="0" smtClean="0">
                <a:latin typeface="Times New Roman" pitchFamily="18" charset="0"/>
                <a:ea typeface="Calibri" pitchFamily="34" charset="0"/>
                <a:cs typeface="Times New Roman" pitchFamily="18" charset="0"/>
              </a:rPr>
              <a:t>Soit </a:t>
            </a:r>
            <a:r>
              <a:rPr lang="fr-FR" sz="2000" dirty="0" smtClean="0">
                <a:latin typeface="Times New Roman" pitchFamily="18" charset="0"/>
                <a:ea typeface="CMSY10" charset="-128"/>
                <a:cs typeface="Times New Roman" pitchFamily="18" charset="0"/>
              </a:rPr>
              <a:t>B </a:t>
            </a:r>
            <a:r>
              <a:rPr lang="fr-FR" sz="2000" dirty="0" smtClean="0">
                <a:latin typeface="Times New Roman" pitchFamily="18" charset="0"/>
                <a:ea typeface="Calibri" pitchFamily="34" charset="0"/>
                <a:cs typeface="Times New Roman" pitchFamily="18" charset="0"/>
              </a:rPr>
              <a:t>un langage booléen (propositionnel) de formules, utilisant les connecteurs usuels (˅, ˄, =&gt;, &lt;=&gt;, </a:t>
            </a:r>
            <a:r>
              <a:rPr lang="en-US" sz="2000" dirty="0" smtClean="0">
                <a:latin typeface="Times New Roman" pitchFamily="18" charset="0"/>
                <a:ea typeface="CMSY10" charset="-128"/>
                <a:cs typeface="Times New Roman" pitchFamily="18" charset="0"/>
              </a:rPr>
              <a:t>￢</a:t>
            </a:r>
            <a:r>
              <a:rPr lang="fr-FR" sz="2000" dirty="0" smtClean="0">
                <a:latin typeface="Times New Roman" pitchFamily="18" charset="0"/>
                <a:ea typeface="Calibri" pitchFamily="34" charset="0"/>
                <a:cs typeface="Times New Roman" pitchFamily="18" charset="0"/>
              </a:rPr>
              <a:t>) et un ensemble de variables propositionnelles.</a:t>
            </a:r>
            <a:endParaRPr lang="fr-FR" sz="20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lang="fr-FR" sz="2000" b="1" dirty="0" smtClean="0">
                <a:latin typeface="Times New Roman" pitchFamily="18" charset="0"/>
                <a:ea typeface="Calibri" pitchFamily="34" charset="0"/>
                <a:cs typeface="Times New Roman" pitchFamily="18" charset="0"/>
              </a:rPr>
              <a:t>L</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ittéral</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variable ou sa négation.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lang="fr-FR" sz="2000" b="1" dirty="0" smtClean="0">
                <a:latin typeface="Times New Roman" pitchFamily="18" charset="0"/>
                <a:ea typeface="Calibri" pitchFamily="34" charset="0"/>
                <a:cs typeface="Times New Roman" pitchFamily="18" charset="0"/>
              </a:rPr>
              <a:t>C</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lause</a:t>
            </a:r>
            <a:r>
              <a:rPr lang="fr-FR" sz="2000" dirty="0" smtClean="0">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disjonction de littéraux.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fr-FR" sz="2000" b="1" dirty="0" smtClean="0">
                <a:latin typeface="Times New Roman" pitchFamily="18" charset="0"/>
                <a:ea typeface="Calibri" pitchFamily="34" charset="0"/>
                <a:cs typeface="Times New Roman" pitchFamily="18" charset="0"/>
              </a:rPr>
              <a:t>FNC</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Une formule est en forme normale conjonctive</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fr-FR" sz="2000" dirty="0" smtClean="0">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 c’est une conjonction de clauses.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fr-FR" sz="2000" b="1" dirty="0" smtClean="0">
                <a:latin typeface="Times New Roman" pitchFamily="18" charset="0"/>
                <a:ea typeface="Calibri" pitchFamily="34" charset="0"/>
                <a:cs typeface="Times New Roman" pitchFamily="18" charset="0"/>
              </a:rPr>
              <a:t>A</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ffectation</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fr-FR" sz="2000" dirty="0" smtClean="0">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fonction ʋ:                </a:t>
            </a:r>
          </a:p>
          <a:p>
            <a:pPr lvl="0" fontAlgn="base">
              <a:spcBef>
                <a:spcPct val="0"/>
              </a:spcBef>
              <a:spcAft>
                <a:spcPct val="0"/>
              </a:spcAft>
              <a:buFont typeface="Wingdings" pitchFamily="2" charset="2"/>
              <a:buChar char="Ø"/>
            </a:pPr>
            <a:r>
              <a:rPr lang="fr-FR" sz="2000" b="1" dirty="0" smtClean="0">
                <a:latin typeface="Times New Roman" pitchFamily="18" charset="0"/>
                <a:ea typeface="Calibri" pitchFamily="34" charset="0"/>
                <a:cs typeface="Times New Roman" pitchFamily="18" charset="0"/>
              </a:rPr>
              <a:t>Formule satisfiable :</a:t>
            </a:r>
            <a:r>
              <a:rPr lang="fr-FR" sz="2000" dirty="0" smtClean="0">
                <a:latin typeface="Times New Roman" pitchFamily="18" charset="0"/>
                <a:ea typeface="Calibri" pitchFamily="34" charset="0"/>
                <a:cs typeface="Times New Roman" pitchFamily="18" charset="0"/>
              </a:rPr>
              <a:t> s’il existe une affectation rendant Ø vraie et est non satisfiable s’il n’en existe pas. </a:t>
            </a:r>
            <a:endParaRPr lang="fr-FR" sz="2000" dirty="0" smtClean="0">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Ø"/>
            </a:pPr>
            <a:r>
              <a:rPr lang="fr-FR" sz="2000" b="1" dirty="0" smtClean="0">
                <a:latin typeface="Times New Roman" pitchFamily="18" charset="0"/>
                <a:ea typeface="Calibri" pitchFamily="34" charset="0"/>
                <a:cs typeface="Times New Roman" pitchFamily="18" charset="0"/>
              </a:rPr>
              <a:t>Formule vraie:</a:t>
            </a:r>
            <a:r>
              <a:rPr lang="fr-FR" sz="2000" dirty="0" smtClean="0">
                <a:latin typeface="Times New Roman" pitchFamily="18" charset="0"/>
                <a:ea typeface="Calibri" pitchFamily="34" charset="0"/>
                <a:cs typeface="Times New Roman" pitchFamily="18" charset="0"/>
              </a:rPr>
              <a:t> si et seulement si toutes ses clauses sont vraies.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50" name="Rectangle 10"/>
          <p:cNvSpPr>
            <a:spLocks noChangeArrowheads="1"/>
          </p:cNvSpPr>
          <p:nvPr/>
        </p:nvSpPr>
        <p:spPr bwMode="auto">
          <a:xfrm>
            <a:off x="500034" y="3984973"/>
            <a:ext cx="814393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5"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428992" y="3643314"/>
            <a:ext cx="785818" cy="428628"/>
          </a:xfrm>
          <a:prstGeom prst="rect">
            <a:avLst/>
          </a:prstGeom>
          <a:noFill/>
        </p:spPr>
      </p:pic>
      <p:sp>
        <p:nvSpPr>
          <p:cNvPr id="7" name="ZoneTexte 6"/>
          <p:cNvSpPr txBox="1"/>
          <p:nvPr/>
        </p:nvSpPr>
        <p:spPr>
          <a:xfrm>
            <a:off x="1214414" y="395567"/>
            <a:ext cx="6429420" cy="461665"/>
          </a:xfrm>
          <a:prstGeom prst="rect">
            <a:avLst/>
          </a:prstGeom>
          <a:noFill/>
        </p:spPr>
        <p:txBody>
          <a:bodyPr wrap="square" rtlCol="0">
            <a:spAutoFit/>
          </a:bodyPr>
          <a:lstStyle/>
          <a:p>
            <a:pPr algn="ctr" fontAlgn="base">
              <a:spcBef>
                <a:spcPct val="0"/>
              </a:spcBef>
              <a:spcAft>
                <a:spcPct val="0"/>
              </a:spcAft>
            </a:pPr>
            <a:r>
              <a:rPr lang="fr-FR" sz="2400" b="1" i="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Problème  de satisfiabilité (SAT </a:t>
            </a:r>
            <a:r>
              <a:rPr lang="fr-FR" sz="2400" b="1" u="sng"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9"/>
                                        </p:tgtEl>
                                        <p:attrNameLst>
                                          <p:attrName>style.visibility</p:attrName>
                                        </p:attrNameLst>
                                      </p:cBhvr>
                                      <p:to>
                                        <p:strVal val="visible"/>
                                      </p:to>
                                    </p:set>
                                    <p:animEffect transition="in" filter="slide(fromBottom)">
                                      <p:cBhvr>
                                        <p:cTn id="7" dur="500"/>
                                        <p:tgtEl>
                                          <p:spTgt spid="1024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0248"/>
                                        </p:tgtEl>
                                        <p:attrNameLst>
                                          <p:attrName>style.visibility</p:attrName>
                                        </p:attrNameLst>
                                      </p:cBhvr>
                                      <p:to>
                                        <p:strVal val="visible"/>
                                      </p:to>
                                    </p:set>
                                    <p:anim calcmode="lin" valueType="num">
                                      <p:cBhvr>
                                        <p:cTn id="12" dur="500" fill="hold"/>
                                        <p:tgtEl>
                                          <p:spTgt spid="10248"/>
                                        </p:tgtEl>
                                        <p:attrNameLst>
                                          <p:attrName>ppt_w</p:attrName>
                                        </p:attrNameLst>
                                      </p:cBhvr>
                                      <p:tavLst>
                                        <p:tav tm="0">
                                          <p:val>
                                            <p:fltVal val="0"/>
                                          </p:val>
                                        </p:tav>
                                        <p:tav tm="100000">
                                          <p:val>
                                            <p:strVal val="#ppt_w"/>
                                          </p:val>
                                        </p:tav>
                                      </p:tavLst>
                                    </p:anim>
                                    <p:anim calcmode="lin" valueType="num">
                                      <p:cBhvr>
                                        <p:cTn id="13" dur="500" fill="hold"/>
                                        <p:tgtEl>
                                          <p:spTgt spid="10248"/>
                                        </p:tgtEl>
                                        <p:attrNameLst>
                                          <p:attrName>ppt_h</p:attrName>
                                        </p:attrNameLst>
                                      </p:cBhvr>
                                      <p:tavLst>
                                        <p:tav tm="0">
                                          <p:val>
                                            <p:fltVal val="0"/>
                                          </p:val>
                                        </p:tav>
                                        <p:tav tm="100000">
                                          <p:val>
                                            <p:strVal val="#ppt_h"/>
                                          </p:val>
                                        </p:tav>
                                      </p:tavLst>
                                    </p:anim>
                                    <p:animEffect transition="in" filter="fade">
                                      <p:cBhvr>
                                        <p:cTn id="14"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7276" y="1877374"/>
            <a:ext cx="8183880" cy="1051560"/>
          </a:xfrm>
        </p:spPr>
        <p:txBody>
          <a:bodyPr>
            <a:noAutofit/>
          </a:bodyPr>
          <a:lstStyle/>
          <a:p>
            <a:pPr lvl="0" algn="ctr"/>
            <a:r>
              <a:rPr lang="fr-FR" sz="3200" b="1" i="1" dirty="0" smtClean="0">
                <a:solidFill>
                  <a:schemeClr val="tx1"/>
                </a:solidFill>
                <a:latin typeface="Times New Roman" pitchFamily="18" charset="0"/>
                <a:cs typeface="Times New Roman" pitchFamily="18" charset="0"/>
              </a:rPr>
              <a:t>Un algorithme hybride pour le problème SAT(GASAT)</a:t>
            </a:r>
            <a:endParaRPr lang="fr-FR" sz="3200" dirty="0">
              <a:solidFill>
                <a:schemeClr val="tx1"/>
              </a:solidFill>
              <a:latin typeface="Times New Roman" pitchFamily="18" charset="0"/>
              <a:cs typeface="Times New Roman" pitchFamily="18" charset="0"/>
            </a:endParaRPr>
          </a:p>
        </p:txBody>
      </p:sp>
      <p:sp>
        <p:nvSpPr>
          <p:cNvPr id="6" name="Étoile à 5 branches 5"/>
          <p:cNvSpPr/>
          <p:nvPr/>
        </p:nvSpPr>
        <p:spPr>
          <a:xfrm>
            <a:off x="571472" y="1871658"/>
            <a:ext cx="914400" cy="914400"/>
          </a:xfrm>
          <a:prstGeom prst="star5">
            <a:avLst/>
          </a:prstGeom>
          <a:blipFill>
            <a:blip r:embed="rId3"/>
            <a:tile tx="0" ty="0" sx="100000" sy="100000" flip="none" algn="tl"/>
          </a:blip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500" fill="hold"/>
                                        <p:tgtEl>
                                          <p:spTgt spid="6"/>
                                        </p:tgtEl>
                                        <p:attrNameLst>
                                          <p:attrName>r</p:attrName>
                                        </p:attrNameLst>
                                      </p:cBhvr>
                                    </p:animRot>
                                  </p:childTnLst>
                                </p:cTn>
                              </p:par>
                              <p:par>
                                <p:cTn id="7" presetID="17" presetClass="entr" presetSubtype="1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2" name="Rectangle 16"/>
          <p:cNvSpPr>
            <a:spLocks noChangeArrowheads="1"/>
          </p:cNvSpPr>
          <p:nvPr/>
        </p:nvSpPr>
        <p:spPr bwMode="auto">
          <a:xfrm>
            <a:off x="428597" y="470956"/>
            <a:ext cx="8286807"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2543175" algn="l"/>
              </a:tabLst>
            </a:pPr>
            <a:r>
              <a:rPr kumimoji="0" lang="fr-FR" sz="2400" b="1" i="0" strike="noStrike" cap="none" normalizeH="0" baseline="0" dirty="0" smtClean="0">
                <a:ln>
                  <a:noFill/>
                </a:ln>
                <a:solidFill>
                  <a:srgbClr val="0033CC"/>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2543175" algn="l"/>
              </a:tabLst>
            </a:pPr>
            <a:r>
              <a:rPr kumimoji="0" lang="fr-FR" sz="2400" b="1" i="0" u="sng" strike="noStrike" cap="none" normalizeH="0" baseline="0" dirty="0" smtClean="0">
                <a:ln>
                  <a:noFill/>
                </a:ln>
                <a:solidFill>
                  <a:srgbClr val="0033CC"/>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 </a:t>
            </a:r>
            <a:r>
              <a:rPr lang="fr-FR" sz="2400" b="1" u="sng" dirty="0" smtClean="0">
                <a:solidFill>
                  <a:srgbClr val="0033CC"/>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Définition</a:t>
            </a:r>
            <a:r>
              <a:rPr kumimoji="0" lang="fr-FR" sz="2400" b="1" i="0" u="sng" strike="noStrike" cap="none" normalizeH="0" baseline="0" dirty="0" smtClean="0">
                <a:ln>
                  <a:noFill/>
                </a:ln>
                <a:solidFill>
                  <a:srgbClr val="0033CC"/>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 </a:t>
            </a:r>
            <a:endParaRPr lang="fr-FR" sz="2400" dirty="0" smtClean="0">
              <a:solidFill>
                <a:srgbClr val="0033CC"/>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543175" algn="l"/>
              </a:tabLst>
            </a:pPr>
            <a:endPar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C’est un algorithme hybride incomplet ou une recherche tabou est insérée dans un contexte évolutionnaire basé sur un opérateur de recombinaison.</a:t>
            </a: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endPar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endParaRPr kumimoji="0" lang="fr-FR" sz="2000" b="1" i="0" u="none" strike="noStrike" cap="none" normalizeH="0" baseline="0" dirty="0" smtClean="0">
              <a:ln>
                <a:noFill/>
              </a:ln>
              <a:solidFill>
                <a:srgbClr val="0033CC"/>
              </a:solidFill>
              <a:effectLst/>
              <a:latin typeface="Times New Roman" pitchFamily="18" charset="0"/>
              <a:cs typeface="Times New Roman" pitchFamily="18" charset="0"/>
            </a:endParaRPr>
          </a:p>
        </p:txBody>
      </p:sp>
      <p:sp>
        <p:nvSpPr>
          <p:cNvPr id="9235" name="Rectangle 19"/>
          <p:cNvSpPr>
            <a:spLocks noChangeArrowheads="1"/>
          </p:cNvSpPr>
          <p:nvPr/>
        </p:nvSpPr>
        <p:spPr bwMode="auto">
          <a:xfrm>
            <a:off x="571472" y="2226412"/>
            <a:ext cx="828680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43175" algn="l"/>
              </a:tabLst>
            </a:pPr>
            <a:endPar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543175" algn="l"/>
              </a:tabLst>
            </a:pPr>
            <a:r>
              <a:rPr kumimoji="0" lang="fr-FR" sz="2000" b="1" i="0" u="none" strike="noStrike" cap="none" normalizeH="0" baseline="0" dirty="0" smtClean="0">
                <a:ln>
                  <a:noFill/>
                </a:ln>
                <a:solidFill>
                  <a:srgbClr val="0033CC"/>
                </a:solidFill>
                <a:effectLst/>
                <a:latin typeface="Times New Roman" pitchFamily="18" charset="0"/>
                <a:ea typeface="Calibri" pitchFamily="34" charset="0"/>
                <a:cs typeface="Times New Roman" pitchFamily="18" charset="0"/>
              </a:rPr>
              <a:t>1) Individu</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un individu pour une instance SAT avec n variables est une chaine de n bits ou chaque variable est associée à un bit. Un individu correspond donc a une affectation.</a:t>
            </a:r>
          </a:p>
          <a:p>
            <a:pPr marL="0" marR="0" lvl="0" indent="0" algn="l" defTabSz="914400" rtl="0" eaLnBrk="1" fontAlgn="base" latinLnBrk="0" hangingPunct="1">
              <a:lnSpc>
                <a:spcPct val="100000"/>
              </a:lnSpc>
              <a:spcBef>
                <a:spcPct val="0"/>
              </a:spcBef>
              <a:spcAft>
                <a:spcPct val="0"/>
              </a:spcAft>
              <a:buClrTx/>
              <a:buSzTx/>
              <a:buFontTx/>
              <a:buNone/>
              <a:tabLst>
                <a:tab pos="2543175" algn="l"/>
              </a:tabLst>
            </a:pP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 X est un individu alors </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X|i</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indique la valeur de la         variable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3" name="Rectangle 22"/>
          <p:cNvSpPr/>
          <p:nvPr/>
        </p:nvSpPr>
        <p:spPr>
          <a:xfrm>
            <a:off x="571472" y="4100460"/>
            <a:ext cx="7204216" cy="400110"/>
          </a:xfrm>
          <a:prstGeom prst="rect">
            <a:avLst/>
          </a:prstGeom>
        </p:spPr>
        <p:txBody>
          <a:bodyPr wrap="none">
            <a:spAutoFit/>
          </a:bodyPr>
          <a:lstStyle/>
          <a:p>
            <a:pPr lvl="0" eaLnBrk="0" fontAlgn="base" hangingPunct="0">
              <a:spcBef>
                <a:spcPct val="0"/>
              </a:spcBef>
              <a:spcAft>
                <a:spcPct val="0"/>
              </a:spcAft>
              <a:buFont typeface="Wingdings" pitchFamily="2" charset="2"/>
              <a:buChar char="Ø"/>
              <a:tabLst>
                <a:tab pos="2543175" algn="l"/>
              </a:tabLst>
            </a:pPr>
            <a:r>
              <a:rPr lang="fr-FR" sz="2000" dirty="0" smtClean="0">
                <a:latin typeface="Times New Roman" pitchFamily="18" charset="0"/>
                <a:ea typeface="Times New Roman" pitchFamily="18" charset="0"/>
                <a:cs typeface="Times New Roman" pitchFamily="18" charset="0"/>
              </a:rPr>
              <a:t>X| [</a:t>
            </a:r>
            <a:r>
              <a:rPr lang="fr-FR" sz="2000" dirty="0" err="1" smtClean="0">
                <a:latin typeface="Times New Roman" pitchFamily="18" charset="0"/>
                <a:ea typeface="Times New Roman" pitchFamily="18" charset="0"/>
                <a:cs typeface="Times New Roman" pitchFamily="18" charset="0"/>
              </a:rPr>
              <a:t>i←α</a:t>
            </a:r>
            <a:r>
              <a:rPr lang="fr-FR" sz="2000" dirty="0" smtClean="0">
                <a:latin typeface="Times New Roman" pitchFamily="18" charset="0"/>
                <a:ea typeface="Times New Roman" pitchFamily="18" charset="0"/>
                <a:cs typeface="Times New Roman" pitchFamily="18" charset="0"/>
              </a:rPr>
              <a:t>] est un individu X dont la</a:t>
            </a:r>
            <a:r>
              <a:rPr lang="fr-FR" sz="1200" dirty="0" smtClean="0">
                <a:latin typeface="Calibri" pitchFamily="34" charset="0"/>
                <a:ea typeface="Times New Roman" pitchFamily="18" charset="0"/>
                <a:cs typeface="Arial" pitchFamily="34" charset="0"/>
              </a:rPr>
              <a:t>               </a:t>
            </a:r>
            <a:r>
              <a:rPr lang="fr-FR" sz="2000" dirty="0" smtClean="0">
                <a:latin typeface="Times New Roman" pitchFamily="18" charset="0"/>
                <a:ea typeface="Times New Roman" pitchFamily="18" charset="0"/>
                <a:cs typeface="Times New Roman" pitchFamily="18" charset="0"/>
              </a:rPr>
              <a:t>variable prend la valeur α. </a:t>
            </a:r>
            <a:endParaRPr lang="fr-FR" sz="2000" dirty="0" smtClean="0">
              <a:latin typeface="Times New Roman" pitchFamily="18" charset="0"/>
              <a:cs typeface="Times New Roman" pitchFamily="18" charset="0"/>
            </a:endParaRPr>
          </a:p>
        </p:txBody>
      </p:sp>
      <p:sp>
        <p:nvSpPr>
          <p:cNvPr id="9239"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238" name="Picture 2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429124" y="4206881"/>
            <a:ext cx="428628" cy="365127"/>
          </a:xfrm>
          <a:prstGeom prst="rect">
            <a:avLst/>
          </a:prstGeom>
          <a:noFill/>
        </p:spPr>
      </p:pic>
      <p:sp>
        <p:nvSpPr>
          <p:cNvPr id="9241"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240" name="Picture 2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224392" y="3857628"/>
            <a:ext cx="419310" cy="357190"/>
          </a:xfrm>
          <a:prstGeom prst="rect">
            <a:avLst/>
          </a:prstGeom>
          <a:noFill/>
        </p:spPr>
      </p:pic>
      <p:sp>
        <p:nvSpPr>
          <p:cNvPr id="12" name="Rectangle 11"/>
          <p:cNvSpPr/>
          <p:nvPr/>
        </p:nvSpPr>
        <p:spPr>
          <a:xfrm>
            <a:off x="642910" y="4792816"/>
            <a:ext cx="8001056" cy="707886"/>
          </a:xfrm>
          <a:prstGeom prst="rect">
            <a:avLst/>
          </a:prstGeom>
        </p:spPr>
        <p:txBody>
          <a:bodyPr wrap="square">
            <a:spAutoFit/>
          </a:bodyPr>
          <a:lstStyle/>
          <a:p>
            <a:r>
              <a:rPr lang="fr-FR" sz="2000" b="1" dirty="0" smtClean="0">
                <a:solidFill>
                  <a:srgbClr val="0033CC"/>
                </a:solidFill>
                <a:latin typeface="Times New Roman" pitchFamily="18" charset="0"/>
                <a:cs typeface="Times New Roman" pitchFamily="18" charset="0"/>
              </a:rPr>
              <a:t>2) La fonction booléenne </a:t>
            </a:r>
            <a:r>
              <a:rPr lang="fr-FR" sz="2000" dirty="0" smtClean="0">
                <a:solidFill>
                  <a:srgbClr val="0033CC"/>
                </a:solidFill>
                <a:latin typeface="Times New Roman" pitchFamily="18" charset="0"/>
                <a:cs typeface="Times New Roman" pitchFamily="18" charset="0"/>
              </a:rPr>
              <a:t> </a:t>
            </a:r>
            <a:r>
              <a:rPr lang="fr-FR" sz="2000" b="1" dirty="0" err="1" smtClean="0">
                <a:solidFill>
                  <a:srgbClr val="0033CC"/>
                </a:solidFill>
                <a:latin typeface="Times New Roman" pitchFamily="18" charset="0"/>
                <a:cs typeface="Times New Roman" pitchFamily="18" charset="0"/>
              </a:rPr>
              <a:t>Sat</a:t>
            </a:r>
            <a:r>
              <a:rPr lang="fr-FR" sz="2000" b="1" dirty="0" smtClean="0">
                <a:solidFill>
                  <a:srgbClr val="0033CC"/>
                </a:solidFill>
                <a:latin typeface="Times New Roman" pitchFamily="18" charset="0"/>
                <a:cs typeface="Times New Roman" pitchFamily="18" charset="0"/>
              </a:rPr>
              <a:t> (X, c)</a:t>
            </a:r>
            <a:r>
              <a:rPr lang="fr-FR" sz="2000" dirty="0" smtClean="0">
                <a:latin typeface="Times New Roman" pitchFamily="18" charset="0"/>
                <a:cs typeface="Times New Roman" pitchFamily="18" charset="0"/>
              </a:rPr>
              <a:t> nous indique si l’affectation associée a l’individu rend vraie la clause c. </a:t>
            </a:r>
            <a:endParaRPr lang="fr-FR" sz="2000" dirty="0"/>
          </a:p>
        </p:txBody>
      </p:sp>
      <p:sp>
        <p:nvSpPr>
          <p:cNvPr id="13" name="ZoneTexte 12"/>
          <p:cNvSpPr txBox="1"/>
          <p:nvPr/>
        </p:nvSpPr>
        <p:spPr>
          <a:xfrm>
            <a:off x="1357290" y="395567"/>
            <a:ext cx="6429420" cy="461665"/>
          </a:xfrm>
          <a:prstGeom prst="rect">
            <a:avLst/>
          </a:prstGeom>
          <a:noFill/>
        </p:spPr>
        <p:txBody>
          <a:bodyPr wrap="square" rtlCol="0">
            <a:spAutoFit/>
          </a:bodyPr>
          <a:lstStyle/>
          <a:p>
            <a:pPr algn="ctr" fontAlgn="base">
              <a:spcBef>
                <a:spcPct val="0"/>
              </a:spcBef>
              <a:spcAft>
                <a:spcPct val="0"/>
              </a:spcAft>
            </a:pPr>
            <a:r>
              <a:rPr lang="fr-FR" sz="2200" b="1" i="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Algorithme Hybride  </a:t>
            </a:r>
            <a:r>
              <a:rPr lang="fr-FR" sz="2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(GASAT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232"/>
                                        </p:tgtEl>
                                        <p:attrNameLst>
                                          <p:attrName>style.visibility</p:attrName>
                                        </p:attrNameLst>
                                      </p:cBhvr>
                                      <p:to>
                                        <p:strVal val="visible"/>
                                      </p:to>
                                    </p:set>
                                    <p:anim from="(-#ppt_w/2)" to="(#ppt_x)" calcmode="lin" valueType="num">
                                      <p:cBhvr>
                                        <p:cTn id="7" dur="300" fill="hold">
                                          <p:stCondLst>
                                            <p:cond delay="0"/>
                                          </p:stCondLst>
                                        </p:cTn>
                                        <p:tgtEl>
                                          <p:spTgt spid="9232"/>
                                        </p:tgtEl>
                                        <p:attrNameLst>
                                          <p:attrName>ppt_x</p:attrName>
                                        </p:attrNameLst>
                                      </p:cBhvr>
                                    </p:anim>
                                    <p:anim from="0" to="-1.0" calcmode="lin" valueType="num">
                                      <p:cBhvr>
                                        <p:cTn id="8" dur="100" decel="50000" autoRev="1" fill="hold">
                                          <p:stCondLst>
                                            <p:cond delay="300"/>
                                          </p:stCondLst>
                                        </p:cTn>
                                        <p:tgtEl>
                                          <p:spTgt spid="9232"/>
                                        </p:tgtEl>
                                        <p:attrNameLst>
                                          <p:attrName>xshear</p:attrName>
                                        </p:attrNameLst>
                                      </p:cBhvr>
                                    </p:anim>
                                    <p:animScale>
                                      <p:cBhvr>
                                        <p:cTn id="9" dur="100" decel="100000" autoRev="1" fill="hold">
                                          <p:stCondLst>
                                            <p:cond delay="300"/>
                                          </p:stCondLst>
                                        </p:cTn>
                                        <p:tgtEl>
                                          <p:spTgt spid="9232"/>
                                        </p:tgtEl>
                                      </p:cBhvr>
                                      <p:from x="100000" y="100000"/>
                                      <p:to x="80000" y="100000"/>
                                    </p:animScale>
                                    <p:anim by="(#ppt_h/3+#ppt_w*0.1)" calcmode="lin" valueType="num">
                                      <p:cBhvr additive="sum">
                                        <p:cTn id="10" dur="100" decel="100000" autoRev="1" fill="hold">
                                          <p:stCondLst>
                                            <p:cond delay="300"/>
                                          </p:stCondLst>
                                        </p:cTn>
                                        <p:tgtEl>
                                          <p:spTgt spid="923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35">
                                            <p:txEl>
                                              <p:pRg st="1" end="1"/>
                                            </p:txEl>
                                          </p:spTgt>
                                        </p:tgtEl>
                                        <p:attrNameLst>
                                          <p:attrName>style.visibility</p:attrName>
                                        </p:attrNameLst>
                                      </p:cBhvr>
                                      <p:to>
                                        <p:strVal val="visible"/>
                                      </p:to>
                                    </p:set>
                                    <p:animEffect transition="in" filter="fade">
                                      <p:cBhvr>
                                        <p:cTn id="15" dur="1000"/>
                                        <p:tgtEl>
                                          <p:spTgt spid="923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235">
                                            <p:txEl>
                                              <p:pRg st="3" end="3"/>
                                            </p:txEl>
                                          </p:spTgt>
                                        </p:tgtEl>
                                        <p:attrNameLst>
                                          <p:attrName>style.visibility</p:attrName>
                                        </p:attrNameLst>
                                      </p:cBhvr>
                                      <p:to>
                                        <p:strVal val="visible"/>
                                      </p:to>
                                    </p:set>
                                    <p:animEffect transition="in" filter="fade">
                                      <p:cBhvr>
                                        <p:cTn id="18" dur="1000"/>
                                        <p:tgtEl>
                                          <p:spTgt spid="923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fade">
                                      <p:cBhvr>
                                        <p:cTn id="21" dur="1000"/>
                                        <p:tgtEl>
                                          <p:spTgt spid="2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2"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945893"/>
            <a:ext cx="8143932" cy="1938992"/>
          </a:xfrm>
          <a:prstGeom prst="rect">
            <a:avLst/>
          </a:prstGeom>
        </p:spPr>
        <p:txBody>
          <a:bodyPr wrap="square">
            <a:spAutoFit/>
          </a:bodyPr>
          <a:lstStyle/>
          <a:p>
            <a:r>
              <a:rPr lang="fr-FR" sz="2000" u="sng" dirty="0" smtClean="0">
                <a:solidFill>
                  <a:srgbClr val="0033CC"/>
                </a:solidFill>
                <a:latin typeface="Times New Roman" pitchFamily="18" charset="0"/>
                <a:cs typeface="Times New Roman" pitchFamily="18" charset="0"/>
              </a:rPr>
              <a:t>3) </a:t>
            </a:r>
            <a:r>
              <a:rPr lang="fr-FR" sz="2000" b="1" u="sng" dirty="0" smtClean="0">
                <a:solidFill>
                  <a:srgbClr val="0033CC"/>
                </a:solidFill>
                <a:latin typeface="Times New Roman" pitchFamily="18" charset="0"/>
                <a:cs typeface="Times New Roman" pitchFamily="18" charset="0"/>
              </a:rPr>
              <a:t>Fonction d’évaluation :</a:t>
            </a:r>
            <a:r>
              <a:rPr lang="fr-FR" sz="2000" u="sng"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L’évaluation d’un individus X est le nombre de clauses fausses engendrées par l’affectation associée à X :</a:t>
            </a:r>
          </a:p>
          <a:p>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eval</a:t>
            </a:r>
            <a:r>
              <a:rPr lang="fr-FR" sz="2000" dirty="0" smtClean="0">
                <a:latin typeface="Times New Roman" pitchFamily="18" charset="0"/>
                <a:cs typeface="Times New Roman" pitchFamily="18" charset="0"/>
              </a:rPr>
              <a:t>(X)= │ {c| ¬</a:t>
            </a:r>
            <a:r>
              <a:rPr lang="fr-FR" sz="2000" dirty="0" err="1" smtClean="0">
                <a:latin typeface="Times New Roman" pitchFamily="18" charset="0"/>
                <a:cs typeface="Times New Roman" pitchFamily="18" charset="0"/>
              </a:rPr>
              <a:t>Sat</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X,c</a:t>
            </a:r>
            <a:r>
              <a:rPr lang="fr-FR" sz="2000" dirty="0" smtClean="0">
                <a:latin typeface="Times New Roman" pitchFamily="18" charset="0"/>
                <a:cs typeface="Times New Roman" pitchFamily="18" charset="0"/>
              </a:rPr>
              <a:t>) ˄ c є Ø}│</a:t>
            </a:r>
          </a:p>
          <a:p>
            <a:r>
              <a:rPr lang="fr-FR" sz="2000" dirty="0" smtClean="0">
                <a:latin typeface="Times New Roman" pitchFamily="18" charset="0"/>
                <a:ea typeface="Calibri" pitchFamily="34" charset="0"/>
                <a:cs typeface="Times New Roman" pitchFamily="18" charset="0"/>
              </a:rPr>
              <a:t>Cette fonction d’évaluation induit un ordre           sur les individus de la population.</a:t>
            </a:r>
          </a:p>
          <a:p>
            <a:endParaRPr lang="fr-FR" sz="2000" dirty="0">
              <a:latin typeface="Times New Roman" pitchFamily="18" charset="0"/>
              <a:cs typeface="Times New Roman" pitchFamily="18" charset="0"/>
            </a:endParaRPr>
          </a:p>
        </p:txBody>
      </p:sp>
      <p:pic>
        <p:nvPicPr>
          <p:cNvPr id="1025"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91549" y="2000240"/>
            <a:ext cx="480583" cy="285752"/>
          </a:xfrm>
          <a:prstGeom prst="rect">
            <a:avLst/>
          </a:prstGeom>
          <a:noFill/>
        </p:spPr>
      </p:pic>
      <p:sp>
        <p:nvSpPr>
          <p:cNvPr id="1027" name="Rectangle 3"/>
          <p:cNvSpPr>
            <a:spLocks noChangeArrowheads="1"/>
          </p:cNvSpPr>
          <p:nvPr/>
        </p:nvSpPr>
        <p:spPr bwMode="auto">
          <a:xfrm>
            <a:off x="428596" y="2500306"/>
            <a:ext cx="821537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2543175" algn="l"/>
              </a:tabLst>
            </a:pPr>
            <a:endPar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fontAlgn="base">
              <a:spcBef>
                <a:spcPct val="0"/>
              </a:spcBef>
              <a:spcAft>
                <a:spcPct val="0"/>
              </a:spcAft>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lang="fr-FR" sz="2000" b="1" u="sng" dirty="0" smtClean="0">
                <a:solidFill>
                  <a:srgbClr val="0033CC"/>
                </a:solidFill>
                <a:latin typeface="Times New Roman" pitchFamily="18" charset="0"/>
                <a:ea typeface="Calibri" pitchFamily="34" charset="0"/>
                <a:cs typeface="Times New Roman" pitchFamily="18" charset="0"/>
              </a:rPr>
              <a:t>4) </a:t>
            </a:r>
            <a:r>
              <a:rPr kumimoji="0" lang="fr-FR" sz="2000" b="1" i="0" u="sng" strike="noStrike" cap="none" normalizeH="0" baseline="0" dirty="0" smtClean="0">
                <a:ln>
                  <a:noFill/>
                </a:ln>
                <a:solidFill>
                  <a:srgbClr val="0033CC"/>
                </a:solidFill>
                <a:effectLst/>
                <a:latin typeface="Times New Roman" pitchFamily="18" charset="0"/>
                <a:ea typeface="Calibri" pitchFamily="34" charset="0"/>
                <a:cs typeface="Times New Roman" pitchFamily="18" charset="0"/>
              </a:rPr>
              <a:t>Fonctions utiles :</a:t>
            </a:r>
            <a:endParaRPr kumimoji="0" lang="fr-FR" sz="2000" b="0" i="0" u="sng" strike="noStrike" cap="none" normalizeH="0" baseline="0" dirty="0" smtClean="0">
              <a:ln>
                <a:noFill/>
              </a:ln>
              <a:solidFill>
                <a:srgbClr val="0033CC"/>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Dans les deux opérateurs principaux de GASAT, des fonctions communes sont utilisées : flip et amélioration.</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2543175" algn="l"/>
              </a:tabLst>
            </a:pPr>
            <a:r>
              <a:rPr kumimoji="0" lang="fr-FR" sz="2000" b="1" i="0" u="sng" strike="noStrike" cap="none" normalizeH="0" baseline="0" dirty="0" smtClean="0">
                <a:ln>
                  <a:noFill/>
                </a:ln>
                <a:solidFill>
                  <a:srgbClr val="0033CC"/>
                </a:solidFill>
                <a:effectLst/>
                <a:latin typeface="Times New Roman" pitchFamily="18" charset="0"/>
                <a:ea typeface="Calibri" pitchFamily="34" charset="0"/>
                <a:cs typeface="Times New Roman" pitchFamily="18" charset="0"/>
              </a:rPr>
              <a:t>flip </a:t>
            </a:r>
            <a:r>
              <a:rPr kumimoji="0" lang="fr-FR" sz="2000" b="0" i="0" u="none" strike="noStrike" cap="none" normalizeH="0" baseline="0" dirty="0" smtClean="0">
                <a:ln>
                  <a:noFill/>
                </a:ln>
                <a:solidFill>
                  <a:srgbClr val="0033CC"/>
                </a:solidFill>
                <a:effectLst/>
                <a:latin typeface="Times New Roman" pitchFamily="18" charset="0"/>
                <a:ea typeface="Calibri" pitchFamily="34"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permet d’inverser la valeur d’une variable pour un individu donnée.</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flip {0,1} → {0,1}</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flip a=1-a ; (a : la valeur de la variable xi d’individu X)</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ZoneTexte 5"/>
          <p:cNvSpPr txBox="1"/>
          <p:nvPr/>
        </p:nvSpPr>
        <p:spPr>
          <a:xfrm>
            <a:off x="1071538" y="395567"/>
            <a:ext cx="6429420" cy="461665"/>
          </a:xfrm>
          <a:prstGeom prst="rect">
            <a:avLst/>
          </a:prstGeom>
          <a:noFill/>
        </p:spPr>
        <p:txBody>
          <a:bodyPr wrap="square" rtlCol="0">
            <a:spAutoFit/>
          </a:bodyPr>
          <a:lstStyle/>
          <a:p>
            <a:pPr algn="ctr" fontAlgn="base">
              <a:spcBef>
                <a:spcPct val="0"/>
              </a:spcBef>
              <a:spcAft>
                <a:spcPct val="0"/>
              </a:spcAft>
            </a:pPr>
            <a:r>
              <a:rPr lang="fr-FR" sz="2200" b="1" i="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Algorithme Hybride  </a:t>
            </a:r>
            <a:r>
              <a:rPr lang="fr-FR" sz="2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(GASAT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from="(-#ppt_w/2)" to="(#ppt_x)" calcmode="lin" valueType="num">
                                      <p:cBhvr>
                                        <p:cTn id="7" dur="300" fill="hold">
                                          <p:stCondLst>
                                            <p:cond delay="0"/>
                                          </p:stCondLst>
                                        </p:cTn>
                                        <p:tgtEl>
                                          <p:spTgt spid="2">
                                            <p:txEl>
                                              <p:pRg st="0" end="0"/>
                                            </p:txEl>
                                          </p:spTgt>
                                        </p:tgtEl>
                                        <p:attrNameLst>
                                          <p:attrName>ppt_x</p:attrName>
                                        </p:attrNameLst>
                                      </p:cBhvr>
                                    </p:anim>
                                    <p:anim from="0" to="-1.0" calcmode="lin" valueType="num">
                                      <p:cBhvr>
                                        <p:cTn id="8" dur="100" decel="50000" autoRev="1" fill="hold">
                                          <p:stCondLst>
                                            <p:cond delay="300"/>
                                          </p:stCondLst>
                                        </p:cTn>
                                        <p:tgtEl>
                                          <p:spTgt spid="2">
                                            <p:txEl>
                                              <p:pRg st="0" end="0"/>
                                            </p:txEl>
                                          </p:spTgt>
                                        </p:tgtEl>
                                        <p:attrNameLst>
                                          <p:attrName>xshear</p:attrName>
                                        </p:attrNameLst>
                                      </p:cBhvr>
                                    </p:anim>
                                    <p:animScale>
                                      <p:cBhvr>
                                        <p:cTn id="9" dur="100" decel="100000" autoRev="1" fill="hold">
                                          <p:stCondLst>
                                            <p:cond delay="300"/>
                                          </p:stCondLst>
                                        </p:cTn>
                                        <p:tgtEl>
                                          <p:spTgt spid="2">
                                            <p:txEl>
                                              <p:pRg st="0" end="0"/>
                                            </p:txEl>
                                          </p:spTgt>
                                        </p:tgtEl>
                                      </p:cBhvr>
                                      <p:from x="100000" y="100000"/>
                                      <p:to x="80000" y="100000"/>
                                    </p:animScale>
                                    <p:anim by="(#ppt_h/3+#ppt_w*0.1)" calcmode="lin" valueType="num">
                                      <p:cBhvr additive="sum">
                                        <p:cTn id="10" dur="100" decel="100000" autoRev="1" fill="hold">
                                          <p:stCondLst>
                                            <p:cond delay="300"/>
                                          </p:stCondLst>
                                        </p:cTn>
                                        <p:tgtEl>
                                          <p:spTgt spid="2">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from="(-#ppt_w/2)" to="(#ppt_x)" calcmode="lin" valueType="num">
                                      <p:cBhvr>
                                        <p:cTn id="13" dur="300" fill="hold">
                                          <p:stCondLst>
                                            <p:cond delay="0"/>
                                          </p:stCondLst>
                                        </p:cTn>
                                        <p:tgtEl>
                                          <p:spTgt spid="2">
                                            <p:txEl>
                                              <p:pRg st="1" end="1"/>
                                            </p:txEl>
                                          </p:spTgt>
                                        </p:tgtEl>
                                        <p:attrNameLst>
                                          <p:attrName>ppt_x</p:attrName>
                                        </p:attrNameLst>
                                      </p:cBhvr>
                                    </p:anim>
                                    <p:anim from="0" to="-1.0" calcmode="lin" valueType="num">
                                      <p:cBhvr>
                                        <p:cTn id="14" dur="100" decel="50000" autoRev="1" fill="hold">
                                          <p:stCondLst>
                                            <p:cond delay="300"/>
                                          </p:stCondLst>
                                        </p:cTn>
                                        <p:tgtEl>
                                          <p:spTgt spid="2">
                                            <p:txEl>
                                              <p:pRg st="1" end="1"/>
                                            </p:txEl>
                                          </p:spTgt>
                                        </p:tgtEl>
                                        <p:attrNameLst>
                                          <p:attrName>xshear</p:attrName>
                                        </p:attrNameLst>
                                      </p:cBhvr>
                                    </p:anim>
                                    <p:animScale>
                                      <p:cBhvr>
                                        <p:cTn id="15" dur="100" decel="100000" autoRev="1" fill="hold">
                                          <p:stCondLst>
                                            <p:cond delay="300"/>
                                          </p:stCondLst>
                                        </p:cTn>
                                        <p:tgtEl>
                                          <p:spTgt spid="2">
                                            <p:txEl>
                                              <p:pRg st="1" end="1"/>
                                            </p:txEl>
                                          </p:spTgt>
                                        </p:tgtEl>
                                      </p:cBhvr>
                                      <p:from x="100000" y="100000"/>
                                      <p:to x="80000" y="100000"/>
                                    </p:animScale>
                                    <p:anim by="(#ppt_h/3+#ppt_w*0.1)" calcmode="lin" valueType="num">
                                      <p:cBhvr additive="sum">
                                        <p:cTn id="16" dur="100" decel="100000" autoRev="1" fill="hold">
                                          <p:stCondLst>
                                            <p:cond delay="300"/>
                                          </p:stCondLst>
                                        </p:cTn>
                                        <p:tgtEl>
                                          <p:spTgt spid="2">
                                            <p:txEl>
                                              <p:pRg st="1" end="1"/>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from="(-#ppt_w/2)" to="(#ppt_x)" calcmode="lin" valueType="num">
                                      <p:cBhvr>
                                        <p:cTn id="19" dur="300" fill="hold">
                                          <p:stCondLst>
                                            <p:cond delay="0"/>
                                          </p:stCondLst>
                                        </p:cTn>
                                        <p:tgtEl>
                                          <p:spTgt spid="2">
                                            <p:txEl>
                                              <p:pRg st="2" end="2"/>
                                            </p:txEl>
                                          </p:spTgt>
                                        </p:tgtEl>
                                        <p:attrNameLst>
                                          <p:attrName>ppt_x</p:attrName>
                                        </p:attrNameLst>
                                      </p:cBhvr>
                                    </p:anim>
                                    <p:anim from="0" to="-1.0" calcmode="lin" valueType="num">
                                      <p:cBhvr>
                                        <p:cTn id="20" dur="100" decel="50000" autoRev="1" fill="hold">
                                          <p:stCondLst>
                                            <p:cond delay="300"/>
                                          </p:stCondLst>
                                        </p:cTn>
                                        <p:tgtEl>
                                          <p:spTgt spid="2">
                                            <p:txEl>
                                              <p:pRg st="2" end="2"/>
                                            </p:txEl>
                                          </p:spTgt>
                                        </p:tgtEl>
                                        <p:attrNameLst>
                                          <p:attrName>xshear</p:attrName>
                                        </p:attrNameLst>
                                      </p:cBhvr>
                                    </p:anim>
                                    <p:animScale>
                                      <p:cBhvr>
                                        <p:cTn id="21" dur="100" decel="100000" autoRev="1" fill="hold">
                                          <p:stCondLst>
                                            <p:cond delay="300"/>
                                          </p:stCondLst>
                                        </p:cTn>
                                        <p:tgtEl>
                                          <p:spTgt spid="2">
                                            <p:txEl>
                                              <p:pRg st="2" end="2"/>
                                            </p:txEl>
                                          </p:spTgt>
                                        </p:tgtEl>
                                      </p:cBhvr>
                                      <p:from x="100000" y="100000"/>
                                      <p:to x="80000" y="100000"/>
                                    </p:animScale>
                                    <p:anim by="(#ppt_h/3+#ppt_w*0.1)" calcmode="lin" valueType="num">
                                      <p:cBhvr additive="sum">
                                        <p:cTn id="22" dur="100" decel="100000" autoRev="1" fill="hold">
                                          <p:stCondLst>
                                            <p:cond delay="300"/>
                                          </p:stCondLst>
                                        </p:cTn>
                                        <p:tgtEl>
                                          <p:spTgt spid="2">
                                            <p:txEl>
                                              <p:pRg st="2" end="2"/>
                                            </p:txEl>
                                          </p:spTgt>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nodeType="click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Scale>
                                      <p:cBhvr>
                                        <p:cTn id="27" dur="500" decel="50000" fill="hold">
                                          <p:stCondLst>
                                            <p:cond delay="0"/>
                                          </p:stCondLst>
                                        </p:cTn>
                                        <p:tgtEl>
                                          <p:spTgt spid="102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1027">
                                            <p:txEl>
                                              <p:pRg st="2" end="2"/>
                                            </p:txEl>
                                          </p:spTgt>
                                        </p:tgtEl>
                                        <p:attrNameLst>
                                          <p:attrName>ppt_x</p:attrName>
                                          <p:attrName>ppt_y</p:attrName>
                                        </p:attrNameLst>
                                      </p:cBhvr>
                                    </p:animMotion>
                                    <p:animEffect transition="in" filter="fade">
                                      <p:cBhvr>
                                        <p:cTn id="29" dur="500"/>
                                        <p:tgtEl>
                                          <p:spTgt spid="1027">
                                            <p:txEl>
                                              <p:pRg st="2" end="2"/>
                                            </p:txEl>
                                          </p:spTgt>
                                        </p:tgtEl>
                                      </p:cBhvr>
                                    </p:animEffect>
                                  </p:childTnLst>
                                </p:cTn>
                              </p:par>
                              <p:par>
                                <p:cTn id="30" presetID="52" presetClass="entr" presetSubtype="0" fill="hold" nodeType="withEffect">
                                  <p:stCondLst>
                                    <p:cond delay="0"/>
                                  </p:stCondLst>
                                  <p:childTnLst>
                                    <p:set>
                                      <p:cBhvr>
                                        <p:cTn id="31" dur="1" fill="hold">
                                          <p:stCondLst>
                                            <p:cond delay="0"/>
                                          </p:stCondLst>
                                        </p:cTn>
                                        <p:tgtEl>
                                          <p:spTgt spid="1027">
                                            <p:txEl>
                                              <p:pRg st="3" end="3"/>
                                            </p:txEl>
                                          </p:spTgt>
                                        </p:tgtEl>
                                        <p:attrNameLst>
                                          <p:attrName>style.visibility</p:attrName>
                                        </p:attrNameLst>
                                      </p:cBhvr>
                                      <p:to>
                                        <p:strVal val="visible"/>
                                      </p:to>
                                    </p:set>
                                    <p:animScale>
                                      <p:cBhvr>
                                        <p:cTn id="32" dur="500" decel="50000" fill="hold">
                                          <p:stCondLst>
                                            <p:cond delay="0"/>
                                          </p:stCondLst>
                                        </p:cTn>
                                        <p:tgtEl>
                                          <p:spTgt spid="102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1027">
                                            <p:txEl>
                                              <p:pRg st="3" end="3"/>
                                            </p:txEl>
                                          </p:spTgt>
                                        </p:tgtEl>
                                        <p:attrNameLst>
                                          <p:attrName>ppt_x</p:attrName>
                                          <p:attrName>ppt_y</p:attrName>
                                        </p:attrNameLst>
                                      </p:cBhvr>
                                    </p:animMotion>
                                    <p:animEffect transition="in" filter="fade">
                                      <p:cBhvr>
                                        <p:cTn id="34" dur="500"/>
                                        <p:tgtEl>
                                          <p:spTgt spid="1027">
                                            <p:txEl>
                                              <p:pRg st="3" end="3"/>
                                            </p:txEl>
                                          </p:spTgt>
                                        </p:tgtEl>
                                      </p:cBhvr>
                                    </p:animEffect>
                                  </p:childTnLst>
                                </p:cTn>
                              </p:par>
                              <p:par>
                                <p:cTn id="35" presetID="52" presetClass="entr" presetSubtype="0" fill="hold" nodeType="withEffect">
                                  <p:stCondLst>
                                    <p:cond delay="0"/>
                                  </p:stCondLst>
                                  <p:childTnLst>
                                    <p:set>
                                      <p:cBhvr>
                                        <p:cTn id="36" dur="1" fill="hold">
                                          <p:stCondLst>
                                            <p:cond delay="0"/>
                                          </p:stCondLst>
                                        </p:cTn>
                                        <p:tgtEl>
                                          <p:spTgt spid="1027">
                                            <p:txEl>
                                              <p:pRg st="4" end="4"/>
                                            </p:txEl>
                                          </p:spTgt>
                                        </p:tgtEl>
                                        <p:attrNameLst>
                                          <p:attrName>style.visibility</p:attrName>
                                        </p:attrNameLst>
                                      </p:cBhvr>
                                      <p:to>
                                        <p:strVal val="visible"/>
                                      </p:to>
                                    </p:set>
                                    <p:animScale>
                                      <p:cBhvr>
                                        <p:cTn id="37" dur="500" decel="50000" fill="hold">
                                          <p:stCondLst>
                                            <p:cond delay="0"/>
                                          </p:stCondLst>
                                        </p:cTn>
                                        <p:tgtEl>
                                          <p:spTgt spid="102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1027">
                                            <p:txEl>
                                              <p:pRg st="4" end="4"/>
                                            </p:txEl>
                                          </p:spTgt>
                                        </p:tgtEl>
                                        <p:attrNameLst>
                                          <p:attrName>ppt_x</p:attrName>
                                          <p:attrName>ppt_y</p:attrName>
                                        </p:attrNameLst>
                                      </p:cBhvr>
                                    </p:animMotion>
                                    <p:animEffect transition="in" filter="fade">
                                      <p:cBhvr>
                                        <p:cTn id="39" dur="500"/>
                                        <p:tgtEl>
                                          <p:spTgt spid="1027">
                                            <p:txEl>
                                              <p:pRg st="4" end="4"/>
                                            </p:txEl>
                                          </p:spTgt>
                                        </p:tgtEl>
                                      </p:cBhvr>
                                    </p:animEffect>
                                  </p:childTnLst>
                                </p:cTn>
                              </p:par>
                              <p:par>
                                <p:cTn id="40" presetID="34" presetClass="entr" presetSubtype="0" fill="hold" nodeType="withEffect">
                                  <p:stCondLst>
                                    <p:cond delay="0"/>
                                  </p:stCondLst>
                                  <p:childTnLst>
                                    <p:set>
                                      <p:cBhvr>
                                        <p:cTn id="41" dur="1" fill="hold">
                                          <p:stCondLst>
                                            <p:cond delay="0"/>
                                          </p:stCondLst>
                                        </p:cTn>
                                        <p:tgtEl>
                                          <p:spTgt spid="1027">
                                            <p:txEl>
                                              <p:pRg st="5" end="5"/>
                                            </p:txEl>
                                          </p:spTgt>
                                        </p:tgtEl>
                                        <p:attrNameLst>
                                          <p:attrName>style.visibility</p:attrName>
                                        </p:attrNameLst>
                                      </p:cBhvr>
                                      <p:to>
                                        <p:strVal val="visible"/>
                                      </p:to>
                                    </p:set>
                                    <p:anim from="(-#ppt_w/2)" to="(#ppt_x)" calcmode="lin" valueType="num">
                                      <p:cBhvr>
                                        <p:cTn id="42" dur="300" fill="hold">
                                          <p:stCondLst>
                                            <p:cond delay="0"/>
                                          </p:stCondLst>
                                        </p:cTn>
                                        <p:tgtEl>
                                          <p:spTgt spid="1027">
                                            <p:txEl>
                                              <p:pRg st="5" end="5"/>
                                            </p:txEl>
                                          </p:spTgt>
                                        </p:tgtEl>
                                        <p:attrNameLst>
                                          <p:attrName>ppt_x</p:attrName>
                                        </p:attrNameLst>
                                      </p:cBhvr>
                                    </p:anim>
                                    <p:anim from="0" to="-1.0" calcmode="lin" valueType="num">
                                      <p:cBhvr>
                                        <p:cTn id="43" dur="100" decel="50000" autoRev="1" fill="hold">
                                          <p:stCondLst>
                                            <p:cond delay="300"/>
                                          </p:stCondLst>
                                        </p:cTn>
                                        <p:tgtEl>
                                          <p:spTgt spid="1027">
                                            <p:txEl>
                                              <p:pRg st="5" end="5"/>
                                            </p:txEl>
                                          </p:spTgt>
                                        </p:tgtEl>
                                        <p:attrNameLst>
                                          <p:attrName>xshear</p:attrName>
                                        </p:attrNameLst>
                                      </p:cBhvr>
                                    </p:anim>
                                    <p:animScale>
                                      <p:cBhvr>
                                        <p:cTn id="44" dur="100" decel="100000" autoRev="1" fill="hold">
                                          <p:stCondLst>
                                            <p:cond delay="300"/>
                                          </p:stCondLst>
                                        </p:cTn>
                                        <p:tgtEl>
                                          <p:spTgt spid="1027">
                                            <p:txEl>
                                              <p:pRg st="5" end="5"/>
                                            </p:txEl>
                                          </p:spTgt>
                                        </p:tgtEl>
                                      </p:cBhvr>
                                      <p:from x="100000" y="100000"/>
                                      <p:to x="80000" y="100000"/>
                                    </p:animScale>
                                    <p:anim by="(#ppt_h/3+#ppt_w*0.1)" calcmode="lin" valueType="num">
                                      <p:cBhvr additive="sum">
                                        <p:cTn id="45" dur="100" decel="100000" autoRev="1" fill="hold">
                                          <p:stCondLst>
                                            <p:cond delay="300"/>
                                          </p:stCondLst>
                                        </p:cTn>
                                        <p:tgtEl>
                                          <p:spTgt spid="1027">
                                            <p:txEl>
                                              <p:pRg st="5" end="5"/>
                                            </p:txEl>
                                          </p:spTgt>
                                        </p:tgtEl>
                                        <p:attrNameLst>
                                          <p:attrName>ppt_x</p:attrName>
                                        </p:attrNameLst>
                                      </p:cBhvr>
                                    </p:anim>
                                  </p:childTnLst>
                                </p:cTn>
                              </p:par>
                              <p:par>
                                <p:cTn id="46" presetID="34" presetClass="entr" presetSubtype="0" fill="hold" nodeType="withEffect">
                                  <p:stCondLst>
                                    <p:cond delay="0"/>
                                  </p:stCondLst>
                                  <p:childTnLst>
                                    <p:set>
                                      <p:cBhvr>
                                        <p:cTn id="47" dur="1" fill="hold">
                                          <p:stCondLst>
                                            <p:cond delay="0"/>
                                          </p:stCondLst>
                                        </p:cTn>
                                        <p:tgtEl>
                                          <p:spTgt spid="1027">
                                            <p:txEl>
                                              <p:pRg st="6" end="6"/>
                                            </p:txEl>
                                          </p:spTgt>
                                        </p:tgtEl>
                                        <p:attrNameLst>
                                          <p:attrName>style.visibility</p:attrName>
                                        </p:attrNameLst>
                                      </p:cBhvr>
                                      <p:to>
                                        <p:strVal val="visible"/>
                                      </p:to>
                                    </p:set>
                                    <p:anim from="(-#ppt_w/2)" to="(#ppt_x)" calcmode="lin" valueType="num">
                                      <p:cBhvr>
                                        <p:cTn id="48" dur="300" fill="hold">
                                          <p:stCondLst>
                                            <p:cond delay="0"/>
                                          </p:stCondLst>
                                        </p:cTn>
                                        <p:tgtEl>
                                          <p:spTgt spid="1027">
                                            <p:txEl>
                                              <p:pRg st="6" end="6"/>
                                            </p:txEl>
                                          </p:spTgt>
                                        </p:tgtEl>
                                        <p:attrNameLst>
                                          <p:attrName>ppt_x</p:attrName>
                                        </p:attrNameLst>
                                      </p:cBhvr>
                                    </p:anim>
                                    <p:anim from="0" to="-1.0" calcmode="lin" valueType="num">
                                      <p:cBhvr>
                                        <p:cTn id="49" dur="100" decel="50000" autoRev="1" fill="hold">
                                          <p:stCondLst>
                                            <p:cond delay="300"/>
                                          </p:stCondLst>
                                        </p:cTn>
                                        <p:tgtEl>
                                          <p:spTgt spid="1027">
                                            <p:txEl>
                                              <p:pRg st="6" end="6"/>
                                            </p:txEl>
                                          </p:spTgt>
                                        </p:tgtEl>
                                        <p:attrNameLst>
                                          <p:attrName>xshear</p:attrName>
                                        </p:attrNameLst>
                                      </p:cBhvr>
                                    </p:anim>
                                    <p:animScale>
                                      <p:cBhvr>
                                        <p:cTn id="50" dur="100" decel="100000" autoRev="1" fill="hold">
                                          <p:stCondLst>
                                            <p:cond delay="300"/>
                                          </p:stCondLst>
                                        </p:cTn>
                                        <p:tgtEl>
                                          <p:spTgt spid="1027">
                                            <p:txEl>
                                              <p:pRg st="6" end="6"/>
                                            </p:txEl>
                                          </p:spTgt>
                                        </p:tgtEl>
                                      </p:cBhvr>
                                      <p:from x="100000" y="100000"/>
                                      <p:to x="80000" y="100000"/>
                                    </p:animScale>
                                    <p:anim by="(#ppt_h/3+#ppt_w*0.1)" calcmode="lin" valueType="num">
                                      <p:cBhvr additive="sum">
                                        <p:cTn id="51" dur="100" decel="100000" autoRev="1" fill="hold">
                                          <p:stCondLst>
                                            <p:cond delay="300"/>
                                          </p:stCondLst>
                                        </p:cTn>
                                        <p:tgtEl>
                                          <p:spTgt spid="1027">
                                            <p:txEl>
                                              <p:pRg st="6" end="6"/>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973281"/>
            <a:ext cx="8429684" cy="3170099"/>
          </a:xfrm>
          <a:prstGeom prst="rect">
            <a:avLst/>
          </a:prstGeom>
        </p:spPr>
        <p:txBody>
          <a:bodyPr wrap="square">
            <a:spAutoFit/>
          </a:bodyPr>
          <a:lstStyle/>
          <a:p>
            <a:pPr lvl="0" fontAlgn="base">
              <a:spcBef>
                <a:spcPct val="0"/>
              </a:spcBef>
              <a:spcAft>
                <a:spcPct val="0"/>
              </a:spcAft>
              <a:buFontTx/>
              <a:buChar char="•"/>
              <a:tabLst>
                <a:tab pos="2543175" algn="l"/>
              </a:tabLst>
            </a:pPr>
            <a:r>
              <a:rPr lang="fr-FR" sz="2000" b="1" u="sng" dirty="0" smtClean="0">
                <a:solidFill>
                  <a:srgbClr val="0033CC"/>
                </a:solidFill>
                <a:latin typeface="Times New Roman" pitchFamily="18" charset="0"/>
                <a:ea typeface="Calibri" pitchFamily="34" charset="0"/>
                <a:cs typeface="Times New Roman" pitchFamily="18" charset="0"/>
              </a:rPr>
              <a:t>Amélioration :</a:t>
            </a:r>
            <a:r>
              <a:rPr lang="fr-FR" dirty="0" smtClean="0">
                <a:latin typeface="Times New Roman" pitchFamily="18" charset="0"/>
                <a:ea typeface="Calibri" pitchFamily="34" charset="0"/>
                <a:cs typeface="Times New Roman" pitchFamily="18" charset="0"/>
              </a:rPr>
              <a:t> </a:t>
            </a:r>
            <a:r>
              <a:rPr lang="fr-FR" sz="2000" dirty="0" smtClean="0">
                <a:latin typeface="Times New Roman" pitchFamily="18" charset="0"/>
                <a:ea typeface="Calibri" pitchFamily="34" charset="0"/>
                <a:cs typeface="Times New Roman" pitchFamily="18" charset="0"/>
              </a:rPr>
              <a:t>calcule l’amélioration d’un individu lorsqu’une de ses variables est flippée. Donc elle permet d’évaluer les améliorations possibles.</a:t>
            </a:r>
            <a:endParaRPr lang="fr-FR" sz="2000" dirty="0" smtClean="0">
              <a:latin typeface="Times New Roman" pitchFamily="18" charset="0"/>
              <a:cs typeface="Times New Roman" pitchFamily="18" charset="0"/>
            </a:endParaRPr>
          </a:p>
          <a:p>
            <a:pPr lvl="0" eaLnBrk="0" fontAlgn="base" hangingPunct="0">
              <a:spcBef>
                <a:spcPct val="0"/>
              </a:spcBef>
              <a:spcAft>
                <a:spcPct val="0"/>
              </a:spcAft>
              <a:tabLst>
                <a:tab pos="2543175" algn="l"/>
              </a:tabLst>
            </a:pPr>
            <a:r>
              <a:rPr lang="fr-FR" sz="2000" dirty="0" smtClean="0">
                <a:latin typeface="Times New Roman" pitchFamily="18" charset="0"/>
                <a:ea typeface="Calibri" pitchFamily="34" charset="0"/>
                <a:cs typeface="Times New Roman" pitchFamily="18" charset="0"/>
              </a:rPr>
              <a:t>Amélioration : S×N→N</a:t>
            </a:r>
            <a:endParaRPr lang="fr-FR" sz="2000" dirty="0" smtClean="0">
              <a:latin typeface="Times New Roman" pitchFamily="18" charset="0"/>
              <a:cs typeface="Times New Roman" pitchFamily="18" charset="0"/>
            </a:endParaRPr>
          </a:p>
          <a:p>
            <a:pPr eaLnBrk="0" fontAlgn="base" hangingPunct="0">
              <a:spcBef>
                <a:spcPct val="0"/>
              </a:spcBef>
              <a:spcAft>
                <a:spcPct val="0"/>
              </a:spcAft>
              <a:tabLst>
                <a:tab pos="2543175" algn="l"/>
              </a:tabLst>
            </a:pPr>
            <a:r>
              <a:rPr lang="fr-FR" sz="2000" dirty="0" smtClean="0">
                <a:latin typeface="Times New Roman" pitchFamily="18" charset="0"/>
                <a:ea typeface="Calibri" pitchFamily="34" charset="0"/>
                <a:cs typeface="Times New Roman" pitchFamily="18" charset="0"/>
              </a:rPr>
              <a:t>Amélioration(</a:t>
            </a:r>
            <a:r>
              <a:rPr lang="fr-FR" sz="2000" dirty="0" err="1" smtClean="0">
                <a:latin typeface="Times New Roman" pitchFamily="18" charset="0"/>
                <a:ea typeface="Calibri" pitchFamily="34" charset="0"/>
                <a:cs typeface="Times New Roman" pitchFamily="18" charset="0"/>
              </a:rPr>
              <a:t>X,i</a:t>
            </a:r>
            <a:r>
              <a:rPr lang="fr-FR" sz="2000" dirty="0" smtClean="0">
                <a:latin typeface="Times New Roman" pitchFamily="18" charset="0"/>
                <a:ea typeface="Calibri" pitchFamily="34" charset="0"/>
                <a:cs typeface="Times New Roman" pitchFamily="18" charset="0"/>
              </a:rPr>
              <a:t>) =│{c| </a:t>
            </a:r>
            <a:r>
              <a:rPr lang="fr-FR" sz="2000" dirty="0" err="1" smtClean="0">
                <a:latin typeface="Times New Roman" pitchFamily="18" charset="0"/>
                <a:ea typeface="Calibri" pitchFamily="34" charset="0"/>
                <a:cs typeface="Times New Roman" pitchFamily="18" charset="0"/>
              </a:rPr>
              <a:t>Sat</a:t>
            </a:r>
            <a:r>
              <a:rPr lang="fr-FR" sz="2000" dirty="0" smtClean="0">
                <a:latin typeface="Times New Roman" pitchFamily="18" charset="0"/>
                <a:ea typeface="Calibri" pitchFamily="34" charset="0"/>
                <a:cs typeface="Times New Roman" pitchFamily="18" charset="0"/>
              </a:rPr>
              <a:t>(X[</a:t>
            </a:r>
            <a:r>
              <a:rPr lang="fr-FR" sz="2000" dirty="0" err="1" smtClean="0">
                <a:latin typeface="Times New Roman" pitchFamily="18" charset="0"/>
                <a:ea typeface="Calibri" pitchFamily="34" charset="0"/>
                <a:cs typeface="Times New Roman" pitchFamily="18" charset="0"/>
              </a:rPr>
              <a:t>i←flip</a:t>
            </a:r>
            <a:r>
              <a:rPr lang="fr-FR" sz="2000" dirty="0" smtClean="0">
                <a:latin typeface="Times New Roman" pitchFamily="18" charset="0"/>
                <a:ea typeface="Calibri" pitchFamily="34" charset="0"/>
                <a:cs typeface="Times New Roman" pitchFamily="18" charset="0"/>
              </a:rPr>
              <a:t>(</a:t>
            </a:r>
            <a:r>
              <a:rPr lang="fr-FR" sz="2000" dirty="0" err="1" smtClean="0">
                <a:latin typeface="Times New Roman" pitchFamily="18" charset="0"/>
                <a:ea typeface="Calibri" pitchFamily="34" charset="0"/>
                <a:cs typeface="Times New Roman" pitchFamily="18" charset="0"/>
              </a:rPr>
              <a:t>X|i</a:t>
            </a:r>
            <a:r>
              <a:rPr lang="fr-FR" sz="2000" dirty="0" smtClean="0">
                <a:latin typeface="Times New Roman" pitchFamily="18" charset="0"/>
                <a:ea typeface="Calibri" pitchFamily="34" charset="0"/>
                <a:cs typeface="Times New Roman" pitchFamily="18" charset="0"/>
              </a:rPr>
              <a:t>)],c)˄ ¬</a:t>
            </a:r>
            <a:r>
              <a:rPr lang="fr-FR" sz="2000" dirty="0" err="1" smtClean="0">
                <a:latin typeface="Times New Roman" pitchFamily="18" charset="0"/>
                <a:ea typeface="Calibri" pitchFamily="34" charset="0"/>
                <a:cs typeface="Times New Roman" pitchFamily="18" charset="0"/>
              </a:rPr>
              <a:t>Sat</a:t>
            </a:r>
            <a:r>
              <a:rPr lang="fr-FR" sz="2000" dirty="0" smtClean="0">
                <a:latin typeface="Times New Roman" pitchFamily="18" charset="0"/>
                <a:ea typeface="Calibri" pitchFamily="34" charset="0"/>
                <a:cs typeface="Times New Roman" pitchFamily="18" charset="0"/>
              </a:rPr>
              <a:t>(</a:t>
            </a:r>
            <a:r>
              <a:rPr lang="fr-FR" sz="2000" dirty="0" err="1" smtClean="0">
                <a:latin typeface="Times New Roman" pitchFamily="18" charset="0"/>
                <a:ea typeface="Calibri" pitchFamily="34" charset="0"/>
                <a:cs typeface="Times New Roman" pitchFamily="18" charset="0"/>
              </a:rPr>
              <a:t>X,c</a:t>
            </a:r>
            <a:r>
              <a:rPr lang="fr-FR" sz="2000" dirty="0" smtClean="0">
                <a:latin typeface="Times New Roman" pitchFamily="18" charset="0"/>
                <a:ea typeface="Calibri" pitchFamily="34" charset="0"/>
                <a:cs typeface="Times New Roman" pitchFamily="18" charset="0"/>
              </a:rPr>
              <a:t>)}│− │{c| ¬</a:t>
            </a:r>
            <a:r>
              <a:rPr lang="fr-FR" sz="2000" dirty="0" err="1" smtClean="0">
                <a:latin typeface="Times New Roman" pitchFamily="18" charset="0"/>
                <a:ea typeface="Calibri" pitchFamily="34" charset="0"/>
                <a:cs typeface="Times New Roman" pitchFamily="18" charset="0"/>
              </a:rPr>
              <a:t>Sat</a:t>
            </a:r>
            <a:r>
              <a:rPr lang="fr-FR" sz="2000" dirty="0" smtClean="0">
                <a:latin typeface="Times New Roman" pitchFamily="18" charset="0"/>
                <a:ea typeface="Calibri" pitchFamily="34" charset="0"/>
                <a:cs typeface="Times New Roman" pitchFamily="18" charset="0"/>
              </a:rPr>
              <a:t>(X[</a:t>
            </a:r>
            <a:r>
              <a:rPr lang="fr-FR" sz="2000" dirty="0" err="1" smtClean="0">
                <a:latin typeface="Times New Roman" pitchFamily="18" charset="0"/>
                <a:ea typeface="Calibri" pitchFamily="34" charset="0"/>
                <a:cs typeface="Times New Roman" pitchFamily="18" charset="0"/>
              </a:rPr>
              <a:t>i←flip</a:t>
            </a:r>
            <a:r>
              <a:rPr lang="fr-FR" sz="2000" dirty="0" smtClean="0">
                <a:latin typeface="Times New Roman" pitchFamily="18" charset="0"/>
                <a:ea typeface="Calibri" pitchFamily="34" charset="0"/>
                <a:cs typeface="Times New Roman" pitchFamily="18" charset="0"/>
              </a:rPr>
              <a:t>(</a:t>
            </a:r>
            <a:r>
              <a:rPr lang="fr-FR" sz="2000" dirty="0" err="1" smtClean="0">
                <a:latin typeface="Times New Roman" pitchFamily="18" charset="0"/>
                <a:ea typeface="Calibri" pitchFamily="34" charset="0"/>
                <a:cs typeface="Times New Roman" pitchFamily="18" charset="0"/>
              </a:rPr>
              <a:t>X|i</a:t>
            </a:r>
            <a:r>
              <a:rPr lang="fr-FR" sz="2000" dirty="0" smtClean="0">
                <a:latin typeface="Times New Roman" pitchFamily="18" charset="0"/>
                <a:ea typeface="Calibri" pitchFamily="34" charset="0"/>
                <a:cs typeface="Times New Roman" pitchFamily="18" charset="0"/>
              </a:rPr>
              <a:t>)],c)˄</a:t>
            </a:r>
            <a:r>
              <a:rPr lang="fr-FR" sz="2000" dirty="0" err="1" smtClean="0">
                <a:latin typeface="Times New Roman" pitchFamily="18" charset="0"/>
                <a:ea typeface="Calibri" pitchFamily="34" charset="0"/>
                <a:cs typeface="Times New Roman" pitchFamily="18" charset="0"/>
              </a:rPr>
              <a:t>Sat</a:t>
            </a:r>
            <a:r>
              <a:rPr lang="fr-FR" sz="2000" dirty="0" smtClean="0">
                <a:latin typeface="Times New Roman" pitchFamily="18" charset="0"/>
                <a:ea typeface="Calibri" pitchFamily="34" charset="0"/>
                <a:cs typeface="Times New Roman" pitchFamily="18" charset="0"/>
              </a:rPr>
              <a:t>(</a:t>
            </a:r>
            <a:r>
              <a:rPr lang="fr-FR" sz="2000" dirty="0" err="1" smtClean="0">
                <a:latin typeface="Times New Roman" pitchFamily="18" charset="0"/>
                <a:ea typeface="Calibri" pitchFamily="34" charset="0"/>
                <a:cs typeface="Times New Roman" pitchFamily="18" charset="0"/>
              </a:rPr>
              <a:t>X,c</a:t>
            </a:r>
            <a:r>
              <a:rPr lang="fr-FR" sz="2000" dirty="0" smtClean="0">
                <a:latin typeface="Times New Roman" pitchFamily="18" charset="0"/>
                <a:ea typeface="Calibri" pitchFamily="34" charset="0"/>
                <a:cs typeface="Times New Roman" pitchFamily="18" charset="0"/>
              </a:rPr>
              <a:t>)}│ </a:t>
            </a:r>
          </a:p>
          <a:p>
            <a:pPr eaLnBrk="0" fontAlgn="base" hangingPunct="0">
              <a:spcBef>
                <a:spcPct val="0"/>
              </a:spcBef>
              <a:spcAft>
                <a:spcPct val="0"/>
              </a:spcAft>
              <a:tabLst>
                <a:tab pos="2543175" algn="l"/>
              </a:tabLst>
            </a:pPr>
            <a:r>
              <a:rPr lang="fr-FR" sz="2000" dirty="0" smtClean="0">
                <a:latin typeface="Times New Roman" pitchFamily="18" charset="0"/>
                <a:ea typeface="Calibri" pitchFamily="34" charset="0"/>
                <a:cs typeface="Times New Roman" pitchFamily="18" charset="0"/>
              </a:rPr>
              <a:t> Cette fonction induit un ordre                    sur les variables qui peut être étendu aux individus.</a:t>
            </a:r>
          </a:p>
          <a:p>
            <a:pPr eaLnBrk="0" fontAlgn="base" hangingPunct="0">
              <a:spcBef>
                <a:spcPct val="0"/>
              </a:spcBef>
              <a:spcAft>
                <a:spcPct val="0"/>
              </a:spcAft>
              <a:tabLst>
                <a:tab pos="2543175" algn="l"/>
              </a:tabLst>
            </a:pPr>
            <a:r>
              <a:rPr lang="fr-FR" sz="2000" dirty="0" smtClean="0">
                <a:latin typeface="Times New Roman"/>
                <a:ea typeface="Calibri"/>
              </a:rPr>
              <a:t>X                   Y   si et seulement s’il existe une position i telle que      j : </a:t>
            </a:r>
          </a:p>
          <a:p>
            <a:pPr eaLnBrk="0" fontAlgn="base" hangingPunct="0">
              <a:spcBef>
                <a:spcPct val="0"/>
              </a:spcBef>
              <a:spcAft>
                <a:spcPct val="0"/>
              </a:spcAft>
              <a:tabLst>
                <a:tab pos="2543175" algn="l"/>
              </a:tabLst>
            </a:pPr>
            <a:r>
              <a:rPr lang="fr-FR" sz="2000" dirty="0" smtClean="0">
                <a:latin typeface="Times New Roman"/>
                <a:ea typeface="Calibri"/>
              </a:rPr>
              <a:t>    </a:t>
            </a:r>
            <a:r>
              <a:rPr lang="fr-FR" sz="2000" dirty="0" err="1" smtClean="0">
                <a:latin typeface="Times New Roman"/>
                <a:ea typeface="Calibri"/>
              </a:rPr>
              <a:t>X│i</a:t>
            </a:r>
            <a:r>
              <a:rPr lang="fr-FR" sz="2000" dirty="0" smtClean="0">
                <a:latin typeface="Times New Roman"/>
                <a:ea typeface="Calibri"/>
              </a:rPr>
              <a:t> </a:t>
            </a:r>
            <a:r>
              <a:rPr lang="fr-FR" sz="2000" dirty="0" smtClean="0">
                <a:latin typeface="Times New Roman"/>
                <a:ea typeface="Times New Roman"/>
              </a:rPr>
              <a:t>                 </a:t>
            </a:r>
            <a:r>
              <a:rPr lang="fr-FR" sz="2000" dirty="0" err="1" smtClean="0">
                <a:latin typeface="Times New Roman"/>
                <a:ea typeface="Calibri"/>
              </a:rPr>
              <a:t>Y│j</a:t>
            </a:r>
            <a:r>
              <a:rPr lang="fr-FR" sz="2000" dirty="0" smtClean="0">
                <a:latin typeface="Times New Roman"/>
                <a:ea typeface="Calibri"/>
              </a:rPr>
              <a:t>.</a:t>
            </a:r>
            <a:endParaRPr lang="fr-FR" sz="2000" dirty="0" smtClean="0">
              <a:latin typeface="Times New Roman" pitchFamily="18" charset="0"/>
              <a:cs typeface="Times New Roman" pitchFamily="18" charset="0"/>
            </a:endParaRPr>
          </a:p>
          <a:p>
            <a:pPr lvl="0" eaLnBrk="0" fontAlgn="base" hangingPunct="0">
              <a:spcBef>
                <a:spcPct val="0"/>
              </a:spcBef>
              <a:spcAft>
                <a:spcPct val="0"/>
              </a:spcAft>
              <a:tabLst>
                <a:tab pos="2543175" algn="l"/>
              </a:tabLst>
            </a:pPr>
            <a:r>
              <a:rPr lang="fr-FR" sz="2000" dirty="0" smtClean="0">
                <a:latin typeface="Times New Roman" pitchFamily="18" charset="0"/>
                <a:ea typeface="Calibri" pitchFamily="34" charset="0"/>
                <a:cs typeface="Times New Roman" pitchFamily="18" charset="0"/>
              </a:rPr>
              <a:t> </a:t>
            </a:r>
            <a:endParaRPr lang="fr-FR" sz="2000" dirty="0" smtClean="0">
              <a:latin typeface="Times New Roman" pitchFamily="18" charset="0"/>
              <a:cs typeface="Times New Roman" pitchFamily="18" charset="0"/>
            </a:endParaRPr>
          </a:p>
        </p:txBody>
      </p:sp>
      <p:pic>
        <p:nvPicPr>
          <p:cNvPr id="3"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14744" y="2500306"/>
            <a:ext cx="1000132" cy="428628"/>
          </a:xfrm>
          <a:prstGeom prst="rect">
            <a:avLst/>
          </a:prstGeom>
          <a:noFill/>
        </p:spPr>
      </p:pic>
      <p:sp>
        <p:nvSpPr>
          <p:cNvPr id="4" name="Rectangle 6"/>
          <p:cNvSpPr>
            <a:spLocks noChangeArrowheads="1"/>
          </p:cNvSpPr>
          <p:nvPr/>
        </p:nvSpPr>
        <p:spPr bwMode="auto">
          <a:xfrm>
            <a:off x="7858148" y="2714620"/>
            <a:ext cx="18473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43175" algn="l"/>
              </a:tabLst>
            </a:pPr>
            <a:endPar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pic>
        <p:nvPicPr>
          <p:cNvPr id="5"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28662" y="3143248"/>
            <a:ext cx="900113" cy="357190"/>
          </a:xfrm>
          <a:prstGeom prst="rect">
            <a:avLst/>
          </a:prstGeom>
          <a:noFill/>
        </p:spPr>
      </p:pic>
      <p:pic>
        <p:nvPicPr>
          <p:cNvPr id="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385871" y="3500438"/>
            <a:ext cx="828675" cy="285752"/>
          </a:xfrm>
          <a:prstGeom prst="rect">
            <a:avLst/>
          </a:prstGeom>
          <a:noFill/>
        </p:spPr>
      </p:pic>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195" name="Rectangle 3"/>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fr-FR" sz="800" b="0" i="0" u="none" strike="noStrike" cap="none" normalizeH="0" baseline="0" smtClean="0">
                <a:ln>
                  <a:noFill/>
                </a:ln>
                <a:solidFill>
                  <a:schemeClr val="tx1"/>
                </a:solidFill>
                <a:effectLst/>
                <a:latin typeface="Arial"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198" name="Rectangle 6"/>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fr-FR" sz="800" b="0" i="0" u="none" strike="noStrike" cap="none" normalizeH="0" baseline="0" smtClean="0">
                <a:ln>
                  <a:noFill/>
                </a:ln>
                <a:solidFill>
                  <a:schemeClr val="tx1"/>
                </a:solidFill>
                <a:effectLst/>
                <a:latin typeface="Arial"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8199"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86644" y="3143248"/>
            <a:ext cx="214314" cy="471491"/>
          </a:xfrm>
          <a:prstGeom prst="rect">
            <a:avLst/>
          </a:prstGeom>
          <a:noFill/>
        </p:spPr>
      </p:pic>
      <p:sp>
        <p:nvSpPr>
          <p:cNvPr id="8201" name="Rectangle 9"/>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fr-FR" sz="800" b="0" i="0" u="none" strike="noStrike" cap="none" normalizeH="0" baseline="0" smtClean="0">
                <a:ln>
                  <a:noFill/>
                </a:ln>
                <a:solidFill>
                  <a:schemeClr val="tx1"/>
                </a:solidFill>
                <a:effectLst/>
                <a:latin typeface="Arial"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ZoneTexte 15"/>
          <p:cNvSpPr txBox="1"/>
          <p:nvPr/>
        </p:nvSpPr>
        <p:spPr>
          <a:xfrm>
            <a:off x="1142976" y="395567"/>
            <a:ext cx="6429420" cy="461665"/>
          </a:xfrm>
          <a:prstGeom prst="rect">
            <a:avLst/>
          </a:prstGeom>
          <a:noFill/>
        </p:spPr>
        <p:txBody>
          <a:bodyPr wrap="square" rtlCol="0">
            <a:spAutoFit/>
          </a:bodyPr>
          <a:lstStyle/>
          <a:p>
            <a:pPr algn="ctr" fontAlgn="base">
              <a:spcBef>
                <a:spcPct val="0"/>
              </a:spcBef>
              <a:spcAft>
                <a:spcPct val="0"/>
              </a:spcAft>
            </a:pPr>
            <a:r>
              <a:rPr lang="fr-FR" sz="2200" b="1" i="1" dirty="0" smtClean="0">
                <a:effectLst>
                  <a:outerShdw blurRad="38100" dist="38100" dir="2700000" algn="tl">
                    <a:srgbClr val="000000">
                      <a:alpha val="43137"/>
                    </a:srgbClr>
                  </a:outerShdw>
                </a:effectLst>
                <a:latin typeface="Lucida Calligraphy" pitchFamily="66" charset="0"/>
                <a:ea typeface="Calibri" pitchFamily="34" charset="0"/>
                <a:cs typeface="Times New Roman" pitchFamily="18" charset="0"/>
              </a:rPr>
              <a:t>Algorithme Hybride  </a:t>
            </a:r>
            <a:r>
              <a:rPr lang="fr-FR" sz="2400" b="1" dirty="0" smtClean="0">
                <a:effectLst>
                  <a:outerShdw blurRad="38100" dist="38100" dir="2700000" algn="tl">
                    <a:srgbClr val="000000">
                      <a:alpha val="43137"/>
                    </a:srgbClr>
                  </a:outerShdw>
                </a:effectLst>
                <a:latin typeface="Lucida Calligraphy" pitchFamily="66" charset="0"/>
                <a:ea typeface="Calibri" pitchFamily="34" charset="0"/>
                <a:cs typeface="Times New Roman" pitchFamily="18" charset="0"/>
              </a:rPr>
              <a:t>(</a:t>
            </a:r>
            <a:r>
              <a:rPr lang="fr-FR" sz="2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GASAT )</a:t>
            </a:r>
          </a:p>
        </p:txBody>
      </p:sp>
      <p:sp>
        <p:nvSpPr>
          <p:cNvPr id="17" name="Rectangle 1"/>
          <p:cNvSpPr>
            <a:spLocks noChangeArrowheads="1"/>
          </p:cNvSpPr>
          <p:nvPr/>
        </p:nvSpPr>
        <p:spPr bwMode="auto">
          <a:xfrm>
            <a:off x="428596" y="3771505"/>
            <a:ext cx="8572528"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tab pos="2543175" algn="l"/>
              </a:tabLst>
            </a:pPr>
            <a:r>
              <a:rPr kumimoji="0" lang="fr-FR" sz="2400" b="1" i="0" u="sng" strike="noStrike" cap="none" normalizeH="0" baseline="0" dirty="0" smtClean="0">
                <a:ln>
                  <a:noFill/>
                </a:ln>
                <a:solidFill>
                  <a:srgbClr val="0033CC"/>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Croisement</a:t>
            </a:r>
            <a:r>
              <a:rPr kumimoji="0" lang="fr-FR" sz="2400" b="1" i="0" u="sng" strike="noStrike" cap="none" normalizeH="0" baseline="0" dirty="0" smtClean="0">
                <a:ln>
                  <a:noFill/>
                </a:ln>
                <a:solidFill>
                  <a:srgbClr val="0033CC"/>
                </a:solidFill>
                <a:effectLst>
                  <a:outerShdw blurRad="38100" dist="38100" dir="2700000" algn="tl">
                    <a:srgbClr val="000000">
                      <a:alpha val="43137"/>
                    </a:srgbClr>
                  </a:outerShdw>
                </a:effectLst>
                <a:latin typeface="Calibri"/>
                <a:ea typeface="Calibri" pitchFamily="34" charset="0"/>
                <a:cs typeface="Times New Roman" pitchFamily="18" charset="0"/>
              </a:rPr>
              <a:t> </a:t>
            </a:r>
            <a:r>
              <a:rPr kumimoji="0" lang="fr-FR" sz="2400" b="1" i="0" u="sng" strike="noStrike" cap="none" normalizeH="0" baseline="0" dirty="0" smtClean="0">
                <a:ln>
                  <a:noFill/>
                </a:ln>
                <a:solidFill>
                  <a:srgbClr val="0033CC"/>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lang="fr-FR" sz="2400" dirty="0" smtClean="0">
                <a:solidFill>
                  <a:srgbClr val="0033CC"/>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Afin d</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obtenir un croisement efficace pour SAT, il faut prendre en compte la structure induite par les clauses (la sémantique de l’individu).</a:t>
            </a:r>
            <a:endParaRPr lang="fr-FR" sz="2000" b="1" dirty="0" smtClean="0">
              <a:solidFill>
                <a:srgbClr val="0033CC"/>
              </a:solidFill>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lang="fr-FR" sz="2400" b="1" dirty="0" smtClean="0">
                <a:solidFill>
                  <a:srgbClr val="0033CC"/>
                </a:solidFill>
                <a:latin typeface="Times New Roman" pitchFamily="18" charset="0"/>
                <a:ea typeface="Calibri" pitchFamily="34" charset="0"/>
                <a:cs typeface="Times New Roman" pitchFamily="18" charset="0"/>
              </a:rPr>
              <a:t>Objectif:</a:t>
            </a:r>
            <a:r>
              <a:rPr lang="fr-FR" sz="2400" dirty="0" smtClean="0">
                <a:latin typeface="Times New Roman" pitchFamily="18" charset="0"/>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construire un fils qui corrige les clauses fausses  identiques chez les   deux parents et qui préserve au maximum les clauses vraies</a:t>
            </a:r>
            <a:r>
              <a:rPr kumimoji="0" lang="fr-FR"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et </a:t>
            </a:r>
            <a:r>
              <a:rPr lang="fr-FR" sz="2400" dirty="0" smtClean="0">
                <a:latin typeface="Times New Roman" pitchFamily="18" charset="0"/>
                <a:ea typeface="Calibri" pitchFamily="34" charset="0"/>
                <a:cs typeface="Times New Roman" pitchFamily="18" charset="0"/>
              </a:rPr>
              <a:t>p</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our ce faire:</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85786" y="2571744"/>
            <a:ext cx="223838" cy="307777"/>
          </a:xfrm>
          <a:prstGeom prst="rect">
            <a:avLst/>
          </a:prstGeom>
          <a:noFill/>
        </p:spPr>
      </p:pic>
      <p:pic>
        <p:nvPicPr>
          <p:cNvPr id="73730"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858016" y="2500306"/>
            <a:ext cx="857256" cy="428628"/>
          </a:xfrm>
          <a:prstGeom prst="rect">
            <a:avLst/>
          </a:prstGeom>
          <a:noFill/>
        </p:spPr>
      </p:pic>
      <p:sp>
        <p:nvSpPr>
          <p:cNvPr id="73734" name="Rectangle 6"/>
          <p:cNvSpPr>
            <a:spLocks noChangeArrowheads="1"/>
          </p:cNvSpPr>
          <p:nvPr/>
        </p:nvSpPr>
        <p:spPr bwMode="auto">
          <a:xfrm>
            <a:off x="428596" y="1000108"/>
            <a:ext cx="835821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43175" algn="l"/>
              </a:tabLst>
            </a:pPr>
            <a:r>
              <a:rPr kumimoji="0" lang="en-US" sz="2000" b="1" i="0" u="sng" strike="noStrike" cap="none" normalizeH="0" baseline="0" dirty="0" smtClean="0">
                <a:ln>
                  <a:noFill/>
                </a:ln>
                <a:solidFill>
                  <a:srgbClr val="0033CC"/>
                </a:solidFill>
                <a:effectLst/>
                <a:latin typeface="Times New Roman" pitchFamily="18" charset="0"/>
                <a:ea typeface="Calibri" pitchFamily="34" charset="0"/>
                <a:cs typeface="Times New Roman" pitchFamily="18" charset="0"/>
              </a:rPr>
              <a:t>Corrective Clause Crossover (CC crossover):</a:t>
            </a:r>
            <a:endParaRPr kumimoji="0" lang="fr-FR" sz="2000" b="0" i="0" u="none" strike="noStrike" cap="none" normalizeH="0" baseline="0" dirty="0" smtClean="0">
              <a:ln>
                <a:noFill/>
              </a:ln>
              <a:solidFill>
                <a:srgbClr val="0033CC"/>
              </a:solidFill>
              <a:effectLst/>
              <a:latin typeface="Arial" pitchFamily="34" charset="0"/>
              <a:cs typeface="Arial" pitchFamily="34" charset="0"/>
            </a:endParaRPr>
          </a:p>
          <a:p>
            <a:pPr eaLnBrk="0" fontAlgn="base" hangingPunct="0">
              <a:spcBef>
                <a:spcPct val="0"/>
              </a:spcBef>
              <a:spcAft>
                <a:spcPct val="0"/>
              </a:spcAft>
              <a:tabLst>
                <a:tab pos="2543175" algn="l"/>
              </a:tabLst>
            </a:pPr>
            <a:endPar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eaLnBrk="0" fontAlgn="base" hangingPunct="0">
              <a:spcBef>
                <a:spcPct val="0"/>
              </a:spcBef>
              <a:spcAft>
                <a:spcPct val="0"/>
              </a:spcAft>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Soient X et Y les deux parents et Z le fils. Pour chaque clause c telle que</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X,c</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Y,c</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 pour toutes les positions i telles que la variable xi    </a:t>
            </a:r>
            <a:r>
              <a:rPr lang="fr-FR" sz="2000" dirty="0" smtClean="0">
                <a:latin typeface="Times New Roman" pitchFamily="18" charset="0"/>
                <a:ea typeface="Calibri" pitchFamily="34" charset="0"/>
                <a:cs typeface="Times New Roman" pitchFamily="18" charset="0"/>
              </a:rPr>
              <a:t>apparaisse dans c , nous calculons</a:t>
            </a:r>
            <a:r>
              <a:rPr lang="fr-FR" sz="2000" dirty="0" smtClean="0">
                <a:latin typeface="Calibri"/>
                <a:ea typeface="Calibri" pitchFamily="34" charset="0"/>
                <a:cs typeface="Times New Roman" pitchFamily="18" charset="0"/>
              </a:rPr>
              <a:t> </a:t>
            </a:r>
            <a:r>
              <a:rPr lang="fr-FR" sz="2000" dirty="0" smtClean="0">
                <a:latin typeface="Times New Roman" pitchFamily="18" charset="0"/>
                <a:ea typeface="Calibri" pitchFamily="34" charset="0"/>
                <a:cs typeface="Times New Roman" pitchFamily="18" charset="0"/>
              </a:rPr>
              <a:t>:</a:t>
            </a:r>
            <a:endParaRPr lang="fr-FR" sz="1200" dirty="0" smtClean="0">
              <a:latin typeface="Times New Roman" pitchFamily="18" charset="0"/>
              <a:ea typeface="Calibri" pitchFamily="34" charset="0"/>
              <a:cs typeface="Times New Roman" pitchFamily="18" charset="0"/>
            </a:endParaRPr>
          </a:p>
          <a:p>
            <a:pPr eaLnBrk="0" fontAlgn="base" hangingPunct="0">
              <a:spcBef>
                <a:spcPct val="0"/>
              </a:spcBef>
              <a:spcAft>
                <a:spcPct val="0"/>
              </a:spcAft>
              <a:tabLst>
                <a:tab pos="2543175" algn="l"/>
              </a:tabLst>
            </a:pPr>
            <a:r>
              <a:rPr lang="fr-FR" sz="2000" dirty="0" smtClean="0">
                <a:latin typeface="Times New Roman" pitchFamily="18" charset="0"/>
                <a:ea typeface="Calibri" pitchFamily="34" charset="0"/>
                <a:cs typeface="Times New Roman" pitchFamily="18" charset="0"/>
              </a:rPr>
              <a:t>         = am</a:t>
            </a:r>
            <a:r>
              <a:rPr lang="fr-FR" sz="2000" dirty="0" smtClean="0">
                <a:latin typeface="Calibri"/>
                <a:ea typeface="Calibri" pitchFamily="34" charset="0"/>
                <a:cs typeface="Times New Roman" pitchFamily="18" charset="0"/>
              </a:rPr>
              <a:t>é</a:t>
            </a:r>
            <a:r>
              <a:rPr lang="fr-FR" sz="2000" dirty="0" smtClean="0">
                <a:latin typeface="Times New Roman" pitchFamily="18" charset="0"/>
                <a:ea typeface="Calibri" pitchFamily="34" charset="0"/>
                <a:cs typeface="Times New Roman" pitchFamily="18" charset="0"/>
              </a:rPr>
              <a:t>lioration(</a:t>
            </a:r>
            <a:r>
              <a:rPr lang="fr-FR" sz="2000" dirty="0" err="1" smtClean="0">
                <a:latin typeface="Times New Roman" pitchFamily="18" charset="0"/>
                <a:ea typeface="Calibri" pitchFamily="34" charset="0"/>
                <a:cs typeface="Times New Roman" pitchFamily="18" charset="0"/>
              </a:rPr>
              <a:t>X|i</a:t>
            </a:r>
            <a:r>
              <a:rPr lang="fr-FR" sz="2000" dirty="0" smtClean="0">
                <a:latin typeface="Times New Roman" pitchFamily="18" charset="0"/>
                <a:ea typeface="Calibri" pitchFamily="34" charset="0"/>
                <a:cs typeface="Times New Roman" pitchFamily="18" charset="0"/>
              </a:rPr>
              <a:t>) +  am</a:t>
            </a:r>
            <a:r>
              <a:rPr lang="fr-FR" sz="2000" dirty="0" smtClean="0">
                <a:latin typeface="Calibri"/>
                <a:ea typeface="Calibri" pitchFamily="34" charset="0"/>
                <a:cs typeface="Times New Roman" pitchFamily="18" charset="0"/>
              </a:rPr>
              <a:t>é</a:t>
            </a:r>
            <a:r>
              <a:rPr lang="fr-FR" sz="2000" dirty="0" smtClean="0">
                <a:latin typeface="Times New Roman" pitchFamily="18" charset="0"/>
                <a:ea typeface="Calibri" pitchFamily="34" charset="0"/>
                <a:cs typeface="Times New Roman" pitchFamily="18" charset="0"/>
              </a:rPr>
              <a:t>lioration(</a:t>
            </a:r>
            <a:r>
              <a:rPr lang="fr-FR" sz="2000" dirty="0" err="1" smtClean="0">
                <a:latin typeface="Times New Roman" pitchFamily="18" charset="0"/>
                <a:ea typeface="Calibri" pitchFamily="34" charset="0"/>
                <a:cs typeface="Times New Roman" pitchFamily="18" charset="0"/>
              </a:rPr>
              <a:t>Y|i</a:t>
            </a:r>
            <a:r>
              <a:rPr lang="fr-FR" sz="2000" dirty="0" smtClean="0">
                <a:latin typeface="Times New Roman" pitchFamily="18" charset="0"/>
                <a:ea typeface="Calibri" pitchFamily="34" charset="0"/>
                <a:cs typeface="Times New Roman" pitchFamily="18" charset="0"/>
              </a:rPr>
              <a:t>) et on fixe </a:t>
            </a:r>
            <a:r>
              <a:rPr lang="fr-FR" sz="2000" dirty="0" err="1" smtClean="0">
                <a:latin typeface="Times New Roman" pitchFamily="18" charset="0"/>
                <a:ea typeface="Calibri" pitchFamily="34" charset="0"/>
                <a:cs typeface="Times New Roman" pitchFamily="18" charset="0"/>
              </a:rPr>
              <a:t>Z|k</a:t>
            </a:r>
            <a:r>
              <a:rPr lang="fr-FR" sz="2000" dirty="0" smtClean="0">
                <a:latin typeface="Times New Roman" pitchFamily="18" charset="0"/>
                <a:ea typeface="Calibri" pitchFamily="34" charset="0"/>
                <a:cs typeface="Times New Roman" pitchFamily="18" charset="0"/>
              </a:rPr>
              <a:t> = </a:t>
            </a:r>
            <a:r>
              <a:rPr lang="fr-FR" sz="1200" dirty="0" smtClean="0">
                <a:latin typeface="Calibri" pitchFamily="34" charset="0"/>
                <a:ea typeface="Times New Roman" pitchFamily="18" charset="0"/>
                <a:cs typeface="Arial" pitchFamily="34" charset="0"/>
              </a:rPr>
              <a:t> </a:t>
            </a:r>
          </a:p>
          <a:p>
            <a:pPr eaLnBrk="0" fontAlgn="base" hangingPunct="0">
              <a:spcBef>
                <a:spcPct val="0"/>
              </a:spcBef>
              <a:spcAft>
                <a:spcPct val="0"/>
              </a:spcAft>
              <a:tabLst>
                <a:tab pos="2543175" algn="l"/>
              </a:tabLst>
            </a:pPr>
            <a:r>
              <a:rPr lang="fr-FR" sz="2000" dirty="0" smtClean="0">
                <a:latin typeface="Times New Roman" pitchFamily="18" charset="0"/>
                <a:ea typeface="Times New Roman" pitchFamily="18" charset="0"/>
                <a:cs typeface="Times New Roman" pitchFamily="18" charset="0"/>
              </a:rPr>
              <a:t>  ou k est la position dont </a:t>
            </a:r>
            <a:r>
              <a:rPr lang="fr-FR" sz="1200" dirty="0" smtClean="0">
                <a:latin typeface="Times New Roman" pitchFamily="18" charset="0"/>
                <a:ea typeface="Calibri" pitchFamily="34" charset="0"/>
                <a:cs typeface="Times New Roman" pitchFamily="18" charset="0"/>
              </a:rPr>
              <a:t>          </a:t>
            </a:r>
            <a:r>
              <a:rPr lang="fr-FR" sz="2000" dirty="0" smtClean="0">
                <a:latin typeface="Times New Roman" pitchFamily="18" charset="0"/>
                <a:ea typeface="Calibri" pitchFamily="34" charset="0"/>
                <a:cs typeface="Times New Roman" pitchFamily="18" charset="0"/>
              </a:rPr>
              <a:t>est maximum et</a:t>
            </a:r>
            <a:r>
              <a:rPr lang="fr-FR" sz="2000" dirty="0" smtClean="0">
                <a:latin typeface="Calibri"/>
                <a:ea typeface="Calibri" pitchFamily="34" charset="0"/>
                <a:cs typeface="Times New Roman" pitchFamily="18" charset="0"/>
              </a:rPr>
              <a:t> </a:t>
            </a:r>
            <a:r>
              <a:rPr lang="fr-FR" sz="2000" dirty="0" smtClean="0">
                <a:latin typeface="Times New Roman" pitchFamily="18" charset="0"/>
                <a:ea typeface="Calibri" pitchFamily="34" charset="0"/>
                <a:cs typeface="Times New Roman" pitchFamily="18"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3735" name="Rectangle 7"/>
          <p:cNvSpPr>
            <a:spLocks noChangeArrowheads="1"/>
          </p:cNvSpPr>
          <p:nvPr/>
        </p:nvSpPr>
        <p:spPr bwMode="auto">
          <a:xfrm>
            <a:off x="857224" y="3286124"/>
            <a:ext cx="24878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3740" name="Rectangle 12"/>
          <p:cNvSpPr>
            <a:spLocks noChangeArrowheads="1"/>
          </p:cNvSpPr>
          <p:nvPr/>
        </p:nvSpPr>
        <p:spPr bwMode="auto">
          <a:xfrm>
            <a:off x="714348" y="3342031"/>
            <a:ext cx="5250155"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X si amélioration(</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X|i</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&gt; amélioration(</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Y|i</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 sinon</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 name="Accolade ouvrante 15"/>
          <p:cNvSpPr/>
          <p:nvPr/>
        </p:nvSpPr>
        <p:spPr>
          <a:xfrm>
            <a:off x="1142976" y="3500438"/>
            <a:ext cx="285752" cy="857256"/>
          </a:xfrm>
          <a:prstGeom prst="leftBrace">
            <a:avLst/>
          </a:prstGeom>
          <a:ln>
            <a:solidFill>
              <a:srgbClr val="0033CC"/>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pic>
        <p:nvPicPr>
          <p:cNvPr id="17"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071802" y="2857496"/>
            <a:ext cx="300243" cy="347650"/>
          </a:xfrm>
          <a:prstGeom prst="rect">
            <a:avLst/>
          </a:prstGeom>
          <a:noFill/>
        </p:spPr>
      </p:pic>
      <p:sp>
        <p:nvSpPr>
          <p:cNvPr id="73741" name="Rectangle 13"/>
          <p:cNvSpPr>
            <a:spLocks noChangeArrowheads="1"/>
          </p:cNvSpPr>
          <p:nvPr/>
        </p:nvSpPr>
        <p:spPr bwMode="auto">
          <a:xfrm>
            <a:off x="571472" y="4347528"/>
            <a:ext cx="792961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tabLst>
                <a:tab pos="2543175" algn="l"/>
              </a:tabLst>
            </a:pPr>
            <a:r>
              <a:rPr lang="fr-FR" sz="2000" dirty="0" smtClean="0">
                <a:latin typeface="Times New Roman" pitchFamily="18" charset="0"/>
                <a:ea typeface="Calibri" pitchFamily="34" charset="0"/>
                <a:cs typeface="Times New Roman" pitchFamily="18" charset="0"/>
              </a:rPr>
              <a:t>T</a:t>
            </a:r>
            <a:r>
              <a:rPr kumimoji="0" lang="fr-FR" sz="2000" i="0" u="none" strike="noStrike" cap="none" normalizeH="0" baseline="0" dirty="0" smtClean="0">
                <a:ln>
                  <a:noFill/>
                </a:ln>
                <a:effectLst/>
                <a:latin typeface="Times New Roman" pitchFamily="18" charset="0"/>
                <a:ea typeface="Calibri" pitchFamily="34" charset="0"/>
                <a:cs typeface="Times New Roman" pitchFamily="18" charset="0"/>
              </a:rPr>
              <a:t>outes les variables non encore </a:t>
            </a:r>
            <a:r>
              <a:rPr kumimoji="0" lang="fr-FR" sz="2000" i="0" u="none" strike="noStrike" cap="none" normalizeH="0" baseline="0" dirty="0" err="1" smtClean="0">
                <a:ln>
                  <a:noFill/>
                </a:ln>
                <a:effectLst/>
                <a:latin typeface="Times New Roman" pitchFamily="18" charset="0"/>
                <a:ea typeface="Calibri" pitchFamily="34" charset="0"/>
                <a:cs typeface="Times New Roman" pitchFamily="18" charset="0"/>
              </a:rPr>
              <a:t>valu</a:t>
            </a:r>
            <a:r>
              <a:rPr lang="fr-FR" sz="2000" dirty="0" err="1" smtClean="0">
                <a:latin typeface="Times New Roman" pitchFamily="18" charset="0"/>
                <a:ea typeface="Calibri" pitchFamily="34" charset="0"/>
                <a:cs typeface="Times New Roman" pitchFamily="18" charset="0"/>
              </a:rPr>
              <a:t>ée</a:t>
            </a:r>
            <a:r>
              <a:rPr kumimoji="0" lang="fr-FR" sz="2000" i="0" u="none" strike="noStrike" cap="none" normalizeH="0" baseline="0" dirty="0" err="1" smtClean="0">
                <a:ln>
                  <a:noFill/>
                </a:ln>
                <a:effectLst/>
                <a:latin typeface="Times New Roman" pitchFamily="18" charset="0"/>
                <a:ea typeface="Calibri" pitchFamily="34" charset="0"/>
                <a:cs typeface="Times New Roman" pitchFamily="18" charset="0"/>
              </a:rPr>
              <a:t>s</a:t>
            </a:r>
            <a:r>
              <a:rPr kumimoji="0" lang="fr-FR" sz="2000" i="0" u="none" strike="noStrike" cap="none" normalizeH="0" baseline="0" dirty="0" smtClean="0">
                <a:ln>
                  <a:noFill/>
                </a:ln>
                <a:effectLst/>
                <a:latin typeface="Times New Roman" pitchFamily="18" charset="0"/>
                <a:ea typeface="Calibri" pitchFamily="34" charset="0"/>
                <a:cs typeface="Times New Roman" pitchFamily="18" charset="0"/>
              </a:rPr>
              <a:t> prennent la valeur d’un des deux parents avec la  même probabilité.</a:t>
            </a:r>
            <a:r>
              <a:rPr lang="fr-FR" sz="2000" dirty="0" smtClean="0">
                <a:latin typeface="Times New Roman" pitchFamily="18" charset="0"/>
                <a:ea typeface="Calibri" pitchFamily="34" charset="0"/>
                <a:cs typeface="Times New Roman" pitchFamily="18" charset="0"/>
              </a:rPr>
              <a:t> </a:t>
            </a:r>
          </a:p>
          <a:p>
            <a:pPr lvl="0" eaLnBrk="0" fontAlgn="base" hangingPunct="0">
              <a:spcBef>
                <a:spcPct val="0"/>
              </a:spcBef>
              <a:spcAft>
                <a:spcPct val="0"/>
              </a:spcAft>
              <a:tabLst>
                <a:tab pos="2543175" algn="l"/>
              </a:tabLst>
            </a:pPr>
            <a:r>
              <a:rPr lang="fr-FR" sz="2000" dirty="0" smtClean="0">
                <a:latin typeface="Times New Roman" pitchFamily="18" charset="0"/>
                <a:ea typeface="Calibri" pitchFamily="34" charset="0"/>
                <a:cs typeface="Times New Roman" pitchFamily="18" charset="0"/>
              </a:rPr>
              <a:t>Ceci peut faire apparaitre des clauses fausses? Le croisement corrige les clauses fausses identiques chez les deux parents et conserve une certaine structure venant des parents.</a:t>
            </a:r>
            <a:endParaRPr lang="fr-FR" sz="20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543175" algn="l"/>
              </a:tabLst>
            </a:pP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ZoneTexte 10"/>
          <p:cNvSpPr txBox="1"/>
          <p:nvPr/>
        </p:nvSpPr>
        <p:spPr>
          <a:xfrm>
            <a:off x="1214414" y="395567"/>
            <a:ext cx="6429420" cy="461665"/>
          </a:xfrm>
          <a:prstGeom prst="rect">
            <a:avLst/>
          </a:prstGeom>
          <a:noFill/>
        </p:spPr>
        <p:txBody>
          <a:bodyPr wrap="square" rtlCol="0">
            <a:spAutoFit/>
          </a:bodyPr>
          <a:lstStyle/>
          <a:p>
            <a:pPr algn="ctr" fontAlgn="base">
              <a:spcBef>
                <a:spcPct val="0"/>
              </a:spcBef>
              <a:spcAft>
                <a:spcPct val="0"/>
              </a:spcAft>
            </a:pPr>
            <a:r>
              <a:rPr lang="fr-FR" sz="2200" b="1" i="1" dirty="0" smtClean="0">
                <a:effectLst>
                  <a:outerShdw blurRad="38100" dist="38100" dir="2700000" algn="tl">
                    <a:srgbClr val="000000">
                      <a:alpha val="43137"/>
                    </a:srgbClr>
                  </a:outerShdw>
                </a:effectLst>
                <a:latin typeface="Lucida Calligraphy" pitchFamily="66" charset="0"/>
                <a:ea typeface="Calibri" pitchFamily="34" charset="0"/>
                <a:cs typeface="Times New Roman" pitchFamily="18" charset="0"/>
              </a:rPr>
              <a:t>Algorithme Hybride  </a:t>
            </a:r>
            <a:r>
              <a:rPr lang="fr-FR" sz="2400" b="1" dirty="0" smtClean="0">
                <a:effectLst>
                  <a:outerShdw blurRad="38100" dist="38100" dir="2700000" algn="tl">
                    <a:srgbClr val="000000">
                      <a:alpha val="43137"/>
                    </a:srgbClr>
                  </a:outerShdw>
                </a:effectLst>
                <a:latin typeface="Lucida Calligraphy" pitchFamily="66" charset="0"/>
                <a:ea typeface="Calibri" pitchFamily="34" charset="0"/>
                <a:cs typeface="Times New Roman" pitchFamily="18" charset="0"/>
              </a:rPr>
              <a:t>(</a:t>
            </a:r>
            <a:r>
              <a:rPr lang="fr-FR" sz="2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GASAT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73741"/>
                                        </p:tgtEl>
                                        <p:attrNameLst>
                                          <p:attrName>style.visibility</p:attrName>
                                        </p:attrNameLst>
                                      </p:cBhvr>
                                      <p:to>
                                        <p:strVal val="visible"/>
                                      </p:to>
                                    </p:set>
                                    <p:animEffect transition="in" filter="fade">
                                      <p:cBhvr>
                                        <p:cTn id="7" dur="50"/>
                                        <p:tgtEl>
                                          <p:spTgt spid="73741"/>
                                        </p:tgtEl>
                                      </p:cBhvr>
                                    </p:animEffect>
                                    <p:anim calcmode="lin" valueType="num">
                                      <p:cBhvr>
                                        <p:cTn id="8" dur="200" fill="hold"/>
                                        <p:tgtEl>
                                          <p:spTgt spid="73741"/>
                                        </p:tgtEl>
                                        <p:attrNameLst>
                                          <p:attrName>ppt_x</p:attrName>
                                        </p:attrNameLst>
                                      </p:cBhvr>
                                      <p:tavLst>
                                        <p:tav tm="0">
                                          <p:val>
                                            <p:strVal val="#ppt_x"/>
                                          </p:val>
                                        </p:tav>
                                        <p:tav tm="100000">
                                          <p:val>
                                            <p:strVal val="#ppt_x"/>
                                          </p:val>
                                        </p:tav>
                                      </p:tavLst>
                                    </p:anim>
                                    <p:anim calcmode="lin" valueType="num">
                                      <p:cBhvr>
                                        <p:cTn id="9" dur="200" fill="hold"/>
                                        <p:tgtEl>
                                          <p:spTgt spid="73741"/>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7374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7374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910" y="857232"/>
            <a:ext cx="8001056" cy="1631216"/>
          </a:xfrm>
          <a:prstGeom prst="rect">
            <a:avLst/>
          </a:prstGeom>
        </p:spPr>
        <p:txBody>
          <a:bodyPr wrap="square">
            <a:spAutoFit/>
          </a:bodyPr>
          <a:lstStyle/>
          <a:p>
            <a:r>
              <a:rPr lang="fr-FR" sz="2000" b="1" u="sng" dirty="0" smtClean="0">
                <a:latin typeface="Times New Roman" pitchFamily="18" charset="0"/>
                <a:cs typeface="Times New Roman" pitchFamily="18" charset="0"/>
              </a:rPr>
              <a:t>Exemple CC </a:t>
            </a:r>
            <a:r>
              <a:rPr lang="fr-FR" sz="2000" b="1" u="sng" dirty="0" err="1" smtClean="0">
                <a:latin typeface="Times New Roman" pitchFamily="18" charset="0"/>
                <a:cs typeface="Times New Roman" pitchFamily="18" charset="0"/>
              </a:rPr>
              <a:t>crossover</a:t>
            </a:r>
            <a:r>
              <a:rPr lang="fr-FR" sz="2000" b="1" u="sng" dirty="0" smtClean="0">
                <a:latin typeface="Times New Roman" pitchFamily="18" charset="0"/>
                <a:cs typeface="Times New Roman" pitchFamily="18" charset="0"/>
              </a:rPr>
              <a:t> </a:t>
            </a:r>
          </a:p>
          <a:p>
            <a:r>
              <a:rPr lang="fr-FR" sz="2000" dirty="0" smtClean="0">
                <a:latin typeface="Times New Roman" pitchFamily="18" charset="0"/>
                <a:cs typeface="Times New Roman" pitchFamily="18" charset="0"/>
              </a:rPr>
              <a:t>Le problème possède 5 variables, et 7 clauses. </a:t>
            </a:r>
            <a:r>
              <a:rPr lang="el-GR" sz="2000" dirty="0" smtClean="0">
                <a:latin typeface="Times New Roman" pitchFamily="18" charset="0"/>
                <a:cs typeface="Times New Roman" pitchFamily="18" charset="0"/>
              </a:rPr>
              <a:t>Φ</a:t>
            </a:r>
            <a:r>
              <a:rPr lang="fr-FR" sz="2000"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sym typeface="Wingdings" pitchFamily="2" charset="2"/>
              </a:rPr>
              <a:t>(x1˅x3˅x5)˄(¬x2˅x3˅¬x5)˄(¬x1˅¬x2˅x4)˄(x1˅x4˅¬x5)˄(x2˅x3˅x4) (¬x3˅¬x4˅x5)˄(¬x2˅x3˅x4).</a:t>
            </a:r>
            <a:endParaRPr lang="fr-FR" sz="2000" dirty="0" smtClean="0">
              <a:latin typeface="Times New Roman" pitchFamily="18" charset="0"/>
              <a:cs typeface="Times New Roman" pitchFamily="18" charset="0"/>
            </a:endParaRPr>
          </a:p>
          <a:p>
            <a:endParaRPr lang="fr-FR" sz="2000" dirty="0">
              <a:latin typeface="Times New Roman" pitchFamily="18" charset="0"/>
              <a:cs typeface="Times New Roman" pitchFamily="18" charset="0"/>
            </a:endParaRPr>
          </a:p>
        </p:txBody>
      </p:sp>
      <p:graphicFrame>
        <p:nvGraphicFramePr>
          <p:cNvPr id="6" name="Tableau 5"/>
          <p:cNvGraphicFramePr>
            <a:graphicFrameLocks noGrp="1"/>
          </p:cNvGraphicFramePr>
          <p:nvPr/>
        </p:nvGraphicFramePr>
        <p:xfrm>
          <a:off x="1500166" y="2357430"/>
          <a:ext cx="6096000" cy="1188720"/>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1016000"/>
                <a:gridCol w="1016000"/>
                <a:gridCol w="1016000"/>
                <a:gridCol w="1016000"/>
                <a:gridCol w="1016000"/>
                <a:gridCol w="1016000"/>
              </a:tblGrid>
              <a:tr h="370840">
                <a:tc>
                  <a:txBody>
                    <a:bodyPr/>
                    <a:lstStyle/>
                    <a:p>
                      <a:endParaRPr lang="fr-FR" sz="2000" b="1"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b="1" dirty="0" smtClean="0">
                          <a:latin typeface="Times New Roman" pitchFamily="18" charset="0"/>
                          <a:cs typeface="Times New Roman" pitchFamily="18" charset="0"/>
                        </a:rPr>
                        <a:t>x1</a:t>
                      </a:r>
                      <a:endParaRPr lang="fr-FR" sz="2000" b="1"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b="1" dirty="0" smtClean="0">
                          <a:latin typeface="Times New Roman" pitchFamily="18" charset="0"/>
                          <a:cs typeface="Times New Roman" pitchFamily="18" charset="0"/>
                        </a:rPr>
                        <a:t>x2</a:t>
                      </a:r>
                      <a:endParaRPr lang="fr-FR" sz="2000" b="1"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b="1" dirty="0" smtClean="0">
                          <a:latin typeface="Times New Roman" pitchFamily="18" charset="0"/>
                          <a:cs typeface="Times New Roman" pitchFamily="18" charset="0"/>
                        </a:rPr>
                        <a:t>x3</a:t>
                      </a:r>
                      <a:endParaRPr lang="fr-FR" sz="2000" b="1"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b="1" dirty="0" smtClean="0">
                          <a:latin typeface="Times New Roman" pitchFamily="18" charset="0"/>
                          <a:cs typeface="Times New Roman" pitchFamily="18" charset="0"/>
                        </a:rPr>
                        <a:t>x4</a:t>
                      </a:r>
                      <a:endParaRPr lang="fr-FR" sz="2000" b="1"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b="1" dirty="0" smtClean="0">
                          <a:latin typeface="Times New Roman" pitchFamily="18" charset="0"/>
                          <a:cs typeface="Times New Roman" pitchFamily="18" charset="0"/>
                        </a:rPr>
                        <a:t>x5</a:t>
                      </a:r>
                      <a:endParaRPr lang="fr-FR" sz="2000" b="1" dirty="0">
                        <a:latin typeface="Times New Roman" pitchFamily="18" charset="0"/>
                        <a:cs typeface="Times New Roman" pitchFamily="18" charset="0"/>
                      </a:endParaRPr>
                    </a:p>
                  </a:txBody>
                  <a:tcPr>
                    <a:blipFill>
                      <a:blip r:embed="rId3"/>
                      <a:tile tx="0" ty="0" sx="100000" sy="100000" flip="none" algn="tl"/>
                    </a:blipFill>
                  </a:tcPr>
                </a:tc>
              </a:tr>
              <a:tr h="370840">
                <a:tc>
                  <a:txBody>
                    <a:bodyPr/>
                    <a:lstStyle/>
                    <a:p>
                      <a:r>
                        <a:rPr lang="fr-FR" sz="2000" b="1" dirty="0" smtClean="0">
                          <a:latin typeface="Times New Roman" pitchFamily="18" charset="0"/>
                          <a:cs typeface="Times New Roman" pitchFamily="18" charset="0"/>
                        </a:rPr>
                        <a:t>X</a:t>
                      </a:r>
                      <a:endParaRPr lang="fr-FR" sz="2000" b="1"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b="1" dirty="0" smtClean="0">
                          <a:latin typeface="Times New Roman" pitchFamily="18" charset="0"/>
                          <a:cs typeface="Times New Roman" pitchFamily="18" charset="0"/>
                        </a:rPr>
                        <a:t>1</a:t>
                      </a:r>
                      <a:endParaRPr lang="fr-FR" sz="2000" b="1"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b="1" dirty="0" smtClean="0">
                          <a:latin typeface="Times New Roman" pitchFamily="18" charset="0"/>
                          <a:cs typeface="Times New Roman" pitchFamily="18" charset="0"/>
                        </a:rPr>
                        <a:t>1</a:t>
                      </a:r>
                      <a:endParaRPr lang="fr-FR" sz="2000" b="1"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b="1" dirty="0" smtClean="0">
                          <a:latin typeface="Times New Roman" pitchFamily="18" charset="0"/>
                          <a:cs typeface="Times New Roman" pitchFamily="18" charset="0"/>
                        </a:rPr>
                        <a:t>0</a:t>
                      </a:r>
                      <a:endParaRPr lang="fr-FR" sz="2000" b="1"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b="1" dirty="0" smtClean="0">
                          <a:latin typeface="Times New Roman" pitchFamily="18" charset="0"/>
                          <a:cs typeface="Times New Roman" pitchFamily="18" charset="0"/>
                        </a:rPr>
                        <a:t>0</a:t>
                      </a:r>
                      <a:endParaRPr lang="fr-FR" sz="2000" b="1"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b="1" dirty="0" smtClean="0">
                          <a:latin typeface="Times New Roman" pitchFamily="18" charset="0"/>
                          <a:cs typeface="Times New Roman" pitchFamily="18" charset="0"/>
                        </a:rPr>
                        <a:t>1</a:t>
                      </a:r>
                      <a:endParaRPr lang="fr-FR" sz="2000" b="1" dirty="0">
                        <a:latin typeface="Times New Roman" pitchFamily="18" charset="0"/>
                        <a:cs typeface="Times New Roman" pitchFamily="18" charset="0"/>
                      </a:endParaRPr>
                    </a:p>
                  </a:txBody>
                  <a:tcPr>
                    <a:blipFill>
                      <a:blip r:embed="rId3"/>
                      <a:tile tx="0" ty="0" sx="100000" sy="100000" flip="none" algn="tl"/>
                    </a:blipFill>
                  </a:tcPr>
                </a:tc>
              </a:tr>
              <a:tr h="370840">
                <a:tc>
                  <a:txBody>
                    <a:bodyPr/>
                    <a:lstStyle/>
                    <a:p>
                      <a:r>
                        <a:rPr lang="fr-FR" sz="2000" b="1" dirty="0" smtClean="0">
                          <a:latin typeface="Times New Roman" pitchFamily="18" charset="0"/>
                          <a:cs typeface="Times New Roman" pitchFamily="18" charset="0"/>
                        </a:rPr>
                        <a:t>Y</a:t>
                      </a:r>
                      <a:endParaRPr lang="fr-FR" sz="2000" b="1"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b="1" dirty="0" smtClean="0">
                          <a:latin typeface="Times New Roman" pitchFamily="18" charset="0"/>
                          <a:cs typeface="Times New Roman" pitchFamily="18" charset="0"/>
                        </a:rPr>
                        <a:t>0</a:t>
                      </a:r>
                      <a:endParaRPr lang="fr-FR" sz="2000" b="1"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b="1" dirty="0" smtClean="0">
                          <a:latin typeface="Times New Roman" pitchFamily="18" charset="0"/>
                          <a:cs typeface="Times New Roman" pitchFamily="18" charset="0"/>
                        </a:rPr>
                        <a:t>1</a:t>
                      </a:r>
                      <a:endParaRPr lang="fr-FR" sz="2000" b="1"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b="1" dirty="0" smtClean="0">
                          <a:latin typeface="Times New Roman" pitchFamily="18" charset="0"/>
                          <a:cs typeface="Times New Roman" pitchFamily="18" charset="0"/>
                        </a:rPr>
                        <a:t>0     </a:t>
                      </a:r>
                      <a:endParaRPr lang="fr-FR" sz="2000" b="1"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b="1" dirty="0" smtClean="0">
                          <a:latin typeface="Times New Roman" pitchFamily="18" charset="0"/>
                          <a:cs typeface="Times New Roman" pitchFamily="18" charset="0"/>
                        </a:rPr>
                        <a:t>0</a:t>
                      </a:r>
                      <a:endParaRPr lang="fr-FR" sz="2000" b="1"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b="1" dirty="0" smtClean="0">
                          <a:latin typeface="Times New Roman" pitchFamily="18" charset="0"/>
                          <a:cs typeface="Times New Roman" pitchFamily="18" charset="0"/>
                        </a:rPr>
                        <a:t>1</a:t>
                      </a:r>
                      <a:endParaRPr lang="fr-FR" sz="2000" b="1" dirty="0">
                        <a:latin typeface="Times New Roman" pitchFamily="18" charset="0"/>
                        <a:cs typeface="Times New Roman" pitchFamily="18" charset="0"/>
                      </a:endParaRPr>
                    </a:p>
                  </a:txBody>
                  <a:tcPr>
                    <a:blipFill>
                      <a:blip r:embed="rId3"/>
                      <a:tile tx="0" ty="0" sx="100000" sy="100000" flip="none" algn="tl"/>
                    </a:blipFill>
                  </a:tcPr>
                </a:tc>
              </a:tr>
            </a:tbl>
          </a:graphicData>
        </a:graphic>
      </p:graphicFrame>
      <p:sp>
        <p:nvSpPr>
          <p:cNvPr id="7" name="Rectangle 6"/>
          <p:cNvSpPr/>
          <p:nvPr/>
        </p:nvSpPr>
        <p:spPr>
          <a:xfrm>
            <a:off x="714348" y="3633148"/>
            <a:ext cx="7786742" cy="1938992"/>
          </a:xfrm>
          <a:prstGeom prst="rect">
            <a:avLst/>
          </a:prstGeom>
        </p:spPr>
        <p:txBody>
          <a:bodyPr wrap="square">
            <a:spAutoFit/>
          </a:bodyPr>
          <a:lstStyle/>
          <a:p>
            <a:r>
              <a:rPr lang="fr-FR" sz="2000" dirty="0" smtClean="0">
                <a:latin typeface="Times New Roman" pitchFamily="18" charset="0"/>
                <a:cs typeface="Times New Roman" pitchFamily="18" charset="0"/>
              </a:rPr>
              <a:t>La seconde et la dernière clause sont fausses pour X et Y. Nous calculons donc </a:t>
            </a:r>
            <a:r>
              <a:rPr lang="el-GR" sz="2000" dirty="0" smtClean="0">
                <a:latin typeface="Times New Roman" pitchFamily="18" charset="0"/>
                <a:cs typeface="Times New Roman" pitchFamily="18" charset="0"/>
              </a:rPr>
              <a:t>σ</a:t>
            </a:r>
            <a:r>
              <a:rPr lang="fr-FR" sz="2000" dirty="0" smtClean="0">
                <a:latin typeface="Times New Roman" pitchFamily="18" charset="0"/>
                <a:cs typeface="Times New Roman" pitchFamily="18" charset="0"/>
              </a:rPr>
              <a:t>i pour tous les xi:</a:t>
            </a:r>
          </a:p>
          <a:p>
            <a:r>
              <a:rPr lang="fr-FR" sz="2000" dirty="0" smtClean="0">
                <a:latin typeface="Times New Roman" pitchFamily="18" charset="0"/>
                <a:cs typeface="Times New Roman" pitchFamily="18" charset="0"/>
              </a:rPr>
              <a:t>Pour la seconde clause  </a:t>
            </a:r>
            <a:r>
              <a:rPr lang="el-GR" sz="2000" dirty="0" smtClean="0">
                <a:latin typeface="Times New Roman" pitchFamily="18" charset="0"/>
                <a:cs typeface="Times New Roman" pitchFamily="18" charset="0"/>
              </a:rPr>
              <a:t>σ</a:t>
            </a:r>
            <a:r>
              <a:rPr lang="fr-FR" sz="2000" dirty="0" smtClean="0">
                <a:latin typeface="Times New Roman" pitchFamily="18" charset="0"/>
                <a:cs typeface="Times New Roman" pitchFamily="18" charset="0"/>
              </a:rPr>
              <a:t>2=3 , </a:t>
            </a:r>
            <a:r>
              <a:rPr lang="el-GR" sz="2000" dirty="0" smtClean="0">
                <a:latin typeface="Times New Roman" pitchFamily="18" charset="0"/>
                <a:cs typeface="Times New Roman" pitchFamily="18" charset="0"/>
              </a:rPr>
              <a:t>σ</a:t>
            </a:r>
            <a:r>
              <a:rPr lang="fr-FR" sz="2000" dirty="0" smtClean="0">
                <a:latin typeface="Times New Roman" pitchFamily="18" charset="0"/>
                <a:cs typeface="Times New Roman" pitchFamily="18" charset="0"/>
              </a:rPr>
              <a:t>3=4 , </a:t>
            </a:r>
            <a:r>
              <a:rPr lang="el-GR" sz="2000" dirty="0" smtClean="0">
                <a:latin typeface="Times New Roman" pitchFamily="18" charset="0"/>
                <a:cs typeface="Times New Roman" pitchFamily="18" charset="0"/>
              </a:rPr>
              <a:t>σ</a:t>
            </a:r>
            <a:r>
              <a:rPr lang="fr-FR" sz="2000" dirty="0" smtClean="0">
                <a:latin typeface="Times New Roman" pitchFamily="18" charset="0"/>
                <a:cs typeface="Times New Roman" pitchFamily="18" charset="0"/>
              </a:rPr>
              <a:t>5=2 donc on fixe X3 a 1.</a:t>
            </a:r>
          </a:p>
          <a:p>
            <a:r>
              <a:rPr lang="fr-FR" sz="2000" dirty="0" smtClean="0">
                <a:latin typeface="Times New Roman" pitchFamily="18" charset="0"/>
                <a:cs typeface="Times New Roman" pitchFamily="18" charset="0"/>
              </a:rPr>
              <a:t>Pour la dernière clause </a:t>
            </a:r>
            <a:r>
              <a:rPr lang="el-GR" sz="2000" dirty="0" smtClean="0">
                <a:latin typeface="Times New Roman" pitchFamily="18" charset="0"/>
                <a:cs typeface="Times New Roman" pitchFamily="18" charset="0"/>
              </a:rPr>
              <a:t>σ</a:t>
            </a:r>
            <a:r>
              <a:rPr lang="fr-FR" sz="2000" dirty="0" smtClean="0">
                <a:latin typeface="Times New Roman" pitchFamily="18" charset="0"/>
                <a:cs typeface="Times New Roman" pitchFamily="18" charset="0"/>
              </a:rPr>
              <a:t>2=3,</a:t>
            </a:r>
            <a:r>
              <a:rPr lang="el-GR" sz="2000" dirty="0" smtClean="0">
                <a:latin typeface="Times New Roman" pitchFamily="18" charset="0"/>
                <a:cs typeface="Times New Roman" pitchFamily="18" charset="0"/>
              </a:rPr>
              <a:t>σ</a:t>
            </a:r>
            <a:r>
              <a:rPr lang="fr-FR" sz="2000" dirty="0" smtClean="0">
                <a:latin typeface="Times New Roman" pitchFamily="18" charset="0"/>
                <a:cs typeface="Times New Roman" pitchFamily="18" charset="0"/>
              </a:rPr>
              <a:t>4=4  nous fixons donc x4 a 1.</a:t>
            </a:r>
          </a:p>
          <a:p>
            <a:r>
              <a:rPr lang="fr-FR" sz="2000" dirty="0" smtClean="0">
                <a:latin typeface="Times New Roman" pitchFamily="18" charset="0"/>
                <a:cs typeface="Times New Roman" pitchFamily="18" charset="0"/>
              </a:rPr>
              <a:t>Les variables x1,x2 et x5</a:t>
            </a:r>
            <a:r>
              <a:rPr lang="fr-FR" sz="2000" dirty="0" smtClean="0">
                <a:latin typeface="Times New Roman"/>
              </a:rPr>
              <a:t> prennent chacune leur valeur aléatoirement chez X ou Y.</a:t>
            </a:r>
            <a:endParaRPr lang="fr-FR" sz="2000" dirty="0">
              <a:latin typeface="Times New Roman" pitchFamily="18" charset="0"/>
              <a:cs typeface="Times New Roman" pitchFamily="18" charset="0"/>
            </a:endParaRPr>
          </a:p>
        </p:txBody>
      </p:sp>
      <p:sp>
        <p:nvSpPr>
          <p:cNvPr id="8" name="Pensées 7"/>
          <p:cNvSpPr/>
          <p:nvPr/>
        </p:nvSpPr>
        <p:spPr>
          <a:xfrm>
            <a:off x="857224" y="-1071594"/>
            <a:ext cx="9215502" cy="4684614"/>
          </a:xfrm>
          <a:prstGeom prst="cloudCallout">
            <a:avLst/>
          </a:prstGeom>
          <a:blipFill>
            <a:blip r:embed="rId3"/>
            <a:tile tx="0" ty="0" sx="100000" sy="100000" flip="none" algn="tl"/>
          </a:blipFill>
          <a:ln>
            <a:solidFill>
              <a:schemeClr val="accent3">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smtClean="0">
              <a:solidFill>
                <a:schemeClr val="tx1"/>
              </a:solidFill>
              <a:latin typeface="Times New Roman" pitchFamily="18" charset="0"/>
              <a:ea typeface="Calibri" pitchFamily="34" charset="0"/>
              <a:cs typeface="Times New Roman" pitchFamily="18" charset="0"/>
            </a:endParaRPr>
          </a:p>
          <a:p>
            <a:pPr algn="ctr"/>
            <a:endParaRPr lang="fr-FR" sz="2000" b="1" dirty="0" smtClean="0">
              <a:solidFill>
                <a:schemeClr val="tx1"/>
              </a:solidFill>
              <a:latin typeface="Times New Roman" pitchFamily="18" charset="0"/>
              <a:ea typeface="Calibri" pitchFamily="34" charset="0"/>
              <a:cs typeface="Times New Roman" pitchFamily="18" charset="0"/>
            </a:endParaRPr>
          </a:p>
          <a:p>
            <a:pPr algn="ctr"/>
            <a:endParaRPr lang="fr-FR" sz="2000" b="1" dirty="0" smtClean="0">
              <a:solidFill>
                <a:schemeClr val="tx1"/>
              </a:solidFill>
              <a:latin typeface="Times New Roman" pitchFamily="18" charset="0"/>
              <a:ea typeface="Calibri" pitchFamily="34" charset="0"/>
              <a:cs typeface="Times New Roman" pitchFamily="18" charset="0"/>
            </a:endParaRPr>
          </a:p>
          <a:p>
            <a:pPr algn="ctr"/>
            <a:endParaRPr lang="fr-FR" sz="2000" b="1" dirty="0" smtClean="0">
              <a:solidFill>
                <a:schemeClr val="tx1"/>
              </a:solidFill>
              <a:latin typeface="Times New Roman" pitchFamily="18" charset="0"/>
              <a:ea typeface="Calibri" pitchFamily="34" charset="0"/>
              <a:cs typeface="Times New Roman" pitchFamily="18" charset="0"/>
            </a:endParaRPr>
          </a:p>
          <a:p>
            <a:pPr algn="ctr"/>
            <a:r>
              <a:rPr lang="fr-FR" sz="2000" b="1" dirty="0" smtClean="0">
                <a:solidFill>
                  <a:schemeClr val="tx1"/>
                </a:solidFill>
                <a:latin typeface="Times New Roman" pitchFamily="18" charset="0"/>
                <a:ea typeface="Calibri" pitchFamily="34" charset="0"/>
                <a:cs typeface="Times New Roman" pitchFamily="18" charset="0"/>
              </a:rPr>
              <a:t>Amélioration(</a:t>
            </a:r>
            <a:r>
              <a:rPr lang="fr-FR" sz="2000" b="1" dirty="0" err="1" smtClean="0">
                <a:solidFill>
                  <a:schemeClr val="tx1"/>
                </a:solidFill>
                <a:latin typeface="Times New Roman" pitchFamily="18" charset="0"/>
                <a:ea typeface="Calibri" pitchFamily="34" charset="0"/>
                <a:cs typeface="Times New Roman" pitchFamily="18" charset="0"/>
              </a:rPr>
              <a:t>X,i</a:t>
            </a:r>
            <a:r>
              <a:rPr lang="fr-FR" sz="2000" b="1" dirty="0" smtClean="0">
                <a:solidFill>
                  <a:schemeClr val="tx1"/>
                </a:solidFill>
                <a:latin typeface="Times New Roman" pitchFamily="18" charset="0"/>
                <a:ea typeface="Calibri" pitchFamily="34" charset="0"/>
                <a:cs typeface="Times New Roman" pitchFamily="18" charset="0"/>
              </a:rPr>
              <a:t>) =│{c| </a:t>
            </a:r>
            <a:r>
              <a:rPr lang="fr-FR" sz="2000" b="1" dirty="0" err="1" smtClean="0">
                <a:solidFill>
                  <a:schemeClr val="tx1"/>
                </a:solidFill>
                <a:latin typeface="Times New Roman" pitchFamily="18" charset="0"/>
                <a:ea typeface="Calibri" pitchFamily="34" charset="0"/>
                <a:cs typeface="Times New Roman" pitchFamily="18" charset="0"/>
              </a:rPr>
              <a:t>Sat</a:t>
            </a:r>
            <a:r>
              <a:rPr lang="fr-FR" sz="2000" b="1" dirty="0" smtClean="0">
                <a:solidFill>
                  <a:schemeClr val="tx1"/>
                </a:solidFill>
                <a:latin typeface="Times New Roman" pitchFamily="18" charset="0"/>
                <a:ea typeface="Calibri" pitchFamily="34" charset="0"/>
                <a:cs typeface="Times New Roman" pitchFamily="18" charset="0"/>
              </a:rPr>
              <a:t>(X[</a:t>
            </a:r>
            <a:r>
              <a:rPr lang="fr-FR" sz="2000" b="1" dirty="0" err="1" smtClean="0">
                <a:solidFill>
                  <a:schemeClr val="tx1"/>
                </a:solidFill>
                <a:latin typeface="Times New Roman" pitchFamily="18" charset="0"/>
                <a:ea typeface="Calibri" pitchFamily="34" charset="0"/>
                <a:cs typeface="Times New Roman" pitchFamily="18" charset="0"/>
              </a:rPr>
              <a:t>i←flip</a:t>
            </a:r>
            <a:r>
              <a:rPr lang="fr-FR" sz="2000" b="1" dirty="0" smtClean="0">
                <a:solidFill>
                  <a:schemeClr val="tx1"/>
                </a:solidFill>
                <a:latin typeface="Times New Roman" pitchFamily="18" charset="0"/>
                <a:ea typeface="Calibri" pitchFamily="34" charset="0"/>
                <a:cs typeface="Times New Roman" pitchFamily="18" charset="0"/>
              </a:rPr>
              <a:t>(</a:t>
            </a:r>
            <a:r>
              <a:rPr lang="fr-FR" sz="2000" b="1" dirty="0" err="1" smtClean="0">
                <a:solidFill>
                  <a:schemeClr val="tx1"/>
                </a:solidFill>
                <a:latin typeface="Times New Roman" pitchFamily="18" charset="0"/>
                <a:ea typeface="Calibri" pitchFamily="34" charset="0"/>
                <a:cs typeface="Times New Roman" pitchFamily="18" charset="0"/>
              </a:rPr>
              <a:t>X|i</a:t>
            </a:r>
            <a:r>
              <a:rPr lang="fr-FR" sz="2000" b="1" dirty="0" smtClean="0">
                <a:solidFill>
                  <a:schemeClr val="tx1"/>
                </a:solidFill>
                <a:latin typeface="Times New Roman" pitchFamily="18" charset="0"/>
                <a:ea typeface="Calibri" pitchFamily="34" charset="0"/>
                <a:cs typeface="Times New Roman" pitchFamily="18" charset="0"/>
              </a:rPr>
              <a:t>]),c)˄ ¬</a:t>
            </a:r>
            <a:r>
              <a:rPr lang="fr-FR" sz="2000" b="1" dirty="0" err="1" smtClean="0">
                <a:solidFill>
                  <a:schemeClr val="tx1"/>
                </a:solidFill>
                <a:latin typeface="Times New Roman" pitchFamily="18" charset="0"/>
                <a:ea typeface="Calibri" pitchFamily="34" charset="0"/>
                <a:cs typeface="Times New Roman" pitchFamily="18" charset="0"/>
              </a:rPr>
              <a:t>Sat</a:t>
            </a:r>
            <a:r>
              <a:rPr lang="fr-FR" sz="2000" b="1" dirty="0" smtClean="0">
                <a:solidFill>
                  <a:schemeClr val="tx1"/>
                </a:solidFill>
                <a:latin typeface="Times New Roman" pitchFamily="18" charset="0"/>
                <a:ea typeface="Calibri" pitchFamily="34" charset="0"/>
                <a:cs typeface="Times New Roman" pitchFamily="18" charset="0"/>
              </a:rPr>
              <a:t>(</a:t>
            </a:r>
            <a:r>
              <a:rPr lang="fr-FR" sz="2000" b="1" dirty="0" err="1" smtClean="0">
                <a:solidFill>
                  <a:schemeClr val="tx1"/>
                </a:solidFill>
                <a:latin typeface="Times New Roman" pitchFamily="18" charset="0"/>
                <a:ea typeface="Calibri" pitchFamily="34" charset="0"/>
                <a:cs typeface="Times New Roman" pitchFamily="18" charset="0"/>
              </a:rPr>
              <a:t>X,c</a:t>
            </a:r>
            <a:r>
              <a:rPr lang="fr-FR" sz="2000" b="1" dirty="0" smtClean="0">
                <a:solidFill>
                  <a:schemeClr val="tx1"/>
                </a:solidFill>
                <a:latin typeface="Times New Roman" pitchFamily="18" charset="0"/>
                <a:ea typeface="Calibri" pitchFamily="34" charset="0"/>
                <a:cs typeface="Times New Roman" pitchFamily="18" charset="0"/>
              </a:rPr>
              <a:t>)}│− │{c| ¬</a:t>
            </a:r>
            <a:r>
              <a:rPr lang="fr-FR" sz="2000" b="1" dirty="0" err="1" smtClean="0">
                <a:solidFill>
                  <a:schemeClr val="tx1"/>
                </a:solidFill>
                <a:latin typeface="Times New Roman" pitchFamily="18" charset="0"/>
                <a:ea typeface="Calibri" pitchFamily="34" charset="0"/>
                <a:cs typeface="Times New Roman" pitchFamily="18" charset="0"/>
              </a:rPr>
              <a:t>Sat</a:t>
            </a:r>
            <a:r>
              <a:rPr lang="fr-FR" sz="2000" b="1" dirty="0" smtClean="0">
                <a:solidFill>
                  <a:schemeClr val="tx1"/>
                </a:solidFill>
                <a:latin typeface="Times New Roman" pitchFamily="18" charset="0"/>
                <a:ea typeface="Calibri" pitchFamily="34" charset="0"/>
                <a:cs typeface="Times New Roman" pitchFamily="18" charset="0"/>
              </a:rPr>
              <a:t>(X[</a:t>
            </a:r>
            <a:r>
              <a:rPr lang="fr-FR" sz="2000" b="1" dirty="0" err="1" smtClean="0">
                <a:solidFill>
                  <a:schemeClr val="tx1"/>
                </a:solidFill>
                <a:latin typeface="Times New Roman" pitchFamily="18" charset="0"/>
                <a:ea typeface="Calibri" pitchFamily="34" charset="0"/>
                <a:cs typeface="Times New Roman" pitchFamily="18" charset="0"/>
              </a:rPr>
              <a:t>i←flip</a:t>
            </a:r>
            <a:r>
              <a:rPr lang="fr-FR" sz="2000" b="1" dirty="0" smtClean="0">
                <a:solidFill>
                  <a:schemeClr val="tx1"/>
                </a:solidFill>
                <a:latin typeface="Times New Roman" pitchFamily="18" charset="0"/>
                <a:ea typeface="Calibri" pitchFamily="34" charset="0"/>
                <a:cs typeface="Times New Roman" pitchFamily="18" charset="0"/>
              </a:rPr>
              <a:t>(</a:t>
            </a:r>
            <a:r>
              <a:rPr lang="fr-FR" sz="2000" b="1" dirty="0" err="1" smtClean="0">
                <a:solidFill>
                  <a:schemeClr val="tx1"/>
                </a:solidFill>
                <a:latin typeface="Times New Roman" pitchFamily="18" charset="0"/>
                <a:ea typeface="Calibri" pitchFamily="34" charset="0"/>
                <a:cs typeface="Times New Roman" pitchFamily="18" charset="0"/>
              </a:rPr>
              <a:t>X|i</a:t>
            </a:r>
            <a:r>
              <a:rPr lang="fr-FR" sz="2000" b="1" dirty="0" smtClean="0">
                <a:solidFill>
                  <a:schemeClr val="tx1"/>
                </a:solidFill>
                <a:latin typeface="Times New Roman" pitchFamily="18" charset="0"/>
                <a:ea typeface="Calibri" pitchFamily="34" charset="0"/>
                <a:cs typeface="Times New Roman" pitchFamily="18" charset="0"/>
              </a:rPr>
              <a:t>]),c)˄</a:t>
            </a:r>
            <a:r>
              <a:rPr lang="fr-FR" sz="2000" b="1" dirty="0" err="1" smtClean="0">
                <a:solidFill>
                  <a:schemeClr val="tx1"/>
                </a:solidFill>
                <a:latin typeface="Times New Roman" pitchFamily="18" charset="0"/>
                <a:ea typeface="Calibri" pitchFamily="34" charset="0"/>
                <a:cs typeface="Times New Roman" pitchFamily="18" charset="0"/>
              </a:rPr>
              <a:t>Sat</a:t>
            </a:r>
            <a:r>
              <a:rPr lang="fr-FR" sz="2000" b="1" dirty="0" smtClean="0">
                <a:solidFill>
                  <a:schemeClr val="tx1"/>
                </a:solidFill>
                <a:latin typeface="Times New Roman" pitchFamily="18" charset="0"/>
                <a:ea typeface="Calibri" pitchFamily="34" charset="0"/>
                <a:cs typeface="Times New Roman" pitchFamily="18" charset="0"/>
              </a:rPr>
              <a:t>(</a:t>
            </a:r>
            <a:r>
              <a:rPr lang="fr-FR" sz="2000" b="1" dirty="0" err="1" smtClean="0">
                <a:solidFill>
                  <a:schemeClr val="tx1"/>
                </a:solidFill>
                <a:latin typeface="Times New Roman" pitchFamily="18" charset="0"/>
                <a:ea typeface="Calibri" pitchFamily="34" charset="0"/>
                <a:cs typeface="Times New Roman" pitchFamily="18" charset="0"/>
              </a:rPr>
              <a:t>X,c</a:t>
            </a:r>
            <a:r>
              <a:rPr lang="fr-FR" sz="2000" b="1" dirty="0" smtClean="0">
                <a:solidFill>
                  <a:schemeClr val="tx1"/>
                </a:solidFill>
                <a:latin typeface="Times New Roman" pitchFamily="18" charset="0"/>
                <a:ea typeface="Calibri" pitchFamily="34" charset="0"/>
                <a:cs typeface="Times New Roman" pitchFamily="18" charset="0"/>
              </a:rPr>
              <a:t>)}│ </a:t>
            </a:r>
          </a:p>
          <a:p>
            <a:pPr algn="ctr"/>
            <a:endParaRPr lang="fr-FR" sz="2400" b="1" dirty="0" smtClean="0">
              <a:solidFill>
                <a:schemeClr val="tx1"/>
              </a:solidFill>
              <a:latin typeface="Times New Roman" pitchFamily="18" charset="0"/>
              <a:cs typeface="Times New Roman" pitchFamily="18" charset="0"/>
            </a:endParaRPr>
          </a:p>
          <a:p>
            <a:pPr algn="ctr"/>
            <a:r>
              <a:rPr lang="el-GR" sz="2400" b="1" dirty="0" smtClean="0">
                <a:solidFill>
                  <a:schemeClr val="tx1"/>
                </a:solidFill>
                <a:latin typeface="Times New Roman" pitchFamily="18" charset="0"/>
                <a:cs typeface="Times New Roman" pitchFamily="18" charset="0"/>
              </a:rPr>
              <a:t>σ</a:t>
            </a:r>
            <a:r>
              <a:rPr lang="fr-FR" sz="2000" b="1" dirty="0" smtClean="0">
                <a:solidFill>
                  <a:schemeClr val="tx1"/>
                </a:solidFill>
                <a:latin typeface="Times New Roman" pitchFamily="18" charset="0"/>
                <a:cs typeface="Times New Roman" pitchFamily="18" charset="0"/>
              </a:rPr>
              <a:t>2=amélioration(X|2)+ amélioration(Y|2)</a:t>
            </a:r>
            <a:endParaRPr lang="fr-FR" sz="2000" b="1" dirty="0">
              <a:solidFill>
                <a:schemeClr val="tx1"/>
              </a:solidFill>
              <a:latin typeface="Times New Roman" pitchFamily="18" charset="0"/>
              <a:cs typeface="Times New Roman" pitchFamily="18" charset="0"/>
            </a:endParaRPr>
          </a:p>
        </p:txBody>
      </p:sp>
      <p:sp>
        <p:nvSpPr>
          <p:cNvPr id="10" name="Pensées 9"/>
          <p:cNvSpPr/>
          <p:nvPr/>
        </p:nvSpPr>
        <p:spPr>
          <a:xfrm>
            <a:off x="1571604" y="-714404"/>
            <a:ext cx="9215502" cy="4684614"/>
          </a:xfrm>
          <a:prstGeom prst="cloudCallout">
            <a:avLst/>
          </a:prstGeom>
          <a:blipFill>
            <a:blip r:embed="rId3"/>
            <a:tile tx="0" ty="0" sx="100000" sy="100000" flip="none" algn="tl"/>
          </a:blipFill>
          <a:ln>
            <a:solidFill>
              <a:schemeClr val="accent3">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tx1"/>
                </a:solidFill>
                <a:latin typeface="Times New Roman" pitchFamily="18" charset="0"/>
                <a:cs typeface="Times New Roman" pitchFamily="18" charset="0"/>
              </a:rPr>
              <a:t>σ</a:t>
            </a:r>
            <a:r>
              <a:rPr lang="fr-FR" sz="2000" b="1" dirty="0" smtClean="0">
                <a:solidFill>
                  <a:schemeClr val="tx1"/>
                </a:solidFill>
                <a:latin typeface="Times New Roman" pitchFamily="18" charset="0"/>
                <a:cs typeface="Times New Roman" pitchFamily="18" charset="0"/>
              </a:rPr>
              <a:t>3 est le maximum donc k=3 et amélioration(X|2)&gt;amélioration(Y|2) → T=X   </a:t>
            </a:r>
          </a:p>
          <a:p>
            <a:pPr algn="ctr"/>
            <a:r>
              <a:rPr lang="fr-FR" sz="2000" b="1" dirty="0" smtClean="0">
                <a:solidFill>
                  <a:schemeClr val="tx1"/>
                </a:solidFill>
                <a:latin typeface="Times New Roman" pitchFamily="18" charset="0"/>
                <a:cs typeface="Times New Roman" pitchFamily="18" charset="0"/>
              </a:rPr>
              <a:t>on trouve donc  Z|3= flip(T|3)2</a:t>
            </a:r>
            <a:endParaRPr lang="fr-FR" sz="2000" b="1" dirty="0">
              <a:solidFill>
                <a:schemeClr val="tx1"/>
              </a:solidFill>
              <a:latin typeface="Times New Roman" pitchFamily="18" charset="0"/>
              <a:cs typeface="Times New Roman" pitchFamily="18" charset="0"/>
            </a:endParaRPr>
          </a:p>
        </p:txBody>
      </p:sp>
      <p:sp>
        <p:nvSpPr>
          <p:cNvPr id="12" name="ZoneTexte 11"/>
          <p:cNvSpPr txBox="1"/>
          <p:nvPr/>
        </p:nvSpPr>
        <p:spPr>
          <a:xfrm>
            <a:off x="1366814" y="252691"/>
            <a:ext cx="6429420" cy="461665"/>
          </a:xfrm>
          <a:prstGeom prst="rect">
            <a:avLst/>
          </a:prstGeom>
          <a:noFill/>
        </p:spPr>
        <p:txBody>
          <a:bodyPr wrap="square" rtlCol="0">
            <a:spAutoFit/>
          </a:bodyPr>
          <a:lstStyle/>
          <a:p>
            <a:pPr algn="ctr" fontAlgn="base">
              <a:spcBef>
                <a:spcPct val="0"/>
              </a:spcBef>
              <a:spcAft>
                <a:spcPct val="0"/>
              </a:spcAft>
            </a:pPr>
            <a:r>
              <a:rPr lang="fr-FR" sz="2200" b="1" i="1" dirty="0" smtClean="0">
                <a:effectLst>
                  <a:outerShdw blurRad="38100" dist="38100" dir="2700000" algn="tl">
                    <a:srgbClr val="000000">
                      <a:alpha val="43137"/>
                    </a:srgbClr>
                  </a:outerShdw>
                </a:effectLst>
                <a:latin typeface="Lucida Calligraphy" pitchFamily="66" charset="0"/>
                <a:ea typeface="Calibri" pitchFamily="34" charset="0"/>
                <a:cs typeface="Times New Roman" pitchFamily="18" charset="0"/>
              </a:rPr>
              <a:t>Algorithme Hybride  </a:t>
            </a:r>
            <a:r>
              <a:rPr lang="fr-FR" sz="2400" b="1" dirty="0" smtClean="0">
                <a:effectLst>
                  <a:outerShdw blurRad="38100" dist="38100" dir="2700000" algn="tl">
                    <a:srgbClr val="000000">
                      <a:alpha val="43137"/>
                    </a:srgbClr>
                  </a:outerShdw>
                </a:effectLst>
                <a:latin typeface="Lucida Calligraphy" pitchFamily="66" charset="0"/>
                <a:ea typeface="Calibri" pitchFamily="34" charset="0"/>
                <a:cs typeface="Times New Roman" pitchFamily="18" charset="0"/>
              </a:rPr>
              <a:t>(</a:t>
            </a:r>
            <a:r>
              <a:rPr lang="fr-FR" sz="2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GASAT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grpId="1" nodeType="clickEffect">
                                  <p:stCondLst>
                                    <p:cond delay="0"/>
                                  </p:stCondLst>
                                  <p:childTnLst>
                                    <p:anim calcmode="lin" valueType="num">
                                      <p:cBhvr>
                                        <p:cTn id="13" dur="500"/>
                                        <p:tgtEl>
                                          <p:spTgt spid="8"/>
                                        </p:tgtEl>
                                        <p:attrNameLst>
                                          <p:attrName>ppt_w</p:attrName>
                                        </p:attrNameLst>
                                      </p:cBhvr>
                                      <p:tavLst>
                                        <p:tav tm="0">
                                          <p:val>
                                            <p:strVal val="ppt_w"/>
                                          </p:val>
                                        </p:tav>
                                        <p:tav tm="100000">
                                          <p:val>
                                            <p:strVal val="ppt_w*0.70"/>
                                          </p:val>
                                        </p:tav>
                                      </p:tavLst>
                                    </p:anim>
                                    <p:anim calcmode="lin" valueType="num">
                                      <p:cBhvr>
                                        <p:cTn id="14" dur="500"/>
                                        <p:tgtEl>
                                          <p:spTgt spid="8"/>
                                        </p:tgtEl>
                                        <p:attrNameLst>
                                          <p:attrName>ppt_h</p:attrName>
                                        </p:attrNameLst>
                                      </p:cBhvr>
                                      <p:tavLst>
                                        <p:tav tm="0">
                                          <p:val>
                                            <p:strVal val="ppt_h"/>
                                          </p:val>
                                        </p:tav>
                                        <p:tav tm="100000">
                                          <p:val>
                                            <p:strVal val="ppt_h"/>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strVal val="#ppt_w*0.70"/>
                                          </p:val>
                                        </p:tav>
                                        <p:tav tm="100000">
                                          <p:val>
                                            <p:strVal val="#ppt_w"/>
                                          </p:val>
                                        </p:tav>
                                      </p:tavLst>
                                    </p:anim>
                                    <p:anim calcmode="lin" valueType="num">
                                      <p:cBhvr>
                                        <p:cTn id="22" dur="500" fill="hold"/>
                                        <p:tgtEl>
                                          <p:spTgt spid="10"/>
                                        </p:tgtEl>
                                        <p:attrNameLst>
                                          <p:attrName>ppt_h</p:attrName>
                                        </p:attrNameLst>
                                      </p:cBhvr>
                                      <p:tavLst>
                                        <p:tav tm="0">
                                          <p:val>
                                            <p:strVal val="#ppt_h"/>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71472" y="1107546"/>
            <a:ext cx="8072494" cy="1892826"/>
          </a:xfrm>
          <a:prstGeom prst="rect">
            <a:avLst/>
          </a:prstGeom>
          <a:noFill/>
        </p:spPr>
        <p:txBody>
          <a:bodyPr wrap="square" rtlCol="0">
            <a:spAutoFit/>
          </a:bodyPr>
          <a:lstStyle/>
          <a:p>
            <a:pPr>
              <a:lnSpc>
                <a:spcPct val="115000"/>
              </a:lnSpc>
              <a:spcAft>
                <a:spcPts val="1000"/>
              </a:spcAft>
            </a:pPr>
            <a:r>
              <a:rPr lang="fr-FR" sz="2000" dirty="0" smtClean="0">
                <a:latin typeface="Times New Roman" pitchFamily="18" charset="0"/>
                <a:cs typeface="Times New Roman" pitchFamily="18" charset="0"/>
              </a:rPr>
              <a:t>On obtient alors le fils Z tel que:</a:t>
            </a:r>
          </a:p>
          <a:p>
            <a:pPr>
              <a:lnSpc>
                <a:spcPct val="115000"/>
              </a:lnSpc>
              <a:spcAft>
                <a:spcPts val="1000"/>
              </a:spcAft>
            </a:pPr>
            <a:endParaRPr lang="fr-FR" sz="2000" dirty="0" smtClean="0">
              <a:latin typeface="Times New Roman" pitchFamily="18" charset="0"/>
              <a:ea typeface="Calibri"/>
              <a:cs typeface="Times New Roman" pitchFamily="18" charset="0"/>
            </a:endParaRPr>
          </a:p>
          <a:p>
            <a:pPr>
              <a:lnSpc>
                <a:spcPct val="115000"/>
              </a:lnSpc>
              <a:spcAft>
                <a:spcPts val="1000"/>
              </a:spcAft>
            </a:pPr>
            <a:endParaRPr lang="fr-FR" sz="2000" dirty="0" smtClean="0">
              <a:latin typeface="Times New Roman" pitchFamily="18" charset="0"/>
              <a:ea typeface="Calibri"/>
              <a:cs typeface="Times New Roman" pitchFamily="18" charset="0"/>
            </a:endParaRPr>
          </a:p>
          <a:p>
            <a:pPr>
              <a:lnSpc>
                <a:spcPct val="115000"/>
              </a:lnSpc>
              <a:spcAft>
                <a:spcPts val="1000"/>
              </a:spcAft>
            </a:pPr>
            <a:endParaRPr lang="fr-FR" sz="2000" dirty="0" smtClean="0">
              <a:latin typeface="Times New Roman" pitchFamily="18" charset="0"/>
              <a:ea typeface="Calibri"/>
              <a:cs typeface="Times New Roman" pitchFamily="18" charset="0"/>
            </a:endParaRPr>
          </a:p>
        </p:txBody>
      </p:sp>
      <p:graphicFrame>
        <p:nvGraphicFramePr>
          <p:cNvPr id="5" name="Tableau 4"/>
          <p:cNvGraphicFramePr>
            <a:graphicFrameLocks noGrp="1"/>
          </p:cNvGraphicFramePr>
          <p:nvPr/>
        </p:nvGraphicFramePr>
        <p:xfrm>
          <a:off x="762016" y="1707826"/>
          <a:ext cx="6096000" cy="79248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370840">
                <a:tc>
                  <a:txBody>
                    <a:bodyPr/>
                    <a:lstStyle/>
                    <a:p>
                      <a:endParaRPr lang="fr-FR" sz="2000"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dirty="0" smtClean="0">
                          <a:latin typeface="Times New Roman" pitchFamily="18" charset="0"/>
                          <a:cs typeface="Times New Roman" pitchFamily="18" charset="0"/>
                        </a:rPr>
                        <a:t>X1</a:t>
                      </a:r>
                      <a:endParaRPr lang="fr-FR" sz="2000"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dirty="0" smtClean="0">
                          <a:latin typeface="Times New Roman" pitchFamily="18" charset="0"/>
                          <a:cs typeface="Times New Roman" pitchFamily="18" charset="0"/>
                        </a:rPr>
                        <a:t>X2</a:t>
                      </a:r>
                      <a:endParaRPr lang="fr-FR" sz="2000"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dirty="0" smtClean="0">
                          <a:latin typeface="Times New Roman" pitchFamily="18" charset="0"/>
                          <a:cs typeface="Times New Roman" pitchFamily="18" charset="0"/>
                        </a:rPr>
                        <a:t>X3</a:t>
                      </a:r>
                      <a:endParaRPr lang="fr-FR" sz="2000"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dirty="0" smtClean="0">
                          <a:latin typeface="Times New Roman" pitchFamily="18" charset="0"/>
                          <a:cs typeface="Times New Roman" pitchFamily="18" charset="0"/>
                        </a:rPr>
                        <a:t>X4</a:t>
                      </a:r>
                      <a:endParaRPr lang="fr-FR" sz="2000"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dirty="0" smtClean="0">
                          <a:latin typeface="Times New Roman" pitchFamily="18" charset="0"/>
                          <a:cs typeface="Times New Roman" pitchFamily="18" charset="0"/>
                        </a:rPr>
                        <a:t>X5</a:t>
                      </a:r>
                      <a:endParaRPr lang="fr-FR" sz="2000" dirty="0">
                        <a:latin typeface="Times New Roman" pitchFamily="18" charset="0"/>
                        <a:cs typeface="Times New Roman" pitchFamily="18" charset="0"/>
                      </a:endParaRPr>
                    </a:p>
                  </a:txBody>
                  <a:tcPr>
                    <a:blipFill>
                      <a:blip r:embed="rId3"/>
                      <a:tile tx="0" ty="0" sx="100000" sy="100000" flip="none" algn="tl"/>
                    </a:blipFill>
                  </a:tcPr>
                </a:tc>
              </a:tr>
              <a:tr h="370840">
                <a:tc>
                  <a:txBody>
                    <a:bodyPr/>
                    <a:lstStyle/>
                    <a:p>
                      <a:r>
                        <a:rPr lang="fr-FR" sz="2000" dirty="0" smtClean="0">
                          <a:latin typeface="Times New Roman" pitchFamily="18" charset="0"/>
                          <a:cs typeface="Times New Roman" pitchFamily="18" charset="0"/>
                        </a:rPr>
                        <a:t>Z</a:t>
                      </a:r>
                      <a:endParaRPr lang="fr-FR" sz="2000" dirty="0">
                        <a:latin typeface="Times New Roman" pitchFamily="18" charset="0"/>
                        <a:cs typeface="Times New Roman" pitchFamily="18" charset="0"/>
                      </a:endParaRPr>
                    </a:p>
                  </a:txBody>
                  <a:tcPr>
                    <a:blipFill>
                      <a:blip r:embed="rId3"/>
                      <a:tile tx="0" ty="0" sx="100000" sy="100000" flip="none" algn="tl"/>
                    </a:blipFill>
                  </a:tcPr>
                </a:tc>
                <a:tc>
                  <a:txBody>
                    <a:bodyPr/>
                    <a:lstStyle/>
                    <a:p>
                      <a:endParaRPr lang="fr-FR" sz="2000" dirty="0">
                        <a:latin typeface="Times New Roman" pitchFamily="18" charset="0"/>
                        <a:cs typeface="Times New Roman" pitchFamily="18" charset="0"/>
                      </a:endParaRPr>
                    </a:p>
                  </a:txBody>
                  <a:tcPr>
                    <a:blipFill>
                      <a:blip r:embed="rId3"/>
                      <a:tile tx="0" ty="0" sx="100000" sy="100000" flip="none" algn="tl"/>
                    </a:blipFill>
                  </a:tcPr>
                </a:tc>
                <a:tc>
                  <a:txBody>
                    <a:bodyPr/>
                    <a:lstStyle/>
                    <a:p>
                      <a:endParaRPr lang="fr-FR" sz="2000"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dirty="0" smtClean="0">
                          <a:latin typeface="Times New Roman" pitchFamily="18" charset="0"/>
                          <a:cs typeface="Times New Roman" pitchFamily="18" charset="0"/>
                        </a:rPr>
                        <a:t>1</a:t>
                      </a:r>
                      <a:endParaRPr lang="fr-FR" sz="2000"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dirty="0" smtClean="0">
                          <a:latin typeface="Times New Roman" pitchFamily="18" charset="0"/>
                          <a:cs typeface="Times New Roman" pitchFamily="18" charset="0"/>
                        </a:rPr>
                        <a:t>1</a:t>
                      </a:r>
                      <a:endParaRPr lang="fr-FR" sz="2000" dirty="0">
                        <a:latin typeface="Times New Roman" pitchFamily="18" charset="0"/>
                        <a:cs typeface="Times New Roman" pitchFamily="18" charset="0"/>
                      </a:endParaRPr>
                    </a:p>
                  </a:txBody>
                  <a:tcPr>
                    <a:blipFill>
                      <a:blip r:embed="rId3"/>
                      <a:tile tx="0" ty="0" sx="100000" sy="100000" flip="none" algn="tl"/>
                    </a:blipFill>
                  </a:tcPr>
                </a:tc>
                <a:tc>
                  <a:txBody>
                    <a:bodyPr/>
                    <a:lstStyle/>
                    <a:p>
                      <a:endParaRPr lang="fr-FR" sz="2000" dirty="0">
                        <a:latin typeface="Times New Roman" pitchFamily="18" charset="0"/>
                        <a:cs typeface="Times New Roman" pitchFamily="18" charset="0"/>
                      </a:endParaRPr>
                    </a:p>
                  </a:txBody>
                  <a:tcPr>
                    <a:blipFill>
                      <a:blip r:embed="rId3"/>
                      <a:tile tx="0" ty="0" sx="100000" sy="100000" flip="none" algn="tl"/>
                    </a:blipFill>
                  </a:tcPr>
                </a:tc>
              </a:tr>
            </a:tbl>
          </a:graphicData>
        </a:graphic>
      </p:graphicFrame>
      <p:graphicFrame>
        <p:nvGraphicFramePr>
          <p:cNvPr id="6" name="Tableau 5"/>
          <p:cNvGraphicFramePr>
            <a:graphicFrameLocks noGrp="1"/>
          </p:cNvGraphicFramePr>
          <p:nvPr/>
        </p:nvGraphicFramePr>
        <p:xfrm>
          <a:off x="785786" y="3922404"/>
          <a:ext cx="6096000" cy="79248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370840">
                <a:tc>
                  <a:txBody>
                    <a:bodyPr/>
                    <a:lstStyle/>
                    <a:p>
                      <a:endParaRPr lang="fr-FR" sz="2000"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dirty="0" smtClean="0">
                          <a:latin typeface="Times New Roman" pitchFamily="18" charset="0"/>
                          <a:cs typeface="Times New Roman" pitchFamily="18" charset="0"/>
                        </a:rPr>
                        <a:t>x1</a:t>
                      </a:r>
                      <a:endParaRPr lang="fr-FR" sz="2000"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dirty="0" smtClean="0">
                          <a:latin typeface="Times New Roman" pitchFamily="18" charset="0"/>
                          <a:cs typeface="Times New Roman" pitchFamily="18" charset="0"/>
                        </a:rPr>
                        <a:t>x2</a:t>
                      </a:r>
                      <a:endParaRPr lang="fr-FR" sz="2000"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dirty="0" smtClean="0">
                          <a:latin typeface="Times New Roman" pitchFamily="18" charset="0"/>
                          <a:cs typeface="Times New Roman" pitchFamily="18" charset="0"/>
                        </a:rPr>
                        <a:t>x3</a:t>
                      </a:r>
                      <a:endParaRPr lang="fr-FR" sz="2000"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dirty="0" smtClean="0">
                          <a:latin typeface="Times New Roman" pitchFamily="18" charset="0"/>
                          <a:cs typeface="Times New Roman" pitchFamily="18" charset="0"/>
                        </a:rPr>
                        <a:t>x4</a:t>
                      </a:r>
                      <a:endParaRPr lang="fr-FR" sz="2000"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dirty="0" smtClean="0">
                          <a:latin typeface="Times New Roman" pitchFamily="18" charset="0"/>
                          <a:cs typeface="Times New Roman" pitchFamily="18" charset="0"/>
                        </a:rPr>
                        <a:t>x5</a:t>
                      </a:r>
                      <a:endParaRPr lang="fr-FR" sz="2000" dirty="0">
                        <a:latin typeface="Times New Roman" pitchFamily="18" charset="0"/>
                        <a:cs typeface="Times New Roman" pitchFamily="18" charset="0"/>
                      </a:endParaRPr>
                    </a:p>
                  </a:txBody>
                  <a:tcPr>
                    <a:blipFill>
                      <a:blip r:embed="rId3"/>
                      <a:tile tx="0" ty="0" sx="100000" sy="100000" flip="none" algn="tl"/>
                    </a:blipFill>
                  </a:tcPr>
                </a:tc>
              </a:tr>
              <a:tr h="370840">
                <a:tc>
                  <a:txBody>
                    <a:bodyPr/>
                    <a:lstStyle/>
                    <a:p>
                      <a:r>
                        <a:rPr lang="fr-FR" sz="2000" dirty="0" smtClean="0">
                          <a:latin typeface="Times New Roman" pitchFamily="18" charset="0"/>
                          <a:cs typeface="Times New Roman" pitchFamily="18" charset="0"/>
                        </a:rPr>
                        <a:t>Z</a:t>
                      </a:r>
                      <a:endParaRPr lang="fr-FR" sz="2000"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dirty="0" smtClean="0">
                          <a:latin typeface="Times New Roman" pitchFamily="18" charset="0"/>
                          <a:cs typeface="Times New Roman" pitchFamily="18" charset="0"/>
                        </a:rPr>
                        <a:t>0</a:t>
                      </a:r>
                      <a:endParaRPr lang="fr-FR" sz="2000"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dirty="0" smtClean="0">
                          <a:latin typeface="Times New Roman" pitchFamily="18" charset="0"/>
                          <a:cs typeface="Times New Roman" pitchFamily="18" charset="0"/>
                        </a:rPr>
                        <a:t>1</a:t>
                      </a:r>
                      <a:endParaRPr lang="fr-FR" sz="2000"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dirty="0" smtClean="0">
                          <a:latin typeface="Times New Roman" pitchFamily="18" charset="0"/>
                          <a:cs typeface="Times New Roman" pitchFamily="18" charset="0"/>
                        </a:rPr>
                        <a:t>1</a:t>
                      </a:r>
                      <a:endParaRPr lang="fr-FR" sz="2000"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dirty="0" smtClean="0">
                          <a:latin typeface="Times New Roman" pitchFamily="18" charset="0"/>
                          <a:cs typeface="Times New Roman" pitchFamily="18" charset="0"/>
                        </a:rPr>
                        <a:t>1</a:t>
                      </a:r>
                      <a:endParaRPr lang="fr-FR" sz="2000" dirty="0">
                        <a:latin typeface="Times New Roman" pitchFamily="18" charset="0"/>
                        <a:cs typeface="Times New Roman" pitchFamily="18" charset="0"/>
                      </a:endParaRPr>
                    </a:p>
                  </a:txBody>
                  <a:tcPr>
                    <a:blipFill>
                      <a:blip r:embed="rId3"/>
                      <a:tile tx="0" ty="0" sx="100000" sy="100000" flip="none" algn="tl"/>
                    </a:blipFill>
                  </a:tcPr>
                </a:tc>
                <a:tc>
                  <a:txBody>
                    <a:bodyPr/>
                    <a:lstStyle/>
                    <a:p>
                      <a:r>
                        <a:rPr lang="fr-FR" sz="2000" dirty="0" smtClean="0">
                          <a:latin typeface="Times New Roman" pitchFamily="18" charset="0"/>
                          <a:cs typeface="Times New Roman" pitchFamily="18" charset="0"/>
                        </a:rPr>
                        <a:t>1</a:t>
                      </a:r>
                      <a:endParaRPr lang="fr-FR" sz="2000" dirty="0">
                        <a:latin typeface="Times New Roman" pitchFamily="18" charset="0"/>
                        <a:cs typeface="Times New Roman" pitchFamily="18" charset="0"/>
                      </a:endParaRPr>
                    </a:p>
                  </a:txBody>
                  <a:tcPr>
                    <a:blipFill>
                      <a:blip r:embed="rId3"/>
                      <a:tile tx="0" ty="0" sx="100000" sy="100000" flip="none" algn="tl"/>
                    </a:blipFill>
                  </a:tcPr>
                </a:tc>
              </a:tr>
            </a:tbl>
          </a:graphicData>
        </a:graphic>
      </p:graphicFrame>
      <p:sp>
        <p:nvSpPr>
          <p:cNvPr id="8" name="ZoneTexte 7"/>
          <p:cNvSpPr txBox="1"/>
          <p:nvPr/>
        </p:nvSpPr>
        <p:spPr>
          <a:xfrm>
            <a:off x="608827" y="2643182"/>
            <a:ext cx="8284640" cy="1333698"/>
          </a:xfrm>
          <a:prstGeom prst="rect">
            <a:avLst/>
          </a:prstGeom>
          <a:noFill/>
        </p:spPr>
        <p:txBody>
          <a:bodyPr wrap="none" rtlCol="0">
            <a:spAutoFit/>
          </a:bodyPr>
          <a:lstStyle/>
          <a:p>
            <a:pPr>
              <a:lnSpc>
                <a:spcPct val="115000"/>
              </a:lnSpc>
              <a:spcAft>
                <a:spcPts val="1000"/>
              </a:spcAft>
            </a:pPr>
            <a:r>
              <a:rPr lang="fr-FR" sz="2000" dirty="0" smtClean="0">
                <a:latin typeface="Times New Roman"/>
                <a:ea typeface="Calibri"/>
                <a:cs typeface="Arial"/>
              </a:rPr>
              <a:t>Les variables x1,x2 et x5 prennent chacune leur valeur aléatoirement chez        </a:t>
            </a:r>
          </a:p>
          <a:p>
            <a:pPr>
              <a:lnSpc>
                <a:spcPct val="115000"/>
              </a:lnSpc>
              <a:spcAft>
                <a:spcPts val="1000"/>
              </a:spcAft>
            </a:pPr>
            <a:r>
              <a:rPr lang="fr-FR" sz="2000" dirty="0" smtClean="0">
                <a:latin typeface="Times New Roman"/>
                <a:ea typeface="Calibri"/>
                <a:cs typeface="Arial"/>
              </a:rPr>
              <a:t>X ou Y. </a:t>
            </a:r>
            <a:endParaRPr lang="fr-FR" sz="2000" dirty="0" smtClean="0">
              <a:latin typeface="Calibri"/>
              <a:ea typeface="Calibri"/>
              <a:cs typeface="Arial"/>
            </a:endParaRPr>
          </a:p>
          <a:p>
            <a:endParaRPr lang="fr-FR" dirty="0">
              <a:latin typeface="Times New Roman" pitchFamily="18" charset="0"/>
              <a:cs typeface="Times New Roman" pitchFamily="18" charset="0"/>
            </a:endParaRPr>
          </a:p>
        </p:txBody>
      </p:sp>
      <p:sp>
        <p:nvSpPr>
          <p:cNvPr id="7" name="ZoneTexte 6"/>
          <p:cNvSpPr txBox="1"/>
          <p:nvPr/>
        </p:nvSpPr>
        <p:spPr>
          <a:xfrm>
            <a:off x="1142976" y="428604"/>
            <a:ext cx="6429420" cy="461665"/>
          </a:xfrm>
          <a:prstGeom prst="rect">
            <a:avLst/>
          </a:prstGeom>
          <a:noFill/>
        </p:spPr>
        <p:txBody>
          <a:bodyPr wrap="square" rtlCol="0">
            <a:spAutoFit/>
          </a:bodyPr>
          <a:lstStyle/>
          <a:p>
            <a:pPr algn="ctr" fontAlgn="base">
              <a:spcBef>
                <a:spcPct val="0"/>
              </a:spcBef>
              <a:spcAft>
                <a:spcPct val="0"/>
              </a:spcAft>
            </a:pPr>
            <a:r>
              <a:rPr lang="fr-FR" sz="2200" b="1" i="1" dirty="0" smtClean="0">
                <a:effectLst>
                  <a:outerShdw blurRad="38100" dist="38100" dir="2700000" algn="tl">
                    <a:srgbClr val="000000">
                      <a:alpha val="43137"/>
                    </a:srgbClr>
                  </a:outerShdw>
                </a:effectLst>
                <a:latin typeface="Lucida Calligraphy" pitchFamily="66" charset="0"/>
                <a:ea typeface="Calibri" pitchFamily="34" charset="0"/>
                <a:cs typeface="Times New Roman" pitchFamily="18" charset="0"/>
              </a:rPr>
              <a:t>Algorithme Hybride  </a:t>
            </a:r>
            <a:r>
              <a:rPr lang="fr-FR" sz="2400" b="1" dirty="0" smtClean="0">
                <a:effectLst>
                  <a:outerShdw blurRad="38100" dist="38100" dir="2700000" algn="tl">
                    <a:srgbClr val="000000">
                      <a:alpha val="43137"/>
                    </a:srgbClr>
                  </a:outerShdw>
                </a:effectLst>
                <a:latin typeface="Lucida Calligraphy" pitchFamily="66" charset="0"/>
                <a:ea typeface="Calibri" pitchFamily="34" charset="0"/>
                <a:cs typeface="Times New Roman" pitchFamily="18" charset="0"/>
              </a:rPr>
              <a:t>(</a:t>
            </a:r>
            <a:r>
              <a:rPr lang="fr-FR" sz="2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GASAT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1538" y="285728"/>
            <a:ext cx="6429420" cy="461665"/>
          </a:xfrm>
          <a:prstGeom prst="rect">
            <a:avLst/>
          </a:prstGeom>
          <a:noFill/>
        </p:spPr>
        <p:txBody>
          <a:bodyPr wrap="square" rtlCol="0">
            <a:spAutoFit/>
          </a:bodyPr>
          <a:lstStyle/>
          <a:p>
            <a:pPr algn="ctr" fontAlgn="base">
              <a:spcBef>
                <a:spcPct val="0"/>
              </a:spcBef>
              <a:spcAft>
                <a:spcPct val="0"/>
              </a:spcAft>
            </a:pPr>
            <a:r>
              <a:rPr lang="fr-FR" sz="2200" b="1" i="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Algorithme Hybride  </a:t>
            </a:r>
            <a:r>
              <a:rPr lang="fr-FR" sz="2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(GASAT )</a:t>
            </a:r>
          </a:p>
        </p:txBody>
      </p:sp>
      <p:sp>
        <p:nvSpPr>
          <p:cNvPr id="5" name="Rectangle 4"/>
          <p:cNvSpPr/>
          <p:nvPr/>
        </p:nvSpPr>
        <p:spPr>
          <a:xfrm>
            <a:off x="500034" y="1242373"/>
            <a:ext cx="8215370" cy="4401205"/>
          </a:xfrm>
          <a:prstGeom prst="rect">
            <a:avLst/>
          </a:prstGeom>
        </p:spPr>
        <p:txBody>
          <a:bodyPr wrap="square">
            <a:spAutoFit/>
          </a:bodyPr>
          <a:lstStyle/>
          <a:p>
            <a:pPr lvl="0" eaLnBrk="0" fontAlgn="base" hangingPunct="0">
              <a:spcBef>
                <a:spcPct val="0"/>
              </a:spcBef>
              <a:spcAft>
                <a:spcPct val="0"/>
              </a:spcAft>
              <a:tabLst>
                <a:tab pos="2543175" algn="l"/>
              </a:tabLst>
            </a:pPr>
            <a:r>
              <a:rPr lang="fr-FR" sz="2000" dirty="0" smtClean="0">
                <a:solidFill>
                  <a:prstClr val="black"/>
                </a:solidFill>
                <a:latin typeface="Times New Roman" pitchFamily="18" charset="0"/>
                <a:ea typeface="Calibri" pitchFamily="34" charset="0"/>
                <a:cs typeface="Times New Roman" pitchFamily="18" charset="0"/>
              </a:rPr>
              <a:t>Cette méthode utilise une mémoire afin d’éviter de stagner dans les optima locaux à chaque itération, elle fait le meilleur mouvement: une fois visitée, une configuration est rendue tabou. L’algorithme n’est pas autorisé à la revisiter avant un nombre donné d’itérations. </a:t>
            </a:r>
          </a:p>
          <a:p>
            <a:pPr lvl="0" eaLnBrk="0" fontAlgn="base" hangingPunct="0">
              <a:spcBef>
                <a:spcPct val="0"/>
              </a:spcBef>
              <a:spcAft>
                <a:spcPct val="0"/>
              </a:spcAft>
              <a:tabLst>
                <a:tab pos="2543175" algn="l"/>
              </a:tabLst>
            </a:pPr>
            <a:r>
              <a:rPr lang="fr-FR" sz="2000" dirty="0" smtClean="0">
                <a:solidFill>
                  <a:prstClr val="black"/>
                </a:solidFill>
                <a:latin typeface="Times New Roman" pitchFamily="18" charset="0"/>
                <a:ea typeface="Calibri" pitchFamily="34" charset="0"/>
                <a:cs typeface="Times New Roman" pitchFamily="18" charset="0"/>
              </a:rPr>
              <a:t>La mémorisation de la dernière configuration étant très couteuse, une alternative consiste à rendre tabou le mouvement ayant mène a cette configuration .Un mouvement est donc accepté s’il est le meilleur et s’il n’est pas tabou. </a:t>
            </a:r>
          </a:p>
          <a:p>
            <a:pPr lvl="0" eaLnBrk="0" fontAlgn="base" hangingPunct="0">
              <a:spcBef>
                <a:spcPct val="0"/>
              </a:spcBef>
              <a:spcAft>
                <a:spcPct val="0"/>
              </a:spcAft>
              <a:tabLst>
                <a:tab pos="2543175" algn="l"/>
              </a:tabLst>
            </a:pPr>
            <a:endParaRPr lang="fr-FR" sz="2000" dirty="0" smtClean="0">
              <a:solidFill>
                <a:prstClr val="black"/>
              </a:solidFill>
              <a:latin typeface="Times New Roman" pitchFamily="18" charset="0"/>
              <a:ea typeface="Calibri" pitchFamily="34" charset="0"/>
              <a:cs typeface="Times New Roman" pitchFamily="18" charset="0"/>
            </a:endParaRPr>
          </a:p>
          <a:p>
            <a:pPr lvl="0" eaLnBrk="0" fontAlgn="base" hangingPunct="0">
              <a:spcBef>
                <a:spcPct val="0"/>
              </a:spcBef>
              <a:spcAft>
                <a:spcPct val="0"/>
              </a:spcAft>
              <a:tabLst>
                <a:tab pos="2543175" algn="l"/>
              </a:tabLst>
            </a:pPr>
            <a:r>
              <a:rPr lang="fr-FR" sz="2000" dirty="0" smtClean="0">
                <a:solidFill>
                  <a:prstClr val="black"/>
                </a:solidFill>
                <a:latin typeface="Times New Roman" pitchFamily="18" charset="0"/>
                <a:ea typeface="Calibri" pitchFamily="34" charset="0"/>
                <a:cs typeface="Times New Roman" pitchFamily="18" charset="0"/>
              </a:rPr>
              <a:t>Une fois exécuté, le mouvement est mis dans la liste tabou qui agit comme une file de taille λ et de type  FIFO. Le mouvement sort de la file après λ itérations.</a:t>
            </a:r>
          </a:p>
          <a:p>
            <a:pPr lvl="0"/>
            <a:r>
              <a:rPr lang="fr-FR" sz="2000" dirty="0" smtClean="0">
                <a:solidFill>
                  <a:prstClr val="black"/>
                </a:solidFill>
                <a:latin typeface="Times New Roman" pitchFamily="18" charset="0"/>
                <a:cs typeface="Times New Roman" pitchFamily="18" charset="0"/>
              </a:rPr>
              <a:t>Dans notre contexte, il est clair que les mouvements sont les flips des variables d’un individu et que la liste tabou contient les flips déjà effectuées. </a:t>
            </a:r>
          </a:p>
          <a:p>
            <a:pPr lvl="0"/>
            <a:r>
              <a:rPr lang="fr-FR" sz="2000" dirty="0" smtClean="0">
                <a:solidFill>
                  <a:prstClr val="black"/>
                </a:solidFill>
                <a:latin typeface="Times New Roman" pitchFamily="18" charset="0"/>
                <a:cs typeface="Times New Roman" pitchFamily="18" charset="0"/>
              </a:rPr>
              <a:t>Ici la configuration initiale est remplacée par le fils obtenu par le croisement. </a:t>
            </a:r>
            <a:endParaRPr lang="fr-FR" b="1" dirty="0"/>
          </a:p>
        </p:txBody>
      </p:sp>
      <p:sp>
        <p:nvSpPr>
          <p:cNvPr id="6" name="Rectangle 5"/>
          <p:cNvSpPr/>
          <p:nvPr/>
        </p:nvSpPr>
        <p:spPr>
          <a:xfrm>
            <a:off x="571472" y="742874"/>
            <a:ext cx="2583656" cy="400110"/>
          </a:xfrm>
          <a:prstGeom prst="rect">
            <a:avLst/>
          </a:prstGeom>
        </p:spPr>
        <p:txBody>
          <a:bodyPr wrap="none">
            <a:spAutoFit/>
          </a:bodyPr>
          <a:lstStyle/>
          <a:p>
            <a:pPr>
              <a:buClr>
                <a:srgbClr val="0033CC"/>
              </a:buClr>
              <a:buFont typeface="Wingdings" pitchFamily="2" charset="2"/>
              <a:buChar char="v"/>
            </a:pPr>
            <a:r>
              <a:rPr lang="fr-FR" sz="2000" b="1" u="sng" dirty="0" smtClean="0">
                <a:solidFill>
                  <a:srgbClr val="0033CC"/>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Recherche Tabou</a:t>
            </a:r>
            <a:r>
              <a:rPr lang="fr-FR" sz="2000" b="1" u="sng" dirty="0" smtClean="0">
                <a:solidFill>
                  <a:srgbClr val="0033CC"/>
                </a:solidFill>
                <a:effectLst>
                  <a:outerShdw blurRad="38100" dist="38100" dir="2700000" algn="tl">
                    <a:srgbClr val="000000">
                      <a:alpha val="43137"/>
                    </a:srgbClr>
                  </a:outerShdw>
                </a:effectLst>
                <a:latin typeface="Calibri"/>
                <a:ea typeface="Calibri" pitchFamily="34" charset="0"/>
                <a:cs typeface="Times New Roman" pitchFamily="18" charset="0"/>
              </a:rPr>
              <a:t> </a:t>
            </a:r>
            <a:r>
              <a:rPr lang="fr-FR" sz="2000" b="1" u="sng" dirty="0" smtClean="0">
                <a:solidFill>
                  <a:srgbClr val="0033CC"/>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250" decel="50000" fill="hold">
                                          <p:stCondLst>
                                            <p:cond delay="0"/>
                                          </p:stCondLst>
                                        </p:cTn>
                                        <p:tgtEl>
                                          <p:spTgt spid="5">
                                            <p:txEl>
                                              <p:pRg st="3" end="3"/>
                                            </p:txEl>
                                          </p:spTgt>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5">
                                            <p:txEl>
                                              <p:pRg st="3" end="3"/>
                                            </p:txEl>
                                          </p:spTgt>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5">
                                            <p:txEl>
                                              <p:pRg st="3" end="3"/>
                                            </p:txEl>
                                          </p:spTgt>
                                        </p:tgtEl>
                                        <p:attrNameLst>
                                          <p:attrName>ppt_w</p:attrName>
                                        </p:attrNameLst>
                                      </p:cBhvr>
                                      <p:tavLst>
                                        <p:tav tm="0">
                                          <p:val>
                                            <p:strVal val="#ppt_w*.05"/>
                                          </p:val>
                                        </p:tav>
                                        <p:tav tm="100000">
                                          <p:val>
                                            <p:strVal val="#ppt_w"/>
                                          </p:val>
                                        </p:tav>
                                      </p:tavLst>
                                    </p:anim>
                                    <p:anim calcmode="lin" valueType="num">
                                      <p:cBhvr>
                                        <p:cTn id="10" dur="500" fill="hold"/>
                                        <p:tgtEl>
                                          <p:spTgt spid="5">
                                            <p:txEl>
                                              <p:pRg st="3" end="3"/>
                                            </p:txEl>
                                          </p:spTgt>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5">
                                            <p:txEl>
                                              <p:pRg st="3" end="3"/>
                                            </p:txEl>
                                          </p:spTgt>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5">
                                            <p:txEl>
                                              <p:pRg st="3" end="3"/>
                                            </p:txEl>
                                          </p:spTgt>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5">
                                            <p:txEl>
                                              <p:pRg st="3" end="3"/>
                                            </p:txEl>
                                          </p:spTgt>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5">
                                            <p:txEl>
                                              <p:pRg st="3" end="3"/>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p:cTn id="17" dur="250" decel="50000" fill="hold">
                                          <p:stCondLst>
                                            <p:cond delay="0"/>
                                          </p:stCondLst>
                                        </p:cTn>
                                        <p:tgtEl>
                                          <p:spTgt spid="5">
                                            <p:txEl>
                                              <p:pRg st="4" end="4"/>
                                            </p:txEl>
                                          </p:spTgt>
                                        </p:tgtEl>
                                        <p:attrNameLst>
                                          <p:attrName>style.rotation</p:attrName>
                                        </p:attrNameLst>
                                      </p:cBhvr>
                                      <p:tavLst>
                                        <p:tav tm="0">
                                          <p:val>
                                            <p:fltVal val="-90"/>
                                          </p:val>
                                        </p:tav>
                                        <p:tav tm="100000">
                                          <p:val>
                                            <p:fltVal val="0"/>
                                          </p:val>
                                        </p:tav>
                                      </p:tavLst>
                                    </p:anim>
                                    <p:anim calcmode="lin" valueType="num">
                                      <p:cBhvr>
                                        <p:cTn id="18" dur="250" decel="50000" fill="hold">
                                          <p:stCondLst>
                                            <p:cond delay="0"/>
                                          </p:stCondLst>
                                        </p:cTn>
                                        <p:tgtEl>
                                          <p:spTgt spid="5">
                                            <p:txEl>
                                              <p:pRg st="4" end="4"/>
                                            </p:txEl>
                                          </p:spTgt>
                                        </p:tgtEl>
                                        <p:attrNameLst>
                                          <p:attrName>ppt_w</p:attrName>
                                        </p:attrNameLst>
                                      </p:cBhvr>
                                      <p:tavLst>
                                        <p:tav tm="0">
                                          <p:val>
                                            <p:strVal val="#ppt_w"/>
                                          </p:val>
                                        </p:tav>
                                        <p:tav tm="100000">
                                          <p:val>
                                            <p:strVal val="#ppt_w*.05"/>
                                          </p:val>
                                        </p:tav>
                                      </p:tavLst>
                                    </p:anim>
                                    <p:anim calcmode="lin" valueType="num">
                                      <p:cBhvr>
                                        <p:cTn id="19" dur="250" accel="50000" fill="hold">
                                          <p:stCondLst>
                                            <p:cond delay="250"/>
                                          </p:stCondLst>
                                        </p:cTn>
                                        <p:tgtEl>
                                          <p:spTgt spid="5">
                                            <p:txEl>
                                              <p:pRg st="4" end="4"/>
                                            </p:txEl>
                                          </p:spTgt>
                                        </p:tgtEl>
                                        <p:attrNameLst>
                                          <p:attrName>ppt_w</p:attrName>
                                        </p:attrNameLst>
                                      </p:cBhvr>
                                      <p:tavLst>
                                        <p:tav tm="0">
                                          <p:val>
                                            <p:strVal val="#ppt_w*.05"/>
                                          </p:val>
                                        </p:tav>
                                        <p:tav tm="100000">
                                          <p:val>
                                            <p:strVal val="#ppt_w"/>
                                          </p:val>
                                        </p:tav>
                                      </p:tavLst>
                                    </p:anim>
                                    <p:anim calcmode="lin" valueType="num">
                                      <p:cBhvr>
                                        <p:cTn id="20" dur="500" fill="hold"/>
                                        <p:tgtEl>
                                          <p:spTgt spid="5">
                                            <p:txEl>
                                              <p:pRg st="4" end="4"/>
                                            </p:txEl>
                                          </p:spTgt>
                                        </p:tgtEl>
                                        <p:attrNameLst>
                                          <p:attrName>ppt_h</p:attrName>
                                        </p:attrNameLst>
                                      </p:cBhvr>
                                      <p:tavLst>
                                        <p:tav tm="0">
                                          <p:val>
                                            <p:strVal val="#ppt_h"/>
                                          </p:val>
                                        </p:tav>
                                        <p:tav tm="100000">
                                          <p:val>
                                            <p:strVal val="#ppt_h"/>
                                          </p:val>
                                        </p:tav>
                                      </p:tavLst>
                                    </p:anim>
                                    <p:anim calcmode="lin" valueType="num">
                                      <p:cBhvr>
                                        <p:cTn id="21" dur="250" decel="50000" fill="hold">
                                          <p:stCondLst>
                                            <p:cond delay="0"/>
                                          </p:stCondLst>
                                        </p:cTn>
                                        <p:tgtEl>
                                          <p:spTgt spid="5">
                                            <p:txEl>
                                              <p:pRg st="4" end="4"/>
                                            </p:txEl>
                                          </p:spTgt>
                                        </p:tgtEl>
                                        <p:attrNameLst>
                                          <p:attrName>ppt_x</p:attrName>
                                        </p:attrNameLst>
                                      </p:cBhvr>
                                      <p:tavLst>
                                        <p:tav tm="0">
                                          <p:val>
                                            <p:strVal val="#ppt_x+.4"/>
                                          </p:val>
                                        </p:tav>
                                        <p:tav tm="100000">
                                          <p:val>
                                            <p:strVal val="#ppt_x"/>
                                          </p:val>
                                        </p:tav>
                                      </p:tavLst>
                                    </p:anim>
                                    <p:anim calcmode="lin" valueType="num">
                                      <p:cBhvr>
                                        <p:cTn id="22" dur="250" decel="50000" fill="hold">
                                          <p:stCondLst>
                                            <p:cond delay="0"/>
                                          </p:stCondLst>
                                        </p:cTn>
                                        <p:tgtEl>
                                          <p:spTgt spid="5">
                                            <p:txEl>
                                              <p:pRg st="4" end="4"/>
                                            </p:txEl>
                                          </p:spTgt>
                                        </p:tgtEl>
                                        <p:attrNameLst>
                                          <p:attrName>ppt_y</p:attrName>
                                        </p:attrNameLst>
                                      </p:cBhvr>
                                      <p:tavLst>
                                        <p:tav tm="0">
                                          <p:val>
                                            <p:strVal val="#ppt_y-.2"/>
                                          </p:val>
                                        </p:tav>
                                        <p:tav tm="100000">
                                          <p:val>
                                            <p:strVal val="#ppt_y+.1"/>
                                          </p:val>
                                        </p:tav>
                                      </p:tavLst>
                                    </p:anim>
                                    <p:anim calcmode="lin" valueType="num">
                                      <p:cBhvr>
                                        <p:cTn id="23" dur="250" accel="50000" fill="hold">
                                          <p:stCondLst>
                                            <p:cond delay="250"/>
                                          </p:stCondLst>
                                        </p:cTn>
                                        <p:tgtEl>
                                          <p:spTgt spid="5">
                                            <p:txEl>
                                              <p:pRg st="4" end="4"/>
                                            </p:txEl>
                                          </p:spTgt>
                                        </p:tgtEl>
                                        <p:attrNameLst>
                                          <p:attrName>ppt_y</p:attrName>
                                        </p:attrNameLst>
                                      </p:cBhvr>
                                      <p:tavLst>
                                        <p:tav tm="0">
                                          <p:val>
                                            <p:strVal val="#ppt_y+.1"/>
                                          </p:val>
                                        </p:tav>
                                        <p:tav tm="100000">
                                          <p:val>
                                            <p:strVal val="#ppt_y"/>
                                          </p:val>
                                        </p:tav>
                                      </p:tavLst>
                                    </p:anim>
                                    <p:animEffect transition="in" filter="fade">
                                      <p:cBhvr>
                                        <p:cTn id="24" dur="500" decel="50000">
                                          <p:stCondLst>
                                            <p:cond delay="0"/>
                                          </p:stCondLst>
                                        </p:cTn>
                                        <p:tgtEl>
                                          <p:spTgt spid="5">
                                            <p:txEl>
                                              <p:pRg st="4" end="4"/>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p:cTn id="27" dur="250" decel="50000" fill="hold">
                                          <p:stCondLst>
                                            <p:cond delay="0"/>
                                          </p:stCondLst>
                                        </p:cTn>
                                        <p:tgtEl>
                                          <p:spTgt spid="5">
                                            <p:txEl>
                                              <p:pRg st="5" end="5"/>
                                            </p:txEl>
                                          </p:spTgt>
                                        </p:tgtEl>
                                        <p:attrNameLst>
                                          <p:attrName>style.rotation</p:attrName>
                                        </p:attrNameLst>
                                      </p:cBhvr>
                                      <p:tavLst>
                                        <p:tav tm="0">
                                          <p:val>
                                            <p:fltVal val="-90"/>
                                          </p:val>
                                        </p:tav>
                                        <p:tav tm="100000">
                                          <p:val>
                                            <p:fltVal val="0"/>
                                          </p:val>
                                        </p:tav>
                                      </p:tavLst>
                                    </p:anim>
                                    <p:anim calcmode="lin" valueType="num">
                                      <p:cBhvr>
                                        <p:cTn id="28" dur="250" decel="50000" fill="hold">
                                          <p:stCondLst>
                                            <p:cond delay="0"/>
                                          </p:stCondLst>
                                        </p:cTn>
                                        <p:tgtEl>
                                          <p:spTgt spid="5">
                                            <p:txEl>
                                              <p:pRg st="5" end="5"/>
                                            </p:txEl>
                                          </p:spTgt>
                                        </p:tgtEl>
                                        <p:attrNameLst>
                                          <p:attrName>ppt_w</p:attrName>
                                        </p:attrNameLst>
                                      </p:cBhvr>
                                      <p:tavLst>
                                        <p:tav tm="0">
                                          <p:val>
                                            <p:strVal val="#ppt_w"/>
                                          </p:val>
                                        </p:tav>
                                        <p:tav tm="100000">
                                          <p:val>
                                            <p:strVal val="#ppt_w*.05"/>
                                          </p:val>
                                        </p:tav>
                                      </p:tavLst>
                                    </p:anim>
                                    <p:anim calcmode="lin" valueType="num">
                                      <p:cBhvr>
                                        <p:cTn id="29" dur="250" accel="50000" fill="hold">
                                          <p:stCondLst>
                                            <p:cond delay="250"/>
                                          </p:stCondLst>
                                        </p:cTn>
                                        <p:tgtEl>
                                          <p:spTgt spid="5">
                                            <p:txEl>
                                              <p:pRg st="5" end="5"/>
                                            </p:txEl>
                                          </p:spTgt>
                                        </p:tgtEl>
                                        <p:attrNameLst>
                                          <p:attrName>ppt_w</p:attrName>
                                        </p:attrNameLst>
                                      </p:cBhvr>
                                      <p:tavLst>
                                        <p:tav tm="0">
                                          <p:val>
                                            <p:strVal val="#ppt_w*.05"/>
                                          </p:val>
                                        </p:tav>
                                        <p:tav tm="100000">
                                          <p:val>
                                            <p:strVal val="#ppt_w"/>
                                          </p:val>
                                        </p:tav>
                                      </p:tavLst>
                                    </p:anim>
                                    <p:anim calcmode="lin" valueType="num">
                                      <p:cBhvr>
                                        <p:cTn id="30" dur="500" fill="hold"/>
                                        <p:tgtEl>
                                          <p:spTgt spid="5">
                                            <p:txEl>
                                              <p:pRg st="5" end="5"/>
                                            </p:txEl>
                                          </p:spTgt>
                                        </p:tgtEl>
                                        <p:attrNameLst>
                                          <p:attrName>ppt_h</p:attrName>
                                        </p:attrNameLst>
                                      </p:cBhvr>
                                      <p:tavLst>
                                        <p:tav tm="0">
                                          <p:val>
                                            <p:strVal val="#ppt_h"/>
                                          </p:val>
                                        </p:tav>
                                        <p:tav tm="100000">
                                          <p:val>
                                            <p:strVal val="#ppt_h"/>
                                          </p:val>
                                        </p:tav>
                                      </p:tavLst>
                                    </p:anim>
                                    <p:anim calcmode="lin" valueType="num">
                                      <p:cBhvr>
                                        <p:cTn id="31" dur="250" decel="50000" fill="hold">
                                          <p:stCondLst>
                                            <p:cond delay="0"/>
                                          </p:stCondLst>
                                        </p:cTn>
                                        <p:tgtEl>
                                          <p:spTgt spid="5">
                                            <p:txEl>
                                              <p:pRg st="5" end="5"/>
                                            </p:txEl>
                                          </p:spTgt>
                                        </p:tgtEl>
                                        <p:attrNameLst>
                                          <p:attrName>ppt_x</p:attrName>
                                        </p:attrNameLst>
                                      </p:cBhvr>
                                      <p:tavLst>
                                        <p:tav tm="0">
                                          <p:val>
                                            <p:strVal val="#ppt_x+.4"/>
                                          </p:val>
                                        </p:tav>
                                        <p:tav tm="100000">
                                          <p:val>
                                            <p:strVal val="#ppt_x"/>
                                          </p:val>
                                        </p:tav>
                                      </p:tavLst>
                                    </p:anim>
                                    <p:anim calcmode="lin" valueType="num">
                                      <p:cBhvr>
                                        <p:cTn id="32" dur="250" decel="50000" fill="hold">
                                          <p:stCondLst>
                                            <p:cond delay="0"/>
                                          </p:stCondLst>
                                        </p:cTn>
                                        <p:tgtEl>
                                          <p:spTgt spid="5">
                                            <p:txEl>
                                              <p:pRg st="5" end="5"/>
                                            </p:txEl>
                                          </p:spTgt>
                                        </p:tgtEl>
                                        <p:attrNameLst>
                                          <p:attrName>ppt_y</p:attrName>
                                        </p:attrNameLst>
                                      </p:cBhvr>
                                      <p:tavLst>
                                        <p:tav tm="0">
                                          <p:val>
                                            <p:strVal val="#ppt_y-.2"/>
                                          </p:val>
                                        </p:tav>
                                        <p:tav tm="100000">
                                          <p:val>
                                            <p:strVal val="#ppt_y+.1"/>
                                          </p:val>
                                        </p:tav>
                                      </p:tavLst>
                                    </p:anim>
                                    <p:anim calcmode="lin" valueType="num">
                                      <p:cBhvr>
                                        <p:cTn id="33" dur="250" accel="50000" fill="hold">
                                          <p:stCondLst>
                                            <p:cond delay="250"/>
                                          </p:stCondLst>
                                        </p:cTn>
                                        <p:tgtEl>
                                          <p:spTgt spid="5">
                                            <p:txEl>
                                              <p:pRg st="5" end="5"/>
                                            </p:txEl>
                                          </p:spTgt>
                                        </p:tgtEl>
                                        <p:attrNameLst>
                                          <p:attrName>ppt_y</p:attrName>
                                        </p:attrNameLst>
                                      </p:cBhvr>
                                      <p:tavLst>
                                        <p:tav tm="0">
                                          <p:val>
                                            <p:strVal val="#ppt_y+.1"/>
                                          </p:val>
                                        </p:tav>
                                        <p:tav tm="100000">
                                          <p:val>
                                            <p:strVal val="#ppt_y"/>
                                          </p:val>
                                        </p:tav>
                                      </p:tavLst>
                                    </p:anim>
                                    <p:animEffect transition="in" filter="fade">
                                      <p:cBhvr>
                                        <p:cTn id="34" dur="500" decel="50000">
                                          <p:stCondLst>
                                            <p:cond delay="0"/>
                                          </p:stCondLst>
                                        </p:cTn>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5" name="Picture 1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85852" y="3500438"/>
            <a:ext cx="162359" cy="357190"/>
          </a:xfrm>
          <a:prstGeom prst="rect">
            <a:avLst/>
          </a:prstGeom>
          <a:noFill/>
        </p:spPr>
      </p:pic>
      <p:pic>
        <p:nvPicPr>
          <p:cNvPr id="6154" name="Picture 1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428860" y="3531330"/>
            <a:ext cx="428628" cy="254860"/>
          </a:xfrm>
          <a:prstGeom prst="rect">
            <a:avLst/>
          </a:prstGeom>
          <a:noFill/>
        </p:spPr>
      </p:pic>
      <p:sp>
        <p:nvSpPr>
          <p:cNvPr id="6156" name="Rectangle 12"/>
          <p:cNvSpPr>
            <a:spLocks noChangeArrowheads="1"/>
          </p:cNvSpPr>
          <p:nvPr/>
        </p:nvSpPr>
        <p:spPr bwMode="auto">
          <a:xfrm>
            <a:off x="285720" y="-71462"/>
            <a:ext cx="800105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809625" algn="l"/>
                <a:tab pos="2543175" algn="l"/>
              </a:tabLst>
            </a:pPr>
            <a:endPar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09625" algn="l"/>
                <a:tab pos="2543175" algn="l"/>
              </a:tabLst>
            </a:pPr>
            <a:endParaRPr lang="fr-FR" sz="2000" b="1" dirty="0" smtClean="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09625" algn="l"/>
                <a:tab pos="254317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fr-FR" sz="2000" b="1" dirty="0" smtClean="0">
                <a:latin typeface="Times New Roman" pitchFamily="18" charset="0"/>
                <a:ea typeface="Calibri" pitchFamily="34"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Début</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09625" algn="l"/>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fr-FR" sz="2000" dirty="0" smtClean="0">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Création Population (P)</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09625" algn="l"/>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essai←0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09625" algn="l"/>
                <a:tab pos="254317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Tant qu’</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aucun K є P ne valide Ø et que essai &lt; </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maxessais</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faire</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tabLst>
                <a:tab pos="809625" algn="l"/>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P’←Sélection (P, n) ; /* </a:t>
            </a:r>
            <a:r>
              <a:rPr lang="fr-FR" sz="2000" dirty="0" smtClean="0">
                <a:latin typeface="Times New Roman" pitchFamily="18" charset="0"/>
                <a:ea typeface="Calibri" pitchFamily="34" charset="0"/>
                <a:cs typeface="Times New Roman" pitchFamily="18" charset="0"/>
              </a:rPr>
              <a:t>selon la fonction d’évaluation</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tabLst>
                <a:tab pos="809625" algn="l"/>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Choix de X, Y є P’ </a:t>
            </a:r>
            <a:r>
              <a:rPr lang="fr-FR" sz="2000" dirty="0" smtClean="0">
                <a:latin typeface="Times New Roman" pitchFamily="18" charset="0"/>
                <a:ea typeface="Calibri" pitchFamily="34" charset="0"/>
                <a:cs typeface="Times New Roman" pitchFamily="18" charset="0"/>
              </a:rPr>
              <a:t>;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09625" algn="l"/>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Z←Croisement (X, Y) ;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09625" algn="l"/>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Z←RT (Z, </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maxflip</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 </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Améloration</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par recherche tabou*/</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09625" algn="l"/>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condition d’insertion pour le fils*/</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09625" algn="l"/>
                <a:tab pos="254317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158" name="Rectangle 14"/>
          <p:cNvSpPr>
            <a:spLocks noChangeArrowheads="1"/>
          </p:cNvSpPr>
          <p:nvPr/>
        </p:nvSpPr>
        <p:spPr bwMode="auto">
          <a:xfrm>
            <a:off x="571472" y="3402173"/>
            <a:ext cx="814393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       </a:t>
            </a:r>
            <a:r>
              <a:rPr lang="fr-FR" sz="2000" dirty="0" err="1" smtClean="0">
                <a:latin typeface="Times New Roman" pitchFamily="18" charset="0"/>
                <a:ea typeface="Calibri" pitchFamily="34" charset="0"/>
                <a:cs typeface="Times New Roman" pitchFamily="18" charset="0"/>
              </a:rPr>
              <a:t>Kє</a:t>
            </a:r>
            <a:r>
              <a:rPr lang="fr-FR" sz="2000" dirty="0" smtClean="0">
                <a:latin typeface="Times New Roman" pitchFamily="18" charset="0"/>
                <a:ea typeface="Calibri" pitchFamily="34" charset="0"/>
                <a:cs typeface="Times New Roman" pitchFamily="18" charset="0"/>
              </a:rPr>
              <a:t> P, Z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fr-FR" sz="2000" dirty="0" smtClean="0">
                <a:latin typeface="Times New Roman" pitchFamily="18" charset="0"/>
                <a:ea typeface="Calibri" pitchFamily="34" charset="0"/>
                <a:cs typeface="Times New Roman" pitchFamily="18" charset="0"/>
              </a:rPr>
              <a:t>K</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alors</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 plus vieux  </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Kє</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 est remplacé par Z </a:t>
            </a:r>
            <a:r>
              <a:rPr lang="fr-FR" sz="2000" dirty="0" smtClean="0">
                <a:latin typeface="Times New Roman" pitchFamily="18" charset="0"/>
                <a:ea typeface="Calibri" pitchFamily="34" charset="0"/>
                <a:cs typeface="Times New Roman" pitchFamily="18" charset="0"/>
              </a:rPr>
              <a:t> </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finsi</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essai←essai+1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Fin </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Tanque</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S’i</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 existe K є P validant Ø </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alors</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L’affectation correspondant est retournée</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Sinon</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lang="fr-FR" sz="2000" dirty="0" smtClean="0">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meilleure affectation trouvée est retournée </a:t>
            </a: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fr-FR" sz="2000" b="1" dirty="0" err="1" smtClean="0">
                <a:latin typeface="Times New Roman" pitchFamily="18" charset="0"/>
                <a:ea typeface="Calibri" pitchFamily="34" charset="0"/>
                <a:cs typeface="Times New Roman" pitchFamily="18" charset="0"/>
              </a:rPr>
              <a:t>F</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insi</a:t>
            </a:r>
            <a:endPar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Fin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ZoneTexte 6"/>
          <p:cNvSpPr txBox="1"/>
          <p:nvPr/>
        </p:nvSpPr>
        <p:spPr>
          <a:xfrm>
            <a:off x="1071538" y="324129"/>
            <a:ext cx="6429420" cy="461665"/>
          </a:xfrm>
          <a:prstGeom prst="rect">
            <a:avLst/>
          </a:prstGeom>
          <a:noFill/>
        </p:spPr>
        <p:txBody>
          <a:bodyPr wrap="square" rtlCol="0">
            <a:spAutoFit/>
          </a:bodyPr>
          <a:lstStyle/>
          <a:p>
            <a:pPr algn="ctr" fontAlgn="base">
              <a:spcBef>
                <a:spcPct val="0"/>
              </a:spcBef>
              <a:spcAft>
                <a:spcPct val="0"/>
              </a:spcAft>
            </a:pPr>
            <a:r>
              <a:rPr lang="fr-FR" sz="2400" b="1" i="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Algorithme Hybride  </a:t>
            </a:r>
            <a:r>
              <a:rPr lang="fr-FR" sz="2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(GASAT )</a:t>
            </a: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1714488"/>
            <a:ext cx="8153194" cy="461665"/>
          </a:xfrm>
          <a:prstGeom prst="rect">
            <a:avLst/>
          </a:prstGeom>
        </p:spPr>
        <p:txBody>
          <a:bodyPr wrap="none">
            <a:spAutoFit/>
          </a:bodyPr>
          <a:lstStyle/>
          <a:p>
            <a:r>
              <a:rPr lang="fr-FR" sz="2400" b="1" dirty="0" smtClean="0">
                <a:latin typeface="Times New Roman" pitchFamily="18" charset="0"/>
                <a:cs typeface="Times New Roman" pitchFamily="18" charset="0"/>
              </a:rPr>
              <a:t>GENERALITE SUR L’OPTIMISATION COMBINATOIRE</a:t>
            </a:r>
          </a:p>
        </p:txBody>
      </p:sp>
      <p:pic>
        <p:nvPicPr>
          <p:cNvPr id="10" name="Image 9" descr="123.gif"/>
          <p:cNvPicPr>
            <a:picLocks noChangeAspect="1"/>
          </p:cNvPicPr>
          <p:nvPr/>
        </p:nvPicPr>
        <p:blipFill>
          <a:blip r:embed="rId4"/>
          <a:stretch>
            <a:fillRect/>
          </a:stretch>
        </p:blipFill>
        <p:spPr>
          <a:xfrm>
            <a:off x="1714480" y="500042"/>
            <a:ext cx="5500726" cy="1143008"/>
          </a:xfrm>
          <a:prstGeom prst="rect">
            <a:avLst/>
          </a:prstGeom>
        </p:spPr>
      </p:pic>
      <p:pic>
        <p:nvPicPr>
          <p:cNvPr id="1026" name="Picture 2"/>
          <p:cNvPicPr>
            <a:picLocks noChangeAspect="1" noChangeArrowheads="1"/>
          </p:cNvPicPr>
          <p:nvPr/>
        </p:nvPicPr>
        <p:blipFill>
          <a:blip r:embed="rId5"/>
          <a:srcRect/>
          <a:stretch>
            <a:fillRect/>
          </a:stretch>
        </p:blipFill>
        <p:spPr bwMode="auto">
          <a:xfrm>
            <a:off x="2571736" y="2357430"/>
            <a:ext cx="3786214" cy="3571900"/>
          </a:xfrm>
          <a:prstGeom prst="rect">
            <a:avLst/>
          </a:prstGeom>
          <a:noFill/>
          <a:ln w="9525">
            <a:noFill/>
            <a:miter lim="800000"/>
            <a:headEnd/>
            <a:tailEnd/>
          </a:ln>
          <a:effectLst/>
        </p:spPr>
      </p:pic>
    </p:spTree>
  </p:cSld>
  <p:clrMapOvr>
    <a:masterClrMapping/>
  </p:clrMapOvr>
  <p:transition>
    <p:wedge/>
    <p:sndAc>
      <p:stSnd>
        <p:snd r:embed="rId3" name="click.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14578" y="2971867"/>
            <a:ext cx="142844" cy="314257"/>
          </a:xfrm>
          <a:prstGeom prst="rect">
            <a:avLst/>
          </a:prstGeom>
          <a:noFill/>
        </p:spPr>
      </p:pic>
      <p:sp>
        <p:nvSpPr>
          <p:cNvPr id="5123" name="Rectangle 3"/>
          <p:cNvSpPr>
            <a:spLocks noChangeArrowheads="1"/>
          </p:cNvSpPr>
          <p:nvPr/>
        </p:nvSpPr>
        <p:spPr bwMode="auto">
          <a:xfrm>
            <a:off x="642910" y="428604"/>
            <a:ext cx="6980694" cy="286232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RT (</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Z,λ,maxflip</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Debut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Génération d</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une configuration initiale Z</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Création d</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une liste tabou de taille λ</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meilleure ← Z</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nbflip</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0</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Tant que</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not ( (</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eval</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(meilleure) = 0)  ˅  (</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nbflip</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&gt; </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maxflip</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faire</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Choisir i tel que amélioration(</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Z|i</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est maximale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5" name="Rectangle 5"/>
          <p:cNvSpPr>
            <a:spLocks noChangeArrowheads="1"/>
          </p:cNvSpPr>
          <p:nvPr/>
        </p:nvSpPr>
        <p:spPr bwMode="auto">
          <a:xfrm>
            <a:off x="785786" y="2857496"/>
            <a:ext cx="7406195"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Si</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a:t>
            </a:r>
            <a:r>
              <a:rPr kumimoji="0" lang="fr-FR"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tabou </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alors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eval</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i←flip</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Z|i</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)])&lt; </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eval</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(meilleure) </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alors</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meilleure← Z [</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i←flip</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Z|i</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Finsi</a:t>
            </a:r>
            <a:endPar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eaLnBrk="0" fontAlgn="base" hangingPunct="0">
              <a:spcBef>
                <a:spcPct val="0"/>
              </a:spcBef>
              <a:spcAft>
                <a:spcPct val="0"/>
              </a:spcAft>
              <a:tabLst>
                <a:tab pos="2543175" algn="l"/>
              </a:tabLst>
            </a:pPr>
            <a:r>
              <a:rPr lang="fr-FR" sz="2000" b="1" dirty="0" smtClean="0">
                <a:latin typeface="Times New Roman" pitchFamily="18" charset="0"/>
                <a:ea typeface="Calibri" pitchFamily="34" charset="0"/>
                <a:cs typeface="Times New Roman" pitchFamily="18" charset="0"/>
              </a:rPr>
              <a:t>              Sinon   </a:t>
            </a:r>
            <a:endPar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eaLnBrk="0" fontAlgn="base" hangingPunct="0">
              <a:spcBef>
                <a:spcPct val="0"/>
              </a:spcBef>
              <a:spcAft>
                <a:spcPct val="0"/>
              </a:spcAft>
              <a:tabLst>
                <a:tab pos="2543175" algn="l"/>
              </a:tabLst>
            </a:pPr>
            <a:r>
              <a:rPr lang="fr-FR" sz="2000" b="1" dirty="0" smtClean="0">
                <a:latin typeface="Times New Roman" pitchFamily="18" charset="0"/>
                <a:ea typeface="Calibri" pitchFamily="34" charset="0"/>
                <a:cs typeface="Times New Roman" pitchFamily="18" charset="0"/>
              </a:rPr>
              <a:t>                         Si</a:t>
            </a:r>
            <a:r>
              <a:rPr lang="fr-FR" sz="2000" dirty="0" smtClean="0">
                <a:latin typeface="Times New Roman" pitchFamily="18" charset="0"/>
                <a:ea typeface="Calibri" pitchFamily="34" charset="0"/>
                <a:cs typeface="Times New Roman" pitchFamily="18" charset="0"/>
              </a:rPr>
              <a:t> </a:t>
            </a:r>
            <a:r>
              <a:rPr lang="fr-FR" sz="2000" dirty="0" err="1" smtClean="0">
                <a:latin typeface="Times New Roman" pitchFamily="18" charset="0"/>
                <a:ea typeface="Calibri" pitchFamily="34" charset="0"/>
                <a:cs typeface="Times New Roman" pitchFamily="18" charset="0"/>
              </a:rPr>
              <a:t>eval</a:t>
            </a:r>
            <a:r>
              <a:rPr lang="fr-FR" sz="2000" dirty="0" smtClean="0">
                <a:latin typeface="Times New Roman" pitchFamily="18" charset="0"/>
                <a:ea typeface="Calibri" pitchFamily="34" charset="0"/>
                <a:cs typeface="Times New Roman" pitchFamily="18" charset="0"/>
              </a:rPr>
              <a:t>(Z[</a:t>
            </a:r>
            <a:r>
              <a:rPr lang="fr-FR" sz="2000" dirty="0" err="1" smtClean="0">
                <a:latin typeface="Times New Roman" pitchFamily="18" charset="0"/>
                <a:ea typeface="Calibri" pitchFamily="34" charset="0"/>
                <a:cs typeface="Times New Roman" pitchFamily="18" charset="0"/>
              </a:rPr>
              <a:t>i←flip</a:t>
            </a:r>
            <a:r>
              <a:rPr lang="fr-FR" sz="2000" dirty="0" smtClean="0">
                <a:latin typeface="Times New Roman" pitchFamily="18" charset="0"/>
                <a:ea typeface="Calibri" pitchFamily="34" charset="0"/>
                <a:cs typeface="Times New Roman" pitchFamily="18" charset="0"/>
              </a:rPr>
              <a:t>(</a:t>
            </a:r>
            <a:r>
              <a:rPr lang="fr-FR" sz="2000" dirty="0" err="1" smtClean="0">
                <a:latin typeface="Times New Roman" pitchFamily="18" charset="0"/>
                <a:ea typeface="Calibri" pitchFamily="34" charset="0"/>
                <a:cs typeface="Times New Roman" pitchFamily="18" charset="0"/>
              </a:rPr>
              <a:t>Z|i</a:t>
            </a:r>
            <a:r>
              <a:rPr lang="fr-FR" sz="2000" dirty="0" smtClean="0">
                <a:latin typeface="Times New Roman" pitchFamily="18" charset="0"/>
                <a:ea typeface="Calibri" pitchFamily="34" charset="0"/>
                <a:cs typeface="Times New Roman" pitchFamily="18" charset="0"/>
              </a:rPr>
              <a:t>)])&lt; </a:t>
            </a:r>
            <a:r>
              <a:rPr lang="fr-FR" sz="2000" dirty="0" err="1" smtClean="0">
                <a:latin typeface="Times New Roman" pitchFamily="18" charset="0"/>
                <a:ea typeface="Calibri" pitchFamily="34" charset="0"/>
                <a:cs typeface="Times New Roman" pitchFamily="18" charset="0"/>
              </a:rPr>
              <a:t>eval</a:t>
            </a:r>
            <a:r>
              <a:rPr lang="fr-FR" sz="2000" dirty="0" smtClean="0">
                <a:latin typeface="Times New Roman" pitchFamily="18" charset="0"/>
                <a:ea typeface="Calibri" pitchFamily="34" charset="0"/>
                <a:cs typeface="Times New Roman" pitchFamily="18" charset="0"/>
              </a:rPr>
              <a:t>(meilleure) </a:t>
            </a:r>
            <a:r>
              <a:rPr lang="fr-FR" sz="2000" b="1" dirty="0" smtClean="0">
                <a:latin typeface="Times New Roman" pitchFamily="18" charset="0"/>
                <a:ea typeface="Calibri" pitchFamily="34" charset="0"/>
                <a:cs typeface="Times New Roman" pitchFamily="18" charset="0"/>
              </a:rPr>
              <a:t>alors</a:t>
            </a:r>
            <a:r>
              <a:rPr lang="fr-FR" sz="2000" dirty="0" smtClean="0">
                <a:latin typeface="Times New Roman" pitchFamily="18" charset="0"/>
                <a:ea typeface="Calibri" pitchFamily="34" charset="0"/>
                <a:cs typeface="Times New Roman" pitchFamily="18" charset="0"/>
              </a:rPr>
              <a:t> </a:t>
            </a:r>
            <a:endParaRPr lang="fr-FR" sz="2000" dirty="0" smtClean="0">
              <a:latin typeface="Arial" pitchFamily="34" charset="0"/>
              <a:cs typeface="Arial" pitchFamily="34" charset="0"/>
            </a:endParaRPr>
          </a:p>
          <a:p>
            <a:pPr lvl="0" eaLnBrk="0" fontAlgn="base" hangingPunct="0">
              <a:spcBef>
                <a:spcPct val="0"/>
              </a:spcBef>
              <a:spcAft>
                <a:spcPct val="0"/>
              </a:spcAft>
              <a:tabLst>
                <a:tab pos="2543175" algn="l"/>
              </a:tabLst>
            </a:pPr>
            <a:r>
              <a:rPr lang="fr-FR" sz="2000" dirty="0" smtClean="0">
                <a:latin typeface="Times New Roman" pitchFamily="18" charset="0"/>
                <a:ea typeface="Calibri" pitchFamily="34" charset="0"/>
                <a:cs typeface="Times New Roman" pitchFamily="18" charset="0"/>
              </a:rPr>
              <a:t>                             meilleure← Z [</a:t>
            </a:r>
            <a:r>
              <a:rPr lang="fr-FR" sz="2000" dirty="0" err="1" smtClean="0">
                <a:latin typeface="Times New Roman" pitchFamily="18" charset="0"/>
                <a:ea typeface="Calibri" pitchFamily="34" charset="0"/>
                <a:cs typeface="Times New Roman" pitchFamily="18" charset="0"/>
              </a:rPr>
              <a:t>i←flip</a:t>
            </a:r>
            <a:r>
              <a:rPr lang="fr-FR" sz="2000" dirty="0" smtClean="0">
                <a:latin typeface="Times New Roman" pitchFamily="18" charset="0"/>
                <a:ea typeface="Calibri" pitchFamily="34" charset="0"/>
                <a:cs typeface="Times New Roman" pitchFamily="18" charset="0"/>
              </a:rPr>
              <a:t>(</a:t>
            </a:r>
            <a:r>
              <a:rPr lang="fr-FR" sz="2000" dirty="0" err="1" smtClean="0">
                <a:latin typeface="Times New Roman" pitchFamily="18" charset="0"/>
                <a:ea typeface="Calibri" pitchFamily="34" charset="0"/>
                <a:cs typeface="Times New Roman" pitchFamily="18" charset="0"/>
              </a:rPr>
              <a:t>Z|i</a:t>
            </a:r>
            <a:r>
              <a:rPr lang="fr-FR" sz="2000" dirty="0" smtClean="0">
                <a:latin typeface="Times New Roman" pitchFamily="18" charset="0"/>
                <a:ea typeface="Calibri" pitchFamily="34" charset="0"/>
                <a:cs typeface="Times New Roman" pitchFamily="18" charset="0"/>
              </a:rPr>
              <a:t>)]</a:t>
            </a:r>
            <a:r>
              <a:rPr lang="fr-FR" sz="2000" dirty="0" smtClean="0">
                <a:latin typeface="Calibri"/>
                <a:ea typeface="Calibri" pitchFamily="34" charset="0"/>
                <a:cs typeface="Times New Roman" pitchFamily="18" charset="0"/>
              </a:rPr>
              <a:t> </a:t>
            </a:r>
            <a:r>
              <a:rPr lang="fr-FR" sz="2000" dirty="0" smtClean="0">
                <a:latin typeface="Times New Roman" pitchFamily="18" charset="0"/>
                <a:ea typeface="Calibri" pitchFamily="34" charset="0"/>
                <a:cs typeface="Times New Roman" pitchFamily="18" charset="0"/>
              </a:rPr>
              <a:t>;</a:t>
            </a:r>
            <a:endPar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lang="fr-FR" sz="2000" dirty="0" smtClean="0">
                <a:latin typeface="Times New Roman" pitchFamily="18" charset="0"/>
                <a:ea typeface="Calibri" pitchFamily="34"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Sinon</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Recommencer le choix </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avec comme condition </a:t>
            </a: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lang="fr-FR" sz="2000" dirty="0" smtClean="0">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suppl</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mentaire que i  soit diff</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rent du i actuel</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Finsi</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Finsi</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Connecteur droit 7"/>
          <p:cNvCxnSpPr/>
          <p:nvPr/>
        </p:nvCxnSpPr>
        <p:spPr>
          <a:xfrm rot="5400000">
            <a:off x="2143108" y="3000372"/>
            <a:ext cx="285752" cy="142876"/>
          </a:xfrm>
          <a:prstGeom prst="line">
            <a:avLst/>
          </a:prstGeom>
        </p:spPr>
        <p:style>
          <a:lnRef idx="1">
            <a:schemeClr val="dk1"/>
          </a:lnRef>
          <a:fillRef idx="0">
            <a:schemeClr val="dk1"/>
          </a:fillRef>
          <a:effectRef idx="0">
            <a:schemeClr val="dk1"/>
          </a:effectRef>
          <a:fontRef idx="minor">
            <a:schemeClr val="tx1"/>
          </a:fontRef>
        </p:style>
      </p:cxnSp>
      <p:sp>
        <p:nvSpPr>
          <p:cNvPr id="6" name="ZoneTexte 5"/>
          <p:cNvSpPr txBox="1"/>
          <p:nvPr/>
        </p:nvSpPr>
        <p:spPr>
          <a:xfrm>
            <a:off x="1714480" y="214290"/>
            <a:ext cx="6429420" cy="461665"/>
          </a:xfrm>
          <a:prstGeom prst="rect">
            <a:avLst/>
          </a:prstGeom>
          <a:noFill/>
        </p:spPr>
        <p:txBody>
          <a:bodyPr wrap="square" rtlCol="0">
            <a:spAutoFit/>
          </a:bodyPr>
          <a:lstStyle/>
          <a:p>
            <a:pPr algn="ctr" fontAlgn="base">
              <a:spcBef>
                <a:spcPct val="0"/>
              </a:spcBef>
              <a:spcAft>
                <a:spcPct val="0"/>
              </a:spcAft>
            </a:pPr>
            <a:r>
              <a:rPr lang="fr-FR" sz="2200" b="1" i="1" dirty="0" smtClean="0">
                <a:effectLst>
                  <a:outerShdw blurRad="38100" dist="38100" dir="2700000" algn="tl">
                    <a:srgbClr val="000000">
                      <a:alpha val="43137"/>
                    </a:srgbClr>
                  </a:outerShdw>
                </a:effectLst>
                <a:latin typeface="Lucida Calligraphy" pitchFamily="66" charset="0"/>
                <a:ea typeface="Calibri" pitchFamily="34" charset="0"/>
                <a:cs typeface="Times New Roman" pitchFamily="18" charset="0"/>
              </a:rPr>
              <a:t>Algorithme Hybride  </a:t>
            </a:r>
            <a:r>
              <a:rPr lang="fr-FR" sz="2400" b="1" dirty="0" smtClean="0">
                <a:effectLst>
                  <a:outerShdw blurRad="38100" dist="38100" dir="2700000" algn="tl">
                    <a:srgbClr val="000000">
                      <a:alpha val="43137"/>
                    </a:srgbClr>
                  </a:outerShdw>
                </a:effectLst>
                <a:latin typeface="Lucida Calligraphy" pitchFamily="66" charset="0"/>
                <a:ea typeface="Calibri" pitchFamily="34" charset="0"/>
                <a:cs typeface="Times New Roman" pitchFamily="18" charset="0"/>
              </a:rPr>
              <a:t>(</a:t>
            </a:r>
            <a:r>
              <a:rPr lang="fr-FR" sz="2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GASAT )</a:t>
            </a:r>
          </a:p>
        </p:txBody>
      </p:sp>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714356"/>
            <a:ext cx="4714876" cy="2277547"/>
          </a:xfrm>
          <a:prstGeom prst="rect">
            <a:avLst/>
          </a:prstGeom>
        </p:spPr>
        <p:txBody>
          <a:bodyPr wrap="square">
            <a:spAutoFit/>
          </a:bodyPr>
          <a:lstStyle/>
          <a:p>
            <a:pPr lvl="0" eaLnBrk="0" fontAlgn="base" hangingPunct="0">
              <a:spcBef>
                <a:spcPct val="0"/>
              </a:spcBef>
              <a:spcAft>
                <a:spcPct val="0"/>
              </a:spcAft>
              <a:tabLst>
                <a:tab pos="2543175" algn="l"/>
              </a:tabLst>
            </a:pPr>
            <a:r>
              <a:rPr lang="fr-FR" sz="2000" dirty="0" smtClean="0">
                <a:latin typeface="Times New Roman" pitchFamily="18" charset="0"/>
                <a:ea typeface="Calibri" pitchFamily="34" charset="0"/>
                <a:cs typeface="Times New Roman" pitchFamily="18" charset="0"/>
              </a:rPr>
              <a:t>     Z= Z[</a:t>
            </a:r>
            <a:r>
              <a:rPr lang="fr-FR" sz="2000" dirty="0" err="1" smtClean="0">
                <a:latin typeface="Times New Roman" pitchFamily="18" charset="0"/>
                <a:ea typeface="Calibri" pitchFamily="34" charset="0"/>
                <a:cs typeface="Times New Roman" pitchFamily="18" charset="0"/>
              </a:rPr>
              <a:t>i←flip</a:t>
            </a:r>
            <a:r>
              <a:rPr lang="fr-FR" sz="2000" dirty="0" smtClean="0">
                <a:latin typeface="Times New Roman" pitchFamily="18" charset="0"/>
                <a:ea typeface="Calibri" pitchFamily="34" charset="0"/>
                <a:cs typeface="Times New Roman" pitchFamily="18" charset="0"/>
              </a:rPr>
              <a:t>(</a:t>
            </a:r>
            <a:r>
              <a:rPr lang="fr-FR" sz="2000" dirty="0" err="1" smtClean="0">
                <a:latin typeface="Times New Roman" pitchFamily="18" charset="0"/>
                <a:ea typeface="Calibri" pitchFamily="34" charset="0"/>
                <a:cs typeface="Times New Roman" pitchFamily="18" charset="0"/>
              </a:rPr>
              <a:t>Z|i</a:t>
            </a:r>
            <a:r>
              <a:rPr lang="fr-FR" sz="2000" dirty="0" smtClean="0">
                <a:latin typeface="Times New Roman" pitchFamily="18" charset="0"/>
                <a:ea typeface="Calibri" pitchFamily="34" charset="0"/>
                <a:cs typeface="Times New Roman" pitchFamily="18" charset="0"/>
              </a:rPr>
              <a:t>)]</a:t>
            </a:r>
            <a:r>
              <a:rPr lang="fr-FR" sz="2000" dirty="0" smtClean="0">
                <a:latin typeface="Calibri"/>
                <a:ea typeface="Calibri" pitchFamily="34" charset="0"/>
                <a:cs typeface="Times New Roman" pitchFamily="18" charset="0"/>
              </a:rPr>
              <a:t> </a:t>
            </a:r>
            <a:r>
              <a:rPr lang="fr-FR" sz="2000" dirty="0" smtClean="0">
                <a:latin typeface="Times New Roman" pitchFamily="18" charset="0"/>
                <a:ea typeface="Calibri" pitchFamily="34" charset="0"/>
                <a:cs typeface="Times New Roman" pitchFamily="18" charset="0"/>
              </a:rPr>
              <a:t>;</a:t>
            </a:r>
            <a:endParaRPr lang="fr-FR" sz="2000" dirty="0" smtClean="0">
              <a:latin typeface="Arial" pitchFamily="34" charset="0"/>
              <a:cs typeface="Arial" pitchFamily="34" charset="0"/>
            </a:endParaRPr>
          </a:p>
          <a:p>
            <a:pPr lvl="0" eaLnBrk="0" fontAlgn="base" hangingPunct="0">
              <a:spcBef>
                <a:spcPct val="0"/>
              </a:spcBef>
              <a:spcAft>
                <a:spcPct val="0"/>
              </a:spcAft>
              <a:tabLst>
                <a:tab pos="2543175" algn="l"/>
              </a:tabLst>
            </a:pPr>
            <a:r>
              <a:rPr lang="fr-FR" sz="2000" dirty="0" smtClean="0">
                <a:latin typeface="Times New Roman" pitchFamily="18" charset="0"/>
                <a:ea typeface="Calibri" pitchFamily="34" charset="0"/>
                <a:cs typeface="Times New Roman" pitchFamily="18" charset="0"/>
              </a:rPr>
              <a:t>     </a:t>
            </a:r>
            <a:r>
              <a:rPr lang="fr-FR" sz="2000" dirty="0" err="1" smtClean="0">
                <a:latin typeface="Times New Roman" pitchFamily="18" charset="0"/>
                <a:ea typeface="Calibri" pitchFamily="34" charset="0"/>
                <a:cs typeface="Times New Roman" pitchFamily="18" charset="0"/>
              </a:rPr>
              <a:t>nbflip</a:t>
            </a:r>
            <a:r>
              <a:rPr lang="fr-FR" sz="2000" dirty="0" smtClean="0">
                <a:latin typeface="Times New Roman" pitchFamily="18" charset="0"/>
                <a:ea typeface="Calibri" pitchFamily="34" charset="0"/>
                <a:cs typeface="Times New Roman" pitchFamily="18" charset="0"/>
              </a:rPr>
              <a:t>←</a:t>
            </a:r>
            <a:r>
              <a:rPr lang="fr-FR" sz="2000" dirty="0" err="1" smtClean="0">
                <a:latin typeface="Times New Roman" pitchFamily="18" charset="0"/>
                <a:ea typeface="Calibri" pitchFamily="34" charset="0"/>
                <a:cs typeface="Times New Roman" pitchFamily="18" charset="0"/>
              </a:rPr>
              <a:t>nbflip</a:t>
            </a:r>
            <a:r>
              <a:rPr lang="fr-FR" sz="2000" dirty="0" smtClean="0">
                <a:latin typeface="Times New Roman" pitchFamily="18" charset="0"/>
                <a:ea typeface="Calibri" pitchFamily="34" charset="0"/>
                <a:cs typeface="Times New Roman" pitchFamily="18" charset="0"/>
              </a:rPr>
              <a:t>+1</a:t>
            </a:r>
            <a:r>
              <a:rPr lang="fr-FR" sz="2000" dirty="0" smtClean="0">
                <a:latin typeface="Calibri"/>
                <a:ea typeface="Calibri" pitchFamily="34" charset="0"/>
                <a:cs typeface="Times New Roman" pitchFamily="18" charset="0"/>
              </a:rPr>
              <a:t> </a:t>
            </a:r>
            <a:r>
              <a:rPr lang="fr-FR" sz="2000" dirty="0" smtClean="0">
                <a:latin typeface="Times New Roman" pitchFamily="18" charset="0"/>
                <a:ea typeface="Calibri" pitchFamily="34" charset="0"/>
                <a:cs typeface="Times New Roman" pitchFamily="18" charset="0"/>
              </a:rPr>
              <a:t>;</a:t>
            </a:r>
          </a:p>
          <a:p>
            <a:pPr lvl="0" eaLnBrk="0" fontAlgn="base" hangingPunct="0">
              <a:spcBef>
                <a:spcPct val="0"/>
              </a:spcBef>
              <a:spcAft>
                <a:spcPct val="0"/>
              </a:spcAft>
              <a:tabLst>
                <a:tab pos="2543175" algn="l"/>
              </a:tabLst>
            </a:pPr>
            <a:r>
              <a:rPr lang="fr-FR" sz="2000" dirty="0" smtClean="0">
                <a:latin typeface="Times New Roman" pitchFamily="18" charset="0"/>
                <a:ea typeface="Calibri" pitchFamily="34" charset="0"/>
                <a:cs typeface="Times New Roman" pitchFamily="18" charset="0"/>
              </a:rPr>
              <a:t>     Sortir la plus vielle variable de tabou.</a:t>
            </a:r>
            <a:endParaRPr lang="fr-FR" sz="2000" dirty="0" smtClean="0">
              <a:latin typeface="Arial" pitchFamily="34" charset="0"/>
              <a:cs typeface="Arial" pitchFamily="34" charset="0"/>
            </a:endParaRPr>
          </a:p>
          <a:p>
            <a:pPr lvl="0" eaLnBrk="0" fontAlgn="base" hangingPunct="0">
              <a:spcBef>
                <a:spcPct val="0"/>
              </a:spcBef>
              <a:spcAft>
                <a:spcPct val="0"/>
              </a:spcAft>
              <a:tabLst>
                <a:tab pos="2543175" algn="l"/>
              </a:tabLst>
            </a:pPr>
            <a:r>
              <a:rPr lang="fr-FR" sz="2000" dirty="0" smtClean="0">
                <a:latin typeface="Times New Roman" pitchFamily="18" charset="0"/>
                <a:ea typeface="Calibri" pitchFamily="34" charset="0"/>
                <a:cs typeface="Times New Roman" pitchFamily="18" charset="0"/>
              </a:rPr>
              <a:t>     Ajouter i dans tabou.</a:t>
            </a:r>
            <a:endParaRPr lang="fr-FR" sz="2000" dirty="0" smtClean="0">
              <a:latin typeface="Arial" pitchFamily="34" charset="0"/>
              <a:cs typeface="Arial" pitchFamily="34" charset="0"/>
            </a:endParaRPr>
          </a:p>
          <a:p>
            <a:pPr lvl="0" eaLnBrk="0" fontAlgn="base" hangingPunct="0">
              <a:spcBef>
                <a:spcPct val="0"/>
              </a:spcBef>
              <a:spcAft>
                <a:spcPct val="0"/>
              </a:spcAft>
              <a:tabLst>
                <a:tab pos="2543175" algn="l"/>
              </a:tabLst>
            </a:pPr>
            <a:r>
              <a:rPr lang="fr-FR" sz="2000" dirty="0" smtClean="0">
                <a:latin typeface="Times New Roman" pitchFamily="18" charset="0"/>
                <a:ea typeface="Calibri" pitchFamily="34" charset="0"/>
                <a:cs typeface="Times New Roman" pitchFamily="18" charset="0"/>
              </a:rPr>
              <a:t>   </a:t>
            </a:r>
            <a:r>
              <a:rPr lang="fr-FR" sz="2000" b="1" dirty="0" err="1" smtClean="0">
                <a:latin typeface="Times New Roman" pitchFamily="18" charset="0"/>
                <a:ea typeface="Calibri" pitchFamily="34" charset="0"/>
                <a:cs typeface="Times New Roman" pitchFamily="18" charset="0"/>
              </a:rPr>
              <a:t>FinTantQue</a:t>
            </a:r>
            <a:r>
              <a:rPr lang="fr-FR" sz="2000" b="1" dirty="0" smtClean="0">
                <a:latin typeface="Times New Roman" pitchFamily="18" charset="0"/>
                <a:ea typeface="Calibri" pitchFamily="34" charset="0"/>
                <a:cs typeface="Times New Roman" pitchFamily="18" charset="0"/>
              </a:rPr>
              <a:t> </a:t>
            </a:r>
            <a:endParaRPr lang="fr-FR" sz="2000" dirty="0" smtClean="0">
              <a:latin typeface="Arial" pitchFamily="34" charset="0"/>
              <a:cs typeface="Arial" pitchFamily="34" charset="0"/>
            </a:endParaRPr>
          </a:p>
          <a:p>
            <a:pPr lvl="0" eaLnBrk="0" fontAlgn="base" hangingPunct="0">
              <a:spcBef>
                <a:spcPct val="0"/>
              </a:spcBef>
              <a:spcAft>
                <a:spcPct val="0"/>
              </a:spcAft>
              <a:tabLst>
                <a:tab pos="2543175" algn="l"/>
              </a:tabLst>
            </a:pPr>
            <a:r>
              <a:rPr lang="fr-FR" sz="2000" dirty="0" smtClean="0">
                <a:latin typeface="Times New Roman" pitchFamily="18" charset="0"/>
                <a:ea typeface="Calibri" pitchFamily="34" charset="0"/>
                <a:cs typeface="Times New Roman" pitchFamily="18" charset="0"/>
              </a:rPr>
              <a:t>   Retourner meilleure</a:t>
            </a:r>
            <a:endParaRPr lang="fr-FR" sz="2000" dirty="0" smtClean="0">
              <a:latin typeface="Arial" pitchFamily="34" charset="0"/>
              <a:ea typeface="Calibri" pitchFamily="34" charset="0"/>
              <a:cs typeface="Arial" pitchFamily="34" charset="0"/>
            </a:endParaRPr>
          </a:p>
          <a:p>
            <a:pPr lvl="0" eaLnBrk="0" fontAlgn="base" hangingPunct="0">
              <a:spcBef>
                <a:spcPct val="0"/>
              </a:spcBef>
              <a:spcAft>
                <a:spcPct val="0"/>
              </a:spcAft>
              <a:tabLst>
                <a:tab pos="2543175" algn="l"/>
              </a:tabLst>
            </a:pPr>
            <a:r>
              <a:rPr lang="fr-FR" sz="2200" b="1" dirty="0" smtClean="0">
                <a:latin typeface="Times New Roman" pitchFamily="18" charset="0"/>
                <a:ea typeface="Calibri" pitchFamily="34" charset="0"/>
                <a:cs typeface="Times New Roman" pitchFamily="18" charset="0"/>
              </a:rPr>
              <a:t>Fin</a:t>
            </a:r>
            <a:endParaRPr lang="fr-FR" sz="2200" dirty="0" smtClean="0">
              <a:latin typeface="Arial" pitchFamily="34" charset="0"/>
              <a:cs typeface="Arial" pitchFamily="34" charset="0"/>
            </a:endParaRPr>
          </a:p>
        </p:txBody>
      </p:sp>
      <p:sp>
        <p:nvSpPr>
          <p:cNvPr id="4" name="ZoneTexte 3"/>
          <p:cNvSpPr txBox="1"/>
          <p:nvPr/>
        </p:nvSpPr>
        <p:spPr>
          <a:xfrm>
            <a:off x="1142976" y="357166"/>
            <a:ext cx="6429420" cy="461665"/>
          </a:xfrm>
          <a:prstGeom prst="rect">
            <a:avLst/>
          </a:prstGeom>
          <a:noFill/>
        </p:spPr>
        <p:txBody>
          <a:bodyPr wrap="square" rtlCol="0">
            <a:spAutoFit/>
          </a:bodyPr>
          <a:lstStyle/>
          <a:p>
            <a:pPr algn="ctr" fontAlgn="base">
              <a:spcBef>
                <a:spcPct val="0"/>
              </a:spcBef>
              <a:spcAft>
                <a:spcPct val="0"/>
              </a:spcAft>
            </a:pPr>
            <a:r>
              <a:rPr lang="fr-FR" sz="2200" b="1" i="1" dirty="0" smtClean="0">
                <a:effectLst>
                  <a:outerShdw blurRad="38100" dist="38100" dir="2700000" algn="tl">
                    <a:srgbClr val="000000">
                      <a:alpha val="43137"/>
                    </a:srgbClr>
                  </a:outerShdw>
                </a:effectLst>
                <a:latin typeface="Lucida Calligraphy" pitchFamily="66" charset="0"/>
                <a:ea typeface="Calibri" pitchFamily="34" charset="0"/>
                <a:cs typeface="Times New Roman" pitchFamily="18" charset="0"/>
              </a:rPr>
              <a:t>Algorithme Hybride  </a:t>
            </a:r>
            <a:r>
              <a:rPr lang="fr-FR" sz="2400" b="1" dirty="0" smtClean="0">
                <a:effectLst>
                  <a:outerShdw blurRad="38100" dist="38100" dir="2700000" algn="tl">
                    <a:srgbClr val="000000">
                      <a:alpha val="43137"/>
                    </a:srgbClr>
                  </a:outerShdw>
                </a:effectLst>
                <a:latin typeface="Lucida Calligraphy" pitchFamily="66" charset="0"/>
                <a:ea typeface="Calibri" pitchFamily="34" charset="0"/>
                <a:cs typeface="Times New Roman" pitchFamily="18" charset="0"/>
              </a:rPr>
              <a:t>(</a:t>
            </a:r>
            <a:r>
              <a:rPr lang="fr-FR" sz="2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GASAT )</a:t>
            </a:r>
          </a:p>
        </p:txBody>
      </p:sp>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910" y="770263"/>
            <a:ext cx="7929618" cy="769441"/>
          </a:xfrm>
          <a:prstGeom prst="rect">
            <a:avLst/>
          </a:prstGeom>
        </p:spPr>
        <p:txBody>
          <a:bodyPr wrap="square">
            <a:spAutoFit/>
          </a:bodyPr>
          <a:lstStyle/>
          <a:p>
            <a:pPr lvl="0" eaLnBrk="0" fontAlgn="base" hangingPunct="0">
              <a:spcBef>
                <a:spcPct val="0"/>
              </a:spcBef>
              <a:spcAft>
                <a:spcPct val="0"/>
              </a:spcAft>
              <a:tabLst>
                <a:tab pos="2543175" algn="l"/>
              </a:tabLst>
            </a:pPr>
            <a:r>
              <a:rPr lang="fr-FR" sz="2200" dirty="0" smtClean="0">
                <a:latin typeface="Times New Roman" pitchFamily="18" charset="0"/>
                <a:ea typeface="Calibri" pitchFamily="34" charset="0"/>
                <a:cs typeface="Times New Roman" pitchFamily="18" charset="0"/>
              </a:rPr>
              <a:t>Deux mécanismes ont été ajoutés a notre RT afin d’affiner la sélection de la variable à flipper et de créer plus de diversité .</a:t>
            </a:r>
            <a:endParaRPr lang="fr-FR" sz="2200" dirty="0" smtClean="0">
              <a:latin typeface="Times New Roman" pitchFamily="18" charset="0"/>
              <a:cs typeface="Times New Roman" pitchFamily="18" charset="0"/>
            </a:endParaRPr>
          </a:p>
        </p:txBody>
      </p:sp>
      <p:sp>
        <p:nvSpPr>
          <p:cNvPr id="6" name="Rectangle 5"/>
          <p:cNvSpPr/>
          <p:nvPr/>
        </p:nvSpPr>
        <p:spPr>
          <a:xfrm>
            <a:off x="1000100" y="2569485"/>
            <a:ext cx="5440079" cy="1107996"/>
          </a:xfrm>
          <a:prstGeom prst="rect">
            <a:avLst/>
          </a:prstGeom>
        </p:spPr>
        <p:txBody>
          <a:bodyPr wrap="none">
            <a:spAutoFit/>
          </a:bodyPr>
          <a:lstStyle/>
          <a:p>
            <a:pPr lvl="0" fontAlgn="base">
              <a:spcBef>
                <a:spcPct val="0"/>
              </a:spcBef>
              <a:spcAft>
                <a:spcPct val="0"/>
              </a:spcAft>
              <a:buBlip>
                <a:blip r:embed="rId3"/>
              </a:buBlip>
              <a:tabLst>
                <a:tab pos="2543175" algn="l"/>
              </a:tabLst>
            </a:pPr>
            <a:r>
              <a:rPr lang="fr-FR" sz="2200" b="1" dirty="0" smtClean="0">
                <a:latin typeface="Times New Roman" pitchFamily="18" charset="0"/>
                <a:ea typeface="Calibri" pitchFamily="34" charset="0"/>
                <a:cs typeface="Times New Roman" pitchFamily="18" charset="0"/>
              </a:rPr>
              <a:t>  Affinage du choix de la variable a flipper</a:t>
            </a:r>
          </a:p>
          <a:p>
            <a:pPr lvl="0" fontAlgn="base">
              <a:spcBef>
                <a:spcPct val="0"/>
              </a:spcBef>
              <a:spcAft>
                <a:spcPct val="0"/>
              </a:spcAft>
              <a:tabLst>
                <a:tab pos="2543175" algn="l"/>
              </a:tabLst>
            </a:pPr>
            <a:endParaRPr lang="fr-FR" sz="2200" b="1" dirty="0" smtClean="0">
              <a:latin typeface="Times New Roman" pitchFamily="18" charset="0"/>
              <a:ea typeface="Calibri" pitchFamily="34" charset="0"/>
              <a:cs typeface="Times New Roman" pitchFamily="18" charset="0"/>
            </a:endParaRPr>
          </a:p>
          <a:p>
            <a:pPr lvl="0" fontAlgn="base">
              <a:spcBef>
                <a:spcPct val="0"/>
              </a:spcBef>
              <a:spcAft>
                <a:spcPct val="0"/>
              </a:spcAft>
              <a:buBlip>
                <a:blip r:embed="rId3"/>
              </a:buBlip>
              <a:tabLst>
                <a:tab pos="2543175" algn="l"/>
              </a:tabLst>
            </a:pPr>
            <a:r>
              <a:rPr lang="fr-FR" sz="2200" b="1" dirty="0" smtClean="0">
                <a:latin typeface="Calibri"/>
                <a:ea typeface="Calibri" pitchFamily="34" charset="0"/>
                <a:cs typeface="Times New Roman" pitchFamily="18" charset="0"/>
              </a:rPr>
              <a:t> </a:t>
            </a:r>
            <a:r>
              <a:rPr lang="fr-FR" sz="2200" b="1" dirty="0" smtClean="0">
                <a:latin typeface="Times New Roman" pitchFamily="18" charset="0"/>
                <a:ea typeface="Calibri" pitchFamily="34" charset="0"/>
                <a:cs typeface="Times New Roman" pitchFamily="18" charset="0"/>
              </a:rPr>
              <a:t> Diversification</a:t>
            </a:r>
            <a:endParaRPr lang="fr-FR" sz="22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500034" y="714356"/>
            <a:ext cx="8143932" cy="2625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tab pos="2543175" algn="l"/>
              </a:tabLst>
            </a:pPr>
            <a:r>
              <a:rPr kumimoji="0" lang="fr-FR" sz="2000" b="1" i="0" u="sng" strike="noStrike" cap="none" normalizeH="0" baseline="0" dirty="0" smtClean="0">
                <a:ln>
                  <a:noFill/>
                </a:ln>
                <a:solidFill>
                  <a:srgbClr val="0033CC"/>
                </a:solidFill>
                <a:latin typeface="Times New Roman" pitchFamily="18" charset="0"/>
                <a:ea typeface="Calibri" pitchFamily="34" charset="0"/>
                <a:cs typeface="Times New Roman" pitchFamily="18" charset="0"/>
              </a:rPr>
              <a:t>Affinage du choix de la variable a flipper</a:t>
            </a:r>
            <a:r>
              <a:rPr kumimoji="0" lang="fr-FR" sz="2000" b="1" i="0" u="sng" strike="noStrike" cap="none" normalizeH="0" baseline="0" dirty="0" smtClean="0">
                <a:ln>
                  <a:noFill/>
                </a:ln>
                <a:solidFill>
                  <a:srgbClr val="0033CC"/>
                </a:solidFill>
                <a:latin typeface="Calibri"/>
                <a:ea typeface="Calibri" pitchFamily="34" charset="0"/>
                <a:cs typeface="Times New Roman" pitchFamily="18" charset="0"/>
              </a:rPr>
              <a:t> </a:t>
            </a:r>
            <a:r>
              <a:rPr kumimoji="0" lang="fr-FR" sz="2000" b="1" i="0" u="sng" strike="noStrike" cap="none" normalizeH="0" baseline="0" dirty="0" smtClean="0">
                <a:ln>
                  <a:noFill/>
                </a:ln>
                <a:solidFill>
                  <a:srgbClr val="0033CC"/>
                </a:solidFill>
                <a:latin typeface="Times New Roman" pitchFamily="18" charset="0"/>
                <a:ea typeface="Calibri" pitchFamily="34" charset="0"/>
                <a:cs typeface="Times New Roman" pitchFamily="18" charset="0"/>
              </a:rPr>
              <a:t>:</a:t>
            </a:r>
            <a:endParaRPr kumimoji="0" lang="fr-FR" sz="2000" b="0" i="0" u="sng" strike="noStrike" cap="none" normalizeH="0" baseline="0" dirty="0" smtClean="0">
              <a:ln>
                <a:noFill/>
              </a:ln>
              <a:solidFill>
                <a:srgbClr val="0033CC"/>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Lors du choix de la variable a flipper, il est assez courant que plusieurs variables soient candidates. Dans la RT standard, une d</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entre elles est choisie al</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atoirement. Afin de diminuer l</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ensemble des choix possibles, un crit</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suppl</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mentaire est ajout</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 cette s</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lection</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Constatant que plus une clause avait un nombre important de litt</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raux vraies, plus il </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tait facile de flipper une de ses variables sans rendre cette clause fausse, nous introduisons la notion de degr</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v</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rit</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1683" name="Rectangle 3"/>
          <p:cNvSpPr>
            <a:spLocks noChangeArrowheads="1"/>
          </p:cNvSpPr>
          <p:nvPr/>
        </p:nvSpPr>
        <p:spPr bwMode="auto">
          <a:xfrm>
            <a:off x="714348" y="3292618"/>
            <a:ext cx="3518912"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Degr</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{x|x=1, x    </a:t>
            </a:r>
            <a:r>
              <a:rPr lang="fr-FR" sz="2000" dirty="0" smtClean="0">
                <a:latin typeface="Times New Roman" pitchFamily="18" charset="0"/>
                <a:ea typeface="Calibri" pitchFamily="34" charset="0"/>
                <a:cs typeface="Times New Roman" pitchFamily="18" charset="0"/>
              </a:rPr>
              <a:t>c}│</a:t>
            </a:r>
            <a:endParaRPr lang="fr-FR" sz="20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682"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00430" y="3400425"/>
            <a:ext cx="142876" cy="314327"/>
          </a:xfrm>
          <a:prstGeom prst="rect">
            <a:avLst/>
          </a:prstGeom>
          <a:noFill/>
        </p:spPr>
      </p:pic>
      <p:sp>
        <p:nvSpPr>
          <p:cNvPr id="71685" name="Rectangle 5"/>
          <p:cNvSpPr>
            <a:spLocks noChangeArrowheads="1"/>
          </p:cNvSpPr>
          <p:nvPr/>
        </p:nvSpPr>
        <p:spPr bwMode="auto">
          <a:xfrm>
            <a:off x="571473" y="3786190"/>
            <a:ext cx="800105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variables s</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lectionn</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 pour un </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ventuel  flip sont donc celles ou la fonction suivante est</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maximale.</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16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1686"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28662" y="4572008"/>
            <a:ext cx="6500858" cy="1428760"/>
          </a:xfrm>
          <a:prstGeom prst="rect">
            <a:avLst/>
          </a:prstGeom>
          <a:noFill/>
        </p:spPr>
      </p:pic>
      <p:sp>
        <p:nvSpPr>
          <p:cNvPr id="8" name="Pensées 7"/>
          <p:cNvSpPr/>
          <p:nvPr/>
        </p:nvSpPr>
        <p:spPr>
          <a:xfrm>
            <a:off x="3214678" y="3429000"/>
            <a:ext cx="2643206" cy="1755656"/>
          </a:xfrm>
          <a:prstGeom prst="cloudCallou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imes New Roman" pitchFamily="18" charset="0"/>
                <a:ea typeface="Calibri" pitchFamily="34" charset="0"/>
                <a:cs typeface="Times New Roman" pitchFamily="18" charset="0"/>
              </a:rPr>
              <a:t>l</a:t>
            </a:r>
            <a:r>
              <a:rPr lang="fr-FR" b="1" dirty="0" smtClean="0">
                <a:solidFill>
                  <a:schemeClr val="tx1"/>
                </a:solidFill>
                <a:latin typeface="Calibri"/>
                <a:ea typeface="Calibri" pitchFamily="34" charset="0"/>
                <a:cs typeface="Times New Roman" pitchFamily="18" charset="0"/>
              </a:rPr>
              <a:t>’</a:t>
            </a:r>
            <a:r>
              <a:rPr lang="fr-FR" b="1" dirty="0" smtClean="0">
                <a:solidFill>
                  <a:schemeClr val="tx1"/>
                </a:solidFill>
                <a:latin typeface="Times New Roman" pitchFamily="18" charset="0"/>
                <a:ea typeface="Calibri" pitchFamily="34" charset="0"/>
                <a:cs typeface="Times New Roman" pitchFamily="18" charset="0"/>
              </a:rPr>
              <a:t>ensemble des clauses de la formule</a:t>
            </a:r>
            <a:endParaRPr lang="fr-FR" b="1" dirty="0"/>
          </a:p>
        </p:txBody>
      </p:sp>
      <p:sp>
        <p:nvSpPr>
          <p:cNvPr id="9" name="Pensées 8"/>
          <p:cNvSpPr/>
          <p:nvPr/>
        </p:nvSpPr>
        <p:spPr>
          <a:xfrm>
            <a:off x="4000496" y="3429000"/>
            <a:ext cx="2643206" cy="1755656"/>
          </a:xfrm>
          <a:prstGeom prst="cloudCallou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imes New Roman" pitchFamily="18" charset="0"/>
                <a:ea typeface="Calibri" pitchFamily="34" charset="0"/>
                <a:cs typeface="Times New Roman" pitchFamily="18" charset="0"/>
              </a:rPr>
              <a:t>litt</a:t>
            </a:r>
            <a:r>
              <a:rPr lang="fr-FR" b="1" dirty="0" smtClean="0">
                <a:solidFill>
                  <a:schemeClr val="tx1"/>
                </a:solidFill>
                <a:latin typeface="Calibri"/>
                <a:ea typeface="Calibri" pitchFamily="34" charset="0"/>
                <a:cs typeface="Times New Roman" pitchFamily="18" charset="0"/>
              </a:rPr>
              <a:t>é</a:t>
            </a:r>
            <a:r>
              <a:rPr lang="fr-FR" b="1" dirty="0" smtClean="0">
                <a:solidFill>
                  <a:schemeClr val="tx1"/>
                </a:solidFill>
                <a:latin typeface="Times New Roman" pitchFamily="18" charset="0"/>
                <a:ea typeface="Calibri" pitchFamily="34" charset="0"/>
                <a:cs typeface="Times New Roman" pitchFamily="18" charset="0"/>
              </a:rPr>
              <a:t>ral associ</a:t>
            </a:r>
            <a:r>
              <a:rPr lang="fr-FR" b="1" dirty="0" smtClean="0">
                <a:solidFill>
                  <a:schemeClr val="tx1"/>
                </a:solidFill>
                <a:latin typeface="Calibri"/>
                <a:ea typeface="Calibri" pitchFamily="34" charset="0"/>
                <a:cs typeface="Times New Roman" pitchFamily="18" charset="0"/>
              </a:rPr>
              <a:t>é</a:t>
            </a:r>
            <a:r>
              <a:rPr lang="fr-FR" b="1" dirty="0" smtClean="0">
                <a:solidFill>
                  <a:schemeClr val="tx1"/>
                </a:solidFill>
                <a:latin typeface="Times New Roman" pitchFamily="18" charset="0"/>
                <a:ea typeface="Calibri" pitchFamily="34" charset="0"/>
                <a:cs typeface="Times New Roman" pitchFamily="18" charset="0"/>
              </a:rPr>
              <a:t> </a:t>
            </a:r>
            <a:r>
              <a:rPr lang="fr-FR" b="1" dirty="0" smtClean="0">
                <a:solidFill>
                  <a:schemeClr val="tx1"/>
                </a:solidFill>
                <a:latin typeface="Calibri"/>
                <a:ea typeface="Calibri" pitchFamily="34" charset="0"/>
                <a:cs typeface="Times New Roman" pitchFamily="18" charset="0"/>
              </a:rPr>
              <a:t>à</a:t>
            </a:r>
            <a:r>
              <a:rPr lang="fr-FR" b="1" dirty="0" smtClean="0">
                <a:solidFill>
                  <a:schemeClr val="tx1"/>
                </a:solidFill>
                <a:latin typeface="Times New Roman" pitchFamily="18" charset="0"/>
                <a:ea typeface="Calibri" pitchFamily="34" charset="0"/>
                <a:cs typeface="Times New Roman" pitchFamily="18" charset="0"/>
              </a:rPr>
              <a:t> la variable i. </a:t>
            </a:r>
            <a:endParaRPr lang="fr-FR" b="1" dirty="0"/>
          </a:p>
        </p:txBody>
      </p:sp>
      <p:sp>
        <p:nvSpPr>
          <p:cNvPr id="10" name="ZoneTexte 9"/>
          <p:cNvSpPr txBox="1"/>
          <p:nvPr/>
        </p:nvSpPr>
        <p:spPr>
          <a:xfrm>
            <a:off x="1142976" y="428604"/>
            <a:ext cx="6429420" cy="461665"/>
          </a:xfrm>
          <a:prstGeom prst="rect">
            <a:avLst/>
          </a:prstGeom>
          <a:noFill/>
        </p:spPr>
        <p:txBody>
          <a:bodyPr wrap="square" rtlCol="0">
            <a:spAutoFit/>
          </a:bodyPr>
          <a:lstStyle/>
          <a:p>
            <a:pPr algn="ctr" fontAlgn="base">
              <a:spcBef>
                <a:spcPct val="0"/>
              </a:spcBef>
              <a:spcAft>
                <a:spcPct val="0"/>
              </a:spcAft>
            </a:pPr>
            <a:r>
              <a:rPr lang="fr-FR" sz="2200" b="1" i="1" dirty="0" smtClean="0">
                <a:effectLst>
                  <a:outerShdw blurRad="38100" dist="38100" dir="2700000" algn="tl">
                    <a:srgbClr val="000000">
                      <a:alpha val="43137"/>
                    </a:srgbClr>
                  </a:outerShdw>
                </a:effectLst>
                <a:latin typeface="Lucida Calligraphy" pitchFamily="66" charset="0"/>
                <a:ea typeface="Calibri" pitchFamily="34" charset="0"/>
                <a:cs typeface="Times New Roman" pitchFamily="18" charset="0"/>
              </a:rPr>
              <a:t>Algorithme Hybride  </a:t>
            </a:r>
            <a:r>
              <a:rPr lang="fr-FR" sz="2400" b="1" dirty="0" smtClean="0">
                <a:effectLst>
                  <a:outerShdw blurRad="38100" dist="38100" dir="2700000" algn="tl">
                    <a:srgbClr val="000000">
                      <a:alpha val="43137"/>
                    </a:srgbClr>
                  </a:outerShdw>
                </a:effectLst>
                <a:latin typeface="Lucida Calligraphy" pitchFamily="66" charset="0"/>
                <a:ea typeface="Calibri" pitchFamily="34" charset="0"/>
                <a:cs typeface="Times New Roman" pitchFamily="18" charset="0"/>
              </a:rPr>
              <a:t>(</a:t>
            </a:r>
            <a:r>
              <a:rPr lang="fr-FR" sz="2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GASAT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71686"/>
                                        </p:tgtEl>
                                        <p:attrNameLst>
                                          <p:attrName>style.visibility</p:attrName>
                                        </p:attrNameLst>
                                      </p:cBhvr>
                                      <p:to>
                                        <p:strVal val="visible"/>
                                      </p:to>
                                    </p:set>
                                    <p:anim calcmode="lin" valueType="num">
                                      <p:cBhvr>
                                        <p:cTn id="7" dur="500" fill="hold"/>
                                        <p:tgtEl>
                                          <p:spTgt spid="71686"/>
                                        </p:tgtEl>
                                        <p:attrNameLst>
                                          <p:attrName>ppt_x</p:attrName>
                                        </p:attrNameLst>
                                      </p:cBhvr>
                                      <p:tavLst>
                                        <p:tav tm="0">
                                          <p:val>
                                            <p:strVal val="#ppt_x"/>
                                          </p:val>
                                        </p:tav>
                                        <p:tav tm="100000">
                                          <p:val>
                                            <p:strVal val="#ppt_x"/>
                                          </p:val>
                                        </p:tav>
                                      </p:tavLst>
                                    </p:anim>
                                    <p:anim calcmode="lin" valueType="num">
                                      <p:cBhvr>
                                        <p:cTn id="8" dur="500" fill="hold"/>
                                        <p:tgtEl>
                                          <p:spTgt spid="71686"/>
                                        </p:tgtEl>
                                        <p:attrNameLst>
                                          <p:attrName>ppt_y</p:attrName>
                                        </p:attrNameLst>
                                      </p:cBhvr>
                                      <p:tavLst>
                                        <p:tav tm="0">
                                          <p:val>
                                            <p:strVal val="#ppt_y-#ppt_h/2"/>
                                          </p:val>
                                        </p:tav>
                                        <p:tav tm="100000">
                                          <p:val>
                                            <p:strVal val="#ppt_y"/>
                                          </p:val>
                                        </p:tav>
                                      </p:tavLst>
                                    </p:anim>
                                    <p:anim calcmode="lin" valueType="num">
                                      <p:cBhvr>
                                        <p:cTn id="9" dur="500" fill="hold"/>
                                        <p:tgtEl>
                                          <p:spTgt spid="71686"/>
                                        </p:tgtEl>
                                        <p:attrNameLst>
                                          <p:attrName>ppt_w</p:attrName>
                                        </p:attrNameLst>
                                      </p:cBhvr>
                                      <p:tavLst>
                                        <p:tav tm="0">
                                          <p:val>
                                            <p:strVal val="#ppt_w"/>
                                          </p:val>
                                        </p:tav>
                                        <p:tav tm="100000">
                                          <p:val>
                                            <p:strVal val="#ppt_w"/>
                                          </p:val>
                                        </p:tav>
                                      </p:tavLst>
                                    </p:anim>
                                    <p:anim calcmode="lin" valueType="num">
                                      <p:cBhvr>
                                        <p:cTn id="10" dur="500" fill="hold"/>
                                        <p:tgtEl>
                                          <p:spTgt spid="7168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xit" presetSubtype="4" fill="hold" grpId="1" nodeType="clickEffect">
                                  <p:stCondLst>
                                    <p:cond delay="0"/>
                                  </p:stCondLst>
                                  <p:childTnLst>
                                    <p:anim calcmode="lin" valueType="num">
                                      <p:cBhvr additive="base">
                                        <p:cTn id="20" dur="500"/>
                                        <p:tgtEl>
                                          <p:spTgt spid="8"/>
                                        </p:tgtEl>
                                        <p:attrNameLst>
                                          <p:attrName>ppt_x</p:attrName>
                                        </p:attrNameLst>
                                      </p:cBhvr>
                                      <p:tavLst>
                                        <p:tav tm="0">
                                          <p:val>
                                            <p:strVal val="ppt_x"/>
                                          </p:val>
                                        </p:tav>
                                        <p:tav tm="100000">
                                          <p:val>
                                            <p:strVal val="ppt_x"/>
                                          </p:val>
                                        </p:tav>
                                      </p:tavLst>
                                    </p:anim>
                                    <p:anim calcmode="lin" valueType="num">
                                      <p:cBhvr additive="base">
                                        <p:cTn id="21" dur="500"/>
                                        <p:tgtEl>
                                          <p:spTgt spid="8"/>
                                        </p:tgtEl>
                                        <p:attrNameLst>
                                          <p:attrName>ppt_y</p:attrName>
                                        </p:attrNameLst>
                                      </p:cBhvr>
                                      <p:tavLst>
                                        <p:tav tm="0">
                                          <p:val>
                                            <p:strVal val="ppt_y"/>
                                          </p:val>
                                        </p:tav>
                                        <p:tav tm="100000">
                                          <p:val>
                                            <p:strVal val="1+ppt_h/2"/>
                                          </p:val>
                                        </p:tav>
                                      </p:tavLst>
                                    </p:anim>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9"/>
                                        </p:tgtEl>
                                        <p:attrNameLst>
                                          <p:attrName>ppt_x</p:attrName>
                                        </p:attrNameLst>
                                      </p:cBhvr>
                                      <p:tavLst>
                                        <p:tav tm="0">
                                          <p:val>
                                            <p:strVal val="ppt_x"/>
                                          </p:val>
                                        </p:tav>
                                        <p:tav tm="100000">
                                          <p:val>
                                            <p:strVal val="ppt_x"/>
                                          </p:val>
                                        </p:tav>
                                      </p:tavLst>
                                    </p:anim>
                                    <p:anim calcmode="lin" valueType="num">
                                      <p:cBhvr additive="base">
                                        <p:cTn id="33" dur="500"/>
                                        <p:tgtEl>
                                          <p:spTgt spid="9"/>
                                        </p:tgtEl>
                                        <p:attrNameLst>
                                          <p:attrName>ppt_y</p:attrName>
                                        </p:attrNameLst>
                                      </p:cBhvr>
                                      <p:tavLst>
                                        <p:tav tm="0">
                                          <p:val>
                                            <p:strVal val="ppt_y"/>
                                          </p:val>
                                        </p:tav>
                                        <p:tav tm="100000">
                                          <p:val>
                                            <p:strVal val="1+ppt_h/2"/>
                                          </p:val>
                                        </p:tav>
                                      </p:tavLst>
                                    </p:anim>
                                    <p:set>
                                      <p:cBhvr>
                                        <p:cTn id="3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428596" y="928670"/>
            <a:ext cx="8072495"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 toutefois, plusieurs variables sont encore candidates, une d</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entre elles est choisie al</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atoirement.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2706" name="Rectangle 2"/>
          <p:cNvSpPr>
            <a:spLocks noChangeArrowheads="1"/>
          </p:cNvSpPr>
          <p:nvPr/>
        </p:nvSpPr>
        <p:spPr bwMode="auto">
          <a:xfrm>
            <a:off x="500033" y="1621588"/>
            <a:ext cx="8072495"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tab pos="2543175" algn="l"/>
              </a:tabLst>
            </a:pPr>
            <a:r>
              <a:rPr kumimoji="0" lang="fr-FR" sz="2000" b="1" i="0" u="sng" strike="noStrike" cap="none" normalizeH="0" baseline="0" dirty="0" smtClean="0">
                <a:ln>
                  <a:noFill/>
                </a:ln>
                <a:solidFill>
                  <a:srgbClr val="0033CC"/>
                </a:solidFill>
                <a:effectLst/>
                <a:latin typeface="Times New Roman" pitchFamily="18" charset="0"/>
                <a:ea typeface="Calibri" pitchFamily="34" charset="0"/>
                <a:cs typeface="Times New Roman" pitchFamily="18" charset="0"/>
              </a:rPr>
              <a:t>Diversification</a:t>
            </a:r>
            <a:r>
              <a:rPr kumimoji="0" lang="fr-FR" sz="2000" b="1" i="0" u="none" strike="noStrike" cap="none" normalizeH="0" baseline="0" dirty="0" smtClean="0">
                <a:ln>
                  <a:noFill/>
                </a:ln>
                <a:solidFill>
                  <a:srgbClr val="0033CC"/>
                </a:solidFill>
                <a:effectLst/>
                <a:latin typeface="Calibri"/>
                <a:ea typeface="Calibri" pitchFamily="34" charset="0"/>
                <a:cs typeface="Times New Roman" pitchFamily="18" charset="0"/>
              </a:rPr>
              <a:t> </a:t>
            </a:r>
            <a:r>
              <a:rPr kumimoji="0" lang="fr-FR" sz="2000" b="1" i="0" u="none" strike="noStrike" cap="none" normalizeH="0" baseline="0" dirty="0" smtClean="0">
                <a:ln>
                  <a:noFill/>
                </a:ln>
                <a:solidFill>
                  <a:srgbClr val="0033CC"/>
                </a:solidFill>
                <a:effectLst/>
                <a:latin typeface="Times New Roman" pitchFamily="18" charset="0"/>
                <a:ea typeface="Calibri" pitchFamily="34" charset="0"/>
                <a:cs typeface="Times New Roman" pitchFamily="18" charset="0"/>
              </a:rPr>
              <a:t>: </a:t>
            </a:r>
            <a:endPar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5431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Au cours de la RT, il est fr</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quent que le nombre de clauses fausses devient rapidement tr</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faible mais n</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atteigne pas 0. Ces derni</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res clauses fausses sont souvent les mêmes et mettent en </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chec la RT qui vient buter sur elles. Nous appelons ces clauses des</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clauses-butoir</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Pour  </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viter ce probl</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 un nouveau m</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canisme de diversification a </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velopp</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Lorsqu</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une clause apparait un certain nombre de fois comme clause</a:t>
            </a:r>
            <a:r>
              <a:rPr kumimoji="0" lang="fr-FR"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butoir, elle est rendue vraie de mani</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forc</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par le flip d</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une de ses variables puis les clauses fausses engendr</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 par ce flip sont elles même rendues vraie et ainsi de suite .                                                                                                    Les variables flipp</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 sont mises dans une liste plus forte que la liste tabou.</a:t>
            </a:r>
            <a:r>
              <a:rPr lang="fr-FR" sz="2000" dirty="0" smtClean="0">
                <a:latin typeface="Times New Roman"/>
              </a:rPr>
              <a:t> n’autorisant pas le phénomène d’aspiration</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.Cela oblige ces clauses </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rester vraies un certain temps.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ZoneTexte 3"/>
          <p:cNvSpPr txBox="1"/>
          <p:nvPr/>
        </p:nvSpPr>
        <p:spPr>
          <a:xfrm>
            <a:off x="1142976" y="5566492"/>
            <a:ext cx="8286808" cy="1077218"/>
          </a:xfrm>
          <a:prstGeom prst="rect">
            <a:avLst/>
          </a:prstGeom>
          <a:noFill/>
        </p:spPr>
        <p:txBody>
          <a:bodyPr wrap="square" rtlCol="0">
            <a:spAutoFit/>
          </a:bodyPr>
          <a:lstStyle/>
          <a:p>
            <a:pPr lvl="0"/>
            <a:r>
              <a:rPr lang="fr-FR" sz="2300" b="1" dirty="0" smtClean="0">
                <a:solidFill>
                  <a:srgbClr val="0033CC"/>
                </a:solidFill>
                <a:latin typeface="Times New Roman" pitchFamily="18" charset="0"/>
                <a:ea typeface="Calibri" pitchFamily="34" charset="0"/>
                <a:cs typeface="Times New Roman" pitchFamily="18" charset="0"/>
              </a:rPr>
              <a:t>Ce mécanisme permet de sortir des optima locaux plus</a:t>
            </a:r>
          </a:p>
          <a:p>
            <a:pPr lvl="0"/>
            <a:r>
              <a:rPr lang="fr-FR" sz="2300" b="1" dirty="0" smtClean="0">
                <a:solidFill>
                  <a:srgbClr val="0033CC"/>
                </a:solidFill>
                <a:latin typeface="Times New Roman" pitchFamily="18" charset="0"/>
                <a:ea typeface="Calibri" pitchFamily="34" charset="0"/>
                <a:cs typeface="Times New Roman" pitchFamily="18" charset="0"/>
              </a:rPr>
              <a:t> facilement qu</a:t>
            </a:r>
            <a:r>
              <a:rPr lang="fr-FR" sz="2300" b="1" dirty="0" smtClean="0">
                <a:solidFill>
                  <a:srgbClr val="0033CC"/>
                </a:solidFill>
                <a:latin typeface="Calibri"/>
                <a:ea typeface="Calibri" pitchFamily="34" charset="0"/>
                <a:cs typeface="Times New Roman" pitchFamily="18" charset="0"/>
              </a:rPr>
              <a:t>’</a:t>
            </a:r>
            <a:r>
              <a:rPr lang="fr-FR" sz="2300" b="1" dirty="0" smtClean="0">
                <a:solidFill>
                  <a:srgbClr val="0033CC"/>
                </a:solidFill>
                <a:latin typeface="Times New Roman" pitchFamily="18" charset="0"/>
                <a:ea typeface="Calibri" pitchFamily="34" charset="0"/>
                <a:cs typeface="Times New Roman" pitchFamily="18" charset="0"/>
              </a:rPr>
              <a:t>avec une RT classique.</a:t>
            </a:r>
            <a:endParaRPr lang="fr-FR" sz="2300" b="1" dirty="0" smtClean="0">
              <a:solidFill>
                <a:srgbClr val="0033CC"/>
              </a:solidFill>
              <a:latin typeface="Arial" pitchFamily="34" charset="0"/>
              <a:cs typeface="Arial" pitchFamily="34" charset="0"/>
            </a:endParaRPr>
          </a:p>
          <a:p>
            <a:endParaRPr lang="fr-FR" dirty="0"/>
          </a:p>
        </p:txBody>
      </p:sp>
      <p:sp>
        <p:nvSpPr>
          <p:cNvPr id="5" name="ZoneTexte 4"/>
          <p:cNvSpPr txBox="1"/>
          <p:nvPr/>
        </p:nvSpPr>
        <p:spPr>
          <a:xfrm>
            <a:off x="1142976" y="428604"/>
            <a:ext cx="6429420" cy="461665"/>
          </a:xfrm>
          <a:prstGeom prst="rect">
            <a:avLst/>
          </a:prstGeom>
          <a:noFill/>
        </p:spPr>
        <p:txBody>
          <a:bodyPr wrap="square" rtlCol="0">
            <a:spAutoFit/>
          </a:bodyPr>
          <a:lstStyle/>
          <a:p>
            <a:pPr algn="ctr" fontAlgn="base">
              <a:spcBef>
                <a:spcPct val="0"/>
              </a:spcBef>
              <a:spcAft>
                <a:spcPct val="0"/>
              </a:spcAft>
            </a:pPr>
            <a:r>
              <a:rPr lang="fr-FR" sz="2200" b="1" i="1" dirty="0" smtClean="0">
                <a:effectLst>
                  <a:outerShdw blurRad="38100" dist="38100" dir="2700000" algn="tl">
                    <a:srgbClr val="000000">
                      <a:alpha val="43137"/>
                    </a:srgbClr>
                  </a:outerShdw>
                </a:effectLst>
                <a:latin typeface="Lucida Calligraphy" pitchFamily="66" charset="0"/>
                <a:ea typeface="Calibri" pitchFamily="34" charset="0"/>
                <a:cs typeface="Times New Roman" pitchFamily="18" charset="0"/>
              </a:rPr>
              <a:t>Algorithme Hybride  </a:t>
            </a:r>
            <a:r>
              <a:rPr lang="fr-FR" sz="2400" b="1" dirty="0" smtClean="0">
                <a:effectLst>
                  <a:outerShdw blurRad="38100" dist="38100" dir="2700000" algn="tl">
                    <a:srgbClr val="000000">
                      <a:alpha val="43137"/>
                    </a:srgbClr>
                  </a:outerShdw>
                </a:effectLst>
                <a:latin typeface="Lucida Calligraphy" pitchFamily="66" charset="0"/>
                <a:ea typeface="Calibri" pitchFamily="34" charset="0"/>
                <a:cs typeface="Times New Roman" pitchFamily="18" charset="0"/>
              </a:rPr>
              <a:t>(</a:t>
            </a:r>
            <a:r>
              <a:rPr lang="fr-FR" sz="2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GASAT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706">
                                            <p:txEl>
                                              <p:pRg st="0" end="0"/>
                                            </p:txEl>
                                          </p:spTgt>
                                        </p:tgtEl>
                                        <p:attrNameLst>
                                          <p:attrName>style.visibility</p:attrName>
                                        </p:attrNameLst>
                                      </p:cBhvr>
                                      <p:to>
                                        <p:strVal val="visible"/>
                                      </p:to>
                                    </p:set>
                                    <p:animEffect transition="in" filter="fade">
                                      <p:cBhvr>
                                        <p:cTn id="7" dur="500"/>
                                        <p:tgtEl>
                                          <p:spTgt spid="7270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2706">
                                            <p:txEl>
                                              <p:pRg st="1" end="1"/>
                                            </p:txEl>
                                          </p:spTgt>
                                        </p:tgtEl>
                                        <p:attrNameLst>
                                          <p:attrName>style.visibility</p:attrName>
                                        </p:attrNameLst>
                                      </p:cBhvr>
                                      <p:to>
                                        <p:strVal val="visible"/>
                                      </p:to>
                                    </p:set>
                                    <p:animEffect transition="in" filter="fade">
                                      <p:cBhvr>
                                        <p:cTn id="10" dur="500"/>
                                        <p:tgtEl>
                                          <p:spTgt spid="7270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2706">
                                            <p:txEl>
                                              <p:pRg st="2" end="2"/>
                                            </p:txEl>
                                          </p:spTgt>
                                        </p:tgtEl>
                                        <p:attrNameLst>
                                          <p:attrName>style.visibility</p:attrName>
                                        </p:attrNameLst>
                                      </p:cBhvr>
                                      <p:to>
                                        <p:strVal val="visible"/>
                                      </p:to>
                                    </p:set>
                                    <p:animEffect transition="in" filter="fade">
                                      <p:cBhvr>
                                        <p:cTn id="13" dur="500"/>
                                        <p:tgtEl>
                                          <p:spTgt spid="7270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757554"/>
            <a:ext cx="8143932" cy="5563061"/>
          </a:xfrm>
          <a:prstGeom prst="rect">
            <a:avLst/>
          </a:prstGeom>
        </p:spPr>
        <p:txBody>
          <a:bodyPr wrap="square">
            <a:spAutoFit/>
          </a:bodyPr>
          <a:lstStyle/>
          <a:p>
            <a:r>
              <a:rPr lang="fr-FR" sz="2400" b="1" u="sng" dirty="0" smtClean="0">
                <a:solidFill>
                  <a:srgbClr val="0033CC"/>
                </a:solidFill>
                <a:latin typeface="Times New Roman"/>
              </a:rPr>
              <a:t>3) Conclusion</a:t>
            </a:r>
          </a:p>
          <a:p>
            <a:r>
              <a:rPr lang="fr-FR" sz="1950" dirty="0" smtClean="0">
                <a:latin typeface="Times New Roman"/>
              </a:rPr>
              <a:t>Nous avons présenté l’algorithme GASAT, un algorithme génétique hybride pour le problème SAT (et MAX-SAT). </a:t>
            </a:r>
          </a:p>
          <a:p>
            <a:r>
              <a:rPr lang="fr-FR" sz="1950" dirty="0" smtClean="0">
                <a:latin typeface="Times New Roman"/>
              </a:rPr>
              <a:t>Un croisement spécifique génère des configurations qui sont améliorées par une recherche tabou possédant des mécanismes de sélection et de diversification adaptés au problème SAT.</a:t>
            </a:r>
          </a:p>
          <a:p>
            <a:r>
              <a:rPr lang="fr-FR" sz="1950" dirty="0" smtClean="0">
                <a:latin typeface="Times New Roman"/>
              </a:rPr>
              <a:t>Ces deux opérateurs sont complémentaires car le croisement  permet d’explorer l’espace de recherche et la RT permet d’en exploiter une zone. </a:t>
            </a:r>
          </a:p>
          <a:p>
            <a:endParaRPr lang="fr-FR" sz="1950" dirty="0" smtClean="0">
              <a:latin typeface="Times New Roman"/>
            </a:endParaRPr>
          </a:p>
          <a:p>
            <a:r>
              <a:rPr lang="fr-FR" sz="1950" dirty="0" smtClean="0">
                <a:latin typeface="Times New Roman"/>
              </a:rPr>
              <a:t>GASAT a été évalué sur des instances aléatoires et structurées. Il a été comparé a deux algorithmes de l’état de l’art: </a:t>
            </a:r>
            <a:r>
              <a:rPr lang="fr-FR" sz="1950" dirty="0" err="1" smtClean="0">
                <a:latin typeface="Times New Roman"/>
              </a:rPr>
              <a:t>WalkSat</a:t>
            </a:r>
            <a:r>
              <a:rPr lang="fr-FR" sz="1950" dirty="0" smtClean="0">
                <a:latin typeface="Times New Roman"/>
              </a:rPr>
              <a:t> et </a:t>
            </a:r>
            <a:r>
              <a:rPr lang="fr-FR" sz="1950" dirty="0" err="1" smtClean="0">
                <a:latin typeface="Times New Roman"/>
              </a:rPr>
              <a:t>UnitWalk</a:t>
            </a:r>
            <a:r>
              <a:rPr lang="fr-FR" sz="1950" dirty="0" smtClean="0">
                <a:latin typeface="Times New Roman"/>
              </a:rPr>
              <a:t>, les résultats obtenus sont très compétitifs. </a:t>
            </a:r>
            <a:endParaRPr lang="fr-FR" sz="1950" b="1" dirty="0" smtClean="0">
              <a:solidFill>
                <a:srgbClr val="0033CC"/>
              </a:solidFill>
              <a:latin typeface="Times New Roman"/>
            </a:endParaRPr>
          </a:p>
          <a:p>
            <a:endParaRPr lang="fr-FR" sz="1950" b="1" dirty="0" smtClean="0">
              <a:solidFill>
                <a:srgbClr val="0033CC"/>
              </a:solidFill>
              <a:latin typeface="Times New Roman"/>
            </a:endParaRPr>
          </a:p>
          <a:p>
            <a:r>
              <a:rPr lang="fr-FR" sz="1950" b="1" dirty="0" smtClean="0">
                <a:solidFill>
                  <a:srgbClr val="0033CC"/>
                </a:solidFill>
                <a:latin typeface="Times New Roman"/>
              </a:rPr>
              <a:t>GASAT se distingue par son croisement spécialisé, la puissance de sa RT et l’interaction entre ces deux opérateurs.il donne des résultats très intéressants sur les instances de grandes tailles et apparait comme très efficace pour le problème MAX-SAT.</a:t>
            </a:r>
          </a:p>
          <a:p>
            <a:endParaRPr lang="fr-FR" sz="1950" b="1" dirty="0" smtClean="0">
              <a:solidFill>
                <a:srgbClr val="0033CC"/>
              </a:solidFill>
              <a:latin typeface="Times New Roman"/>
            </a:endParaRPr>
          </a:p>
        </p:txBody>
      </p:sp>
      <p:sp>
        <p:nvSpPr>
          <p:cNvPr id="3" name="ZoneTexte 2"/>
          <p:cNvSpPr txBox="1"/>
          <p:nvPr/>
        </p:nvSpPr>
        <p:spPr>
          <a:xfrm>
            <a:off x="1214414" y="324129"/>
            <a:ext cx="6429420" cy="461665"/>
          </a:xfrm>
          <a:prstGeom prst="rect">
            <a:avLst/>
          </a:prstGeom>
          <a:noFill/>
        </p:spPr>
        <p:txBody>
          <a:bodyPr wrap="square" rtlCol="0">
            <a:spAutoFit/>
          </a:bodyPr>
          <a:lstStyle/>
          <a:p>
            <a:pPr algn="ctr" fontAlgn="base">
              <a:spcBef>
                <a:spcPct val="0"/>
              </a:spcBef>
              <a:spcAft>
                <a:spcPct val="0"/>
              </a:spcAft>
            </a:pPr>
            <a:r>
              <a:rPr lang="fr-FR" sz="2400" b="1" i="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Problème  de satisfiabilité (SAT </a:t>
            </a:r>
            <a:r>
              <a:rPr lang="fr-FR" sz="2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786" y="805804"/>
            <a:ext cx="10072758" cy="1051560"/>
          </a:xfrm>
        </p:spPr>
        <p:txBody>
          <a:bodyPr>
            <a:normAutofit fontScale="90000"/>
          </a:bodyPr>
          <a:lstStyle/>
          <a:p>
            <a:r>
              <a:rPr lang="fr-FR" sz="2400" dirty="0" smtClean="0">
                <a:solidFill>
                  <a:schemeClr val="tx1"/>
                </a:solidFill>
                <a:latin typeface="Times New Roman" pitchFamily="18" charset="0"/>
                <a:cs typeface="Times New Roman" pitchFamily="18" charset="0"/>
              </a:rPr>
              <a:t>                          Exemples d’application:</a:t>
            </a:r>
            <a:br>
              <a:rPr lang="fr-FR" sz="2400" dirty="0" smtClean="0">
                <a:solidFill>
                  <a:schemeClr val="tx1"/>
                </a:solidFill>
                <a:latin typeface="Times New Roman" pitchFamily="18" charset="0"/>
                <a:cs typeface="Times New Roman" pitchFamily="18" charset="0"/>
              </a:rPr>
            </a:br>
            <a:r>
              <a:rPr lang="fr-FR" sz="2400" dirty="0" smtClean="0">
                <a:solidFill>
                  <a:schemeClr val="tx1"/>
                </a:solidFill>
                <a:latin typeface="Times New Roman" pitchFamily="18" charset="0"/>
                <a:cs typeface="Times New Roman" pitchFamily="18" charset="0"/>
              </a:rPr>
              <a:t> </a:t>
            </a:r>
            <a:br>
              <a:rPr lang="fr-FR" sz="2400" dirty="0" smtClean="0">
                <a:solidFill>
                  <a:schemeClr val="tx1"/>
                </a:solidFill>
                <a:latin typeface="Times New Roman" pitchFamily="18" charset="0"/>
                <a:cs typeface="Times New Roman" pitchFamily="18" charset="0"/>
              </a:rPr>
            </a:br>
            <a:r>
              <a:rPr lang="fr-FR" sz="2400" dirty="0" smtClean="0">
                <a:solidFill>
                  <a:schemeClr val="tx1"/>
                </a:solidFill>
                <a:latin typeface="Times New Roman" pitchFamily="18" charset="0"/>
                <a:cs typeface="Times New Roman" pitchFamily="18" charset="0"/>
              </a:rPr>
              <a:t>Méthaheuristiques hybrides / Problèmes d’optimisation</a:t>
            </a:r>
            <a:endParaRPr lang="fr-FR" sz="2400" dirty="0">
              <a:solidFill>
                <a:schemeClr val="tx1"/>
              </a:solidFill>
              <a:latin typeface="Times New Roman" pitchFamily="18" charset="0"/>
              <a:cs typeface="Times New Roman" pitchFamily="18" charset="0"/>
            </a:endParaRPr>
          </a:p>
        </p:txBody>
      </p:sp>
      <p:sp>
        <p:nvSpPr>
          <p:cNvPr id="5" name="ZoneTexte 4"/>
          <p:cNvSpPr txBox="1"/>
          <p:nvPr/>
        </p:nvSpPr>
        <p:spPr>
          <a:xfrm>
            <a:off x="1357290" y="3143248"/>
            <a:ext cx="2465227" cy="461665"/>
          </a:xfrm>
          <a:prstGeom prst="rect">
            <a:avLst/>
          </a:prstGeom>
          <a:noFill/>
        </p:spPr>
        <p:txBody>
          <a:bodyPr wrap="square" rtlCol="0">
            <a:spAutoFit/>
          </a:bodyPr>
          <a:lstStyle/>
          <a:p>
            <a:pPr>
              <a:buBlip>
                <a:blip r:embed="rId3"/>
              </a:buBlip>
            </a:pPr>
            <a:r>
              <a:rPr lang="fr-FR" sz="2400" b="1" dirty="0" smtClean="0">
                <a:latin typeface="Times New Roman" pitchFamily="18" charset="0"/>
                <a:cs typeface="Times New Roman" pitchFamily="18" charset="0"/>
              </a:rPr>
              <a:t>  Problème SAT</a:t>
            </a:r>
            <a:endParaRPr lang="fr-FR" sz="2400" b="1" dirty="0">
              <a:latin typeface="Times New Roman" pitchFamily="18" charset="0"/>
              <a:cs typeface="Times New Roman" pitchFamily="18" charset="0"/>
            </a:endParaRPr>
          </a:p>
        </p:txBody>
      </p:sp>
      <p:sp>
        <p:nvSpPr>
          <p:cNvPr id="6" name="ZoneTexte 5"/>
          <p:cNvSpPr txBox="1"/>
          <p:nvPr/>
        </p:nvSpPr>
        <p:spPr>
          <a:xfrm>
            <a:off x="1368311" y="3824591"/>
            <a:ext cx="2903872" cy="461665"/>
          </a:xfrm>
          <a:prstGeom prst="rect">
            <a:avLst/>
          </a:prstGeom>
          <a:noFill/>
        </p:spPr>
        <p:txBody>
          <a:bodyPr wrap="none" rtlCol="0">
            <a:spAutoFit/>
          </a:bodyPr>
          <a:lstStyle/>
          <a:p>
            <a:pPr>
              <a:buBlip>
                <a:blip r:embed="rId3"/>
              </a:buBlip>
            </a:pPr>
            <a:r>
              <a:rPr lang="fr-FR" sz="2400" b="1" dirty="0" smtClean="0">
                <a:latin typeface="Times New Roman" pitchFamily="18" charset="0"/>
                <a:cs typeface="Times New Roman" pitchFamily="18" charset="0"/>
              </a:rPr>
              <a:t>  Problème MOKP </a:t>
            </a:r>
            <a:endParaRPr lang="fr-FR" sz="2400" b="1" dirty="0">
              <a:latin typeface="Times New Roman" pitchFamily="18" charset="0"/>
              <a:cs typeface="Times New Roman" pitchFamily="18" charset="0"/>
            </a:endParaRPr>
          </a:p>
        </p:txBody>
      </p:sp>
      <p:pic>
        <p:nvPicPr>
          <p:cNvPr id="7" name="Image 6" descr="fleche a droite.gif"/>
          <p:cNvPicPr>
            <a:picLocks noChangeAspect="1"/>
          </p:cNvPicPr>
          <p:nvPr/>
        </p:nvPicPr>
        <p:blipFill>
          <a:blip r:embed="rId4"/>
          <a:stretch>
            <a:fillRect/>
          </a:stretch>
        </p:blipFill>
        <p:spPr>
          <a:xfrm>
            <a:off x="2143108" y="785794"/>
            <a:ext cx="357189" cy="361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229600" cy="571504"/>
          </a:xfrm>
        </p:spPr>
        <p:txBody>
          <a:bodyPr>
            <a:normAutofit/>
          </a:bodyPr>
          <a:lstStyle/>
          <a:p>
            <a:pPr lvl="0" algn="ctr"/>
            <a:r>
              <a:rPr lang="fr-FR" sz="2800" b="1" i="1" dirty="0" smtClean="0">
                <a:solidFill>
                  <a:schemeClr val="tx1"/>
                </a:solidFill>
                <a:latin typeface="Times New Roman" pitchFamily="18" charset="0"/>
                <a:cs typeface="Times New Roman" pitchFamily="18" charset="0"/>
              </a:rPr>
              <a:t>Le sac à dos multidimensionnel multiobjectif (MOKP)</a:t>
            </a:r>
            <a:endParaRPr lang="fr-FR" sz="2800"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57200" y="928671"/>
            <a:ext cx="8329642" cy="4572032"/>
          </a:xfrm>
        </p:spPr>
        <p:txBody>
          <a:bodyPr>
            <a:normAutofit fontScale="92500" lnSpcReduction="20000"/>
          </a:bodyPr>
          <a:lstStyle/>
          <a:p>
            <a:pPr>
              <a:buClr>
                <a:srgbClr val="0033CC"/>
              </a:buClr>
              <a:buFont typeface="Wingdings" pitchFamily="2" charset="2"/>
              <a:buChar char="Ø"/>
            </a:pPr>
            <a:r>
              <a:rPr lang="fr-FR" b="1" i="1" dirty="0" smtClean="0">
                <a:solidFill>
                  <a:schemeClr val="bg1"/>
                </a:solidFill>
                <a:latin typeface="Times New Roman" pitchFamily="18" charset="0"/>
                <a:cs typeface="Times New Roman" pitchFamily="18" charset="0"/>
              </a:rPr>
              <a:t>Approche :</a:t>
            </a:r>
          </a:p>
          <a:p>
            <a:pPr>
              <a:lnSpc>
                <a:spcPct val="115000"/>
              </a:lnSpc>
              <a:spcAft>
                <a:spcPts val="0"/>
              </a:spcAft>
              <a:buNone/>
            </a:pPr>
            <a:r>
              <a:rPr lang="fr-FR" sz="6000" dirty="0" smtClean="0">
                <a:latin typeface="Times New Roman"/>
                <a:ea typeface="Calibri"/>
                <a:cs typeface="Times New Roman"/>
              </a:rPr>
              <a:t>    D</a:t>
            </a:r>
            <a:r>
              <a:rPr lang="fr-FR" dirty="0" smtClean="0">
                <a:latin typeface="Times New Roman"/>
                <a:ea typeface="Calibri"/>
                <a:cs typeface="Times New Roman"/>
              </a:rPr>
              <a:t>ans cette partie nous allons nous intéresser à la </a:t>
            </a:r>
            <a:r>
              <a:rPr lang="fr-FR" dirty="0" err="1" smtClean="0">
                <a:latin typeface="Times New Roman"/>
                <a:ea typeface="Calibri"/>
                <a:cs typeface="Times New Roman"/>
              </a:rPr>
              <a:t>ré-solution</a:t>
            </a:r>
            <a:r>
              <a:rPr lang="fr-FR" dirty="0" smtClean="0">
                <a:latin typeface="Times New Roman"/>
                <a:ea typeface="Calibri"/>
                <a:cs typeface="Times New Roman"/>
              </a:rPr>
              <a:t> des problèmes combinatoires multiobjectifs, c'est</a:t>
            </a:r>
          </a:p>
          <a:p>
            <a:pPr>
              <a:lnSpc>
                <a:spcPct val="115000"/>
              </a:lnSpc>
              <a:spcAft>
                <a:spcPts val="0"/>
              </a:spcAft>
              <a:buNone/>
            </a:pPr>
            <a:r>
              <a:rPr lang="fr-FR" dirty="0" smtClean="0">
                <a:latin typeface="Times New Roman"/>
                <a:ea typeface="Calibri"/>
                <a:cs typeface="Times New Roman"/>
              </a:rPr>
              <a:t>  -à-dire des problèmes dont les variables sont discrètes. </a:t>
            </a:r>
          </a:p>
          <a:p>
            <a:pPr>
              <a:lnSpc>
                <a:spcPct val="115000"/>
              </a:lnSpc>
              <a:spcAft>
                <a:spcPts val="0"/>
              </a:spcAft>
              <a:buNone/>
            </a:pPr>
            <a:r>
              <a:rPr lang="fr-FR" dirty="0" smtClean="0">
                <a:latin typeface="Times New Roman"/>
                <a:ea typeface="Calibri"/>
                <a:cs typeface="Times New Roman"/>
              </a:rPr>
              <a:t>    Il existe beaucoup de problèmes combinatoires réputés. Parmi eux le problème du sac à dos multidimensionnel </a:t>
            </a:r>
            <a:r>
              <a:rPr lang="fr-FR" dirty="0" err="1" smtClean="0">
                <a:latin typeface="Times New Roman"/>
                <a:ea typeface="Calibri"/>
                <a:cs typeface="Times New Roman"/>
              </a:rPr>
              <a:t>multiobjectif</a:t>
            </a:r>
            <a:r>
              <a:rPr lang="fr-FR" dirty="0" smtClean="0">
                <a:latin typeface="Times New Roman"/>
                <a:ea typeface="Calibri"/>
                <a:cs typeface="Times New Roman"/>
              </a:rPr>
              <a:t> (MOKP) est l'un des plus étudiés dans la communauté multiobjectif. Nous avons donc choisi ce problème comme exemple et nous allons maintenant le Présenter.</a:t>
            </a:r>
            <a:endParaRPr lang="fr-FR" sz="2800" dirty="0" smtClean="0">
              <a:ea typeface="Calibri"/>
              <a:cs typeface="Times New Roman"/>
            </a:endParaRPr>
          </a:p>
        </p:txBody>
      </p:sp>
      <p:sp>
        <p:nvSpPr>
          <p:cNvPr id="4" name="ZoneTexte 3"/>
          <p:cNvSpPr txBox="1"/>
          <p:nvPr/>
        </p:nvSpPr>
        <p:spPr>
          <a:xfrm>
            <a:off x="1000100" y="5357826"/>
            <a:ext cx="585791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b="1" i="1" dirty="0" smtClean="0">
                <a:solidFill>
                  <a:schemeClr val="tx1"/>
                </a:solidFill>
                <a:latin typeface="Times New Roman" pitchFamily="18" charset="0"/>
                <a:cs typeface="Times New Roman" pitchFamily="18" charset="0"/>
              </a:rPr>
              <a:t>MOKP : </a:t>
            </a:r>
            <a:r>
              <a:rPr lang="fr-FR" dirty="0" smtClean="0">
                <a:solidFill>
                  <a:schemeClr val="tx1"/>
                </a:solidFill>
                <a:latin typeface="Times New Roman" pitchFamily="18" charset="0"/>
                <a:cs typeface="Times New Roman" pitchFamily="18" charset="0"/>
              </a:rPr>
              <a:t>multidimensionnel </a:t>
            </a:r>
            <a:r>
              <a:rPr lang="fr-FR" dirty="0" err="1" smtClean="0">
                <a:latin typeface="Times New Roman" pitchFamily="18" charset="0"/>
                <a:cs typeface="Times New Roman" pitchFamily="18" charset="0"/>
              </a:rPr>
              <a:t>multiobjectif</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Knapsack</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Problem</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
            <a:ext cx="8229600" cy="785818"/>
          </a:xfrm>
        </p:spPr>
        <p:txBody>
          <a:bodyPr>
            <a:normAutofit/>
          </a:bodyPr>
          <a:lstStyle/>
          <a:p>
            <a:pPr algn="ctr"/>
            <a:r>
              <a:rPr lang="fr-FR" sz="2800" b="1" i="1" dirty="0" smtClean="0">
                <a:solidFill>
                  <a:schemeClr val="tx1"/>
                </a:solidFill>
                <a:latin typeface="Times New Roman" pitchFamily="18" charset="0"/>
                <a:cs typeface="Times New Roman" pitchFamily="18" charset="0"/>
              </a:rPr>
              <a:t>Le MOKP (suite)</a:t>
            </a:r>
            <a:endParaRPr lang="fr-FR" sz="2800" dirty="0">
              <a:solidFill>
                <a:schemeClr val="tx1"/>
              </a:solidFill>
            </a:endParaRPr>
          </a:p>
        </p:txBody>
      </p:sp>
      <p:sp>
        <p:nvSpPr>
          <p:cNvPr id="3" name="Espace réservé du contenu 2"/>
          <p:cNvSpPr>
            <a:spLocks noGrp="1"/>
          </p:cNvSpPr>
          <p:nvPr>
            <p:ph idx="1"/>
          </p:nvPr>
        </p:nvSpPr>
        <p:spPr>
          <a:xfrm>
            <a:off x="457200" y="714356"/>
            <a:ext cx="8229600" cy="5126055"/>
          </a:xfrm>
          <a:ln w="19050">
            <a:solidFill>
              <a:schemeClr val="tx1"/>
            </a:solidFill>
          </a:ln>
        </p:spPr>
        <p:txBody>
          <a:bodyPr>
            <a:normAutofit/>
          </a:bodyPr>
          <a:lstStyle/>
          <a:p>
            <a:pPr>
              <a:buClr>
                <a:schemeClr val="bg1"/>
              </a:buClr>
              <a:buFont typeface="Wingdings" pitchFamily="2" charset="2"/>
              <a:buChar char="Ø"/>
            </a:pPr>
            <a:r>
              <a:rPr lang="fr-FR" b="1" i="1" dirty="0" smtClean="0">
                <a:latin typeface="Times New Roman" pitchFamily="18" charset="0"/>
                <a:cs typeface="Times New Roman" pitchFamily="18" charset="0"/>
              </a:rPr>
              <a:t> </a:t>
            </a:r>
            <a:r>
              <a:rPr lang="fr-FR" b="1" i="1" dirty="0" smtClean="0">
                <a:solidFill>
                  <a:schemeClr val="bg1"/>
                </a:solidFill>
                <a:latin typeface="Times New Roman" pitchFamily="18" charset="0"/>
                <a:cs typeface="Times New Roman" pitchFamily="18" charset="0"/>
              </a:rPr>
              <a:t>Présantation de problème</a:t>
            </a:r>
          </a:p>
          <a:p>
            <a:pPr>
              <a:lnSpc>
                <a:spcPct val="115000"/>
              </a:lnSpc>
              <a:buNone/>
            </a:pPr>
            <a:r>
              <a:rPr lang="fr-FR" sz="2000" dirty="0" smtClean="0">
                <a:latin typeface="Times New Roman"/>
                <a:ea typeface="Calibri"/>
                <a:cs typeface="Times New Roman"/>
              </a:rPr>
              <a:t>Soit un ensemble d'items (ou objets), à chacun d'entre eux sont associés des valeurs de profit ainsi que des poids. On veut limiter le poids total des objets emportés et s’est fixé une borne supérieure de </a:t>
            </a:r>
            <a:r>
              <a:rPr lang="fr-FR" sz="2000" dirty="0" smtClean="0">
                <a:solidFill>
                  <a:schemeClr val="tx2"/>
                </a:solidFill>
                <a:latin typeface="Times New Roman"/>
                <a:ea typeface="Calibri"/>
                <a:cs typeface="Times New Roman"/>
              </a:rPr>
              <a:t>b</a:t>
            </a:r>
            <a:r>
              <a:rPr lang="fr-FR" sz="2000" dirty="0" smtClean="0">
                <a:latin typeface="Times New Roman"/>
                <a:ea typeface="Calibri"/>
                <a:cs typeface="Times New Roman"/>
              </a:rPr>
              <a:t> kg à ne pas dépasser. </a:t>
            </a:r>
          </a:p>
          <a:p>
            <a:pPr>
              <a:lnSpc>
                <a:spcPct val="115000"/>
              </a:lnSpc>
              <a:buNone/>
            </a:pPr>
            <a:r>
              <a:rPr lang="fr-FR" sz="2000" dirty="0" smtClean="0">
                <a:latin typeface="Times New Roman"/>
                <a:ea typeface="Calibri"/>
                <a:cs typeface="Times New Roman"/>
              </a:rPr>
              <a:t>Le problème du</a:t>
            </a:r>
            <a:r>
              <a:rPr lang="fr-FR" sz="2000" b="1" dirty="0" smtClean="0">
                <a:latin typeface="Times New Roman"/>
                <a:ea typeface="Calibri"/>
                <a:cs typeface="Times New Roman"/>
              </a:rPr>
              <a:t> </a:t>
            </a:r>
            <a:r>
              <a:rPr lang="fr-FR" sz="2000" dirty="0" smtClean="0">
                <a:solidFill>
                  <a:schemeClr val="tx2"/>
                </a:solidFill>
                <a:latin typeface="Times New Roman"/>
                <a:ea typeface="Calibri"/>
                <a:cs typeface="Times New Roman"/>
              </a:rPr>
              <a:t>sac à dos multidimensionnel multiobjectif en 0-1(MOKP01)</a:t>
            </a:r>
            <a:r>
              <a:rPr lang="fr-FR" sz="2000" dirty="0" smtClean="0">
                <a:solidFill>
                  <a:schemeClr val="accent1"/>
                </a:solidFill>
                <a:latin typeface="Times New Roman"/>
                <a:ea typeface="Calibri"/>
                <a:cs typeface="Times New Roman"/>
              </a:rPr>
              <a:t> </a:t>
            </a:r>
            <a:r>
              <a:rPr lang="fr-FR" sz="2000" dirty="0" smtClean="0">
                <a:latin typeface="Times New Roman"/>
                <a:ea typeface="Calibri"/>
                <a:cs typeface="Times New Roman"/>
              </a:rPr>
              <a:t>consiste à sélectionner un sous ensemble d'objets maximisant une fonction multiobjectif, exprimée en fonction des valeurs de profit, tout en respectant un ensemble de contraintes de type sac à dos. Le problème du</a:t>
            </a:r>
            <a:r>
              <a:rPr lang="fr-FR" sz="2000" b="1" dirty="0" smtClean="0">
                <a:latin typeface="Times New Roman"/>
                <a:ea typeface="Calibri"/>
                <a:cs typeface="Times New Roman"/>
              </a:rPr>
              <a:t> </a:t>
            </a:r>
            <a:r>
              <a:rPr lang="fr-FR" sz="2000" dirty="0" smtClean="0">
                <a:solidFill>
                  <a:schemeClr val="tx2"/>
                </a:solidFill>
                <a:latin typeface="Times New Roman"/>
                <a:ea typeface="Calibri"/>
                <a:cs typeface="Times New Roman"/>
              </a:rPr>
              <a:t>MOKP01</a:t>
            </a:r>
            <a:r>
              <a:rPr lang="fr-FR" sz="2000" dirty="0" smtClean="0">
                <a:latin typeface="Times New Roman"/>
                <a:ea typeface="Calibri"/>
                <a:cs typeface="Times New Roman"/>
              </a:rPr>
              <a:t> peut être défini plus formellement de la manière suivante :</a:t>
            </a:r>
            <a:endParaRPr lang="fr-FR" sz="2000" dirty="0" smtClean="0">
              <a:solidFill>
                <a:srgbClr val="0033CC"/>
              </a:solidFill>
              <a:latin typeface="Times New Roman"/>
              <a:ea typeface="Calibri"/>
              <a:cs typeface="Times New Roman"/>
            </a:endParaRPr>
          </a:p>
          <a:p>
            <a:pPr algn="ctr">
              <a:lnSpc>
                <a:spcPct val="115000"/>
              </a:lnSpc>
              <a:spcAft>
                <a:spcPts val="0"/>
              </a:spcAft>
              <a:buNone/>
              <a:tabLst>
                <a:tab pos="1838325" algn="l"/>
              </a:tabLst>
            </a:pPr>
            <a:r>
              <a:rPr lang="fr-FR" sz="2000" dirty="0" smtClean="0">
                <a:solidFill>
                  <a:schemeClr val="bg1"/>
                </a:solidFill>
                <a:latin typeface="Times New Roman"/>
              </a:rPr>
              <a:t>                 </a:t>
            </a:r>
            <a:r>
              <a:rPr lang="fr-FR" sz="2000" dirty="0" smtClean="0">
                <a:latin typeface="Times New Roman"/>
                <a:ea typeface="Calibri"/>
                <a:cs typeface="Times New Roman"/>
              </a:rPr>
              <a:t>max </a:t>
            </a:r>
            <a:r>
              <a:rPr lang="fr-FR" sz="2000" dirty="0" err="1" smtClean="0">
                <a:latin typeface="Times New Roman"/>
                <a:ea typeface="Calibri"/>
                <a:cs typeface="Times New Roman"/>
              </a:rPr>
              <a:t>z</a:t>
            </a:r>
            <a:r>
              <a:rPr lang="fr-FR" sz="2000" baseline="30000" dirty="0" err="1" smtClean="0">
                <a:latin typeface="Times New Roman"/>
                <a:ea typeface="Calibri"/>
                <a:cs typeface="Times New Roman"/>
              </a:rPr>
              <a:t>j</a:t>
            </a:r>
            <a:r>
              <a:rPr lang="fr-FR" sz="2000" dirty="0" smtClean="0">
                <a:latin typeface="Times New Roman"/>
                <a:ea typeface="Calibri"/>
                <a:cs typeface="Times New Roman"/>
              </a:rPr>
              <a:t> (x) = ∑ </a:t>
            </a:r>
            <a:r>
              <a:rPr lang="fr-FR" sz="2000" dirty="0" err="1" smtClean="0">
                <a:latin typeface="Times New Roman"/>
                <a:ea typeface="Calibri"/>
                <a:cs typeface="Times New Roman"/>
              </a:rPr>
              <a:t>c</a:t>
            </a:r>
            <a:r>
              <a:rPr lang="fr-FR" sz="2000" baseline="-25000" dirty="0" err="1" smtClean="0">
                <a:latin typeface="Times New Roman"/>
                <a:ea typeface="Calibri"/>
                <a:cs typeface="Times New Roman"/>
              </a:rPr>
              <a:t>i</a:t>
            </a:r>
            <a:r>
              <a:rPr lang="fr-FR" sz="2000" baseline="30000" dirty="0" err="1" smtClean="0">
                <a:latin typeface="Times New Roman"/>
                <a:ea typeface="Calibri"/>
                <a:cs typeface="Times New Roman"/>
              </a:rPr>
              <a:t>j</a:t>
            </a:r>
            <a:r>
              <a:rPr lang="fr-FR" sz="2000" dirty="0" err="1" smtClean="0">
                <a:latin typeface="Times New Roman"/>
                <a:ea typeface="Calibri"/>
                <a:cs typeface="Times New Roman"/>
              </a:rPr>
              <a:t>x</a:t>
            </a:r>
            <a:r>
              <a:rPr lang="fr-FR" sz="2000" baseline="-25000" dirty="0" err="1" smtClean="0">
                <a:latin typeface="Times New Roman"/>
                <a:ea typeface="Calibri"/>
                <a:cs typeface="Times New Roman"/>
              </a:rPr>
              <a:t>i</a:t>
            </a:r>
            <a:r>
              <a:rPr lang="fr-FR" sz="2000" baseline="-25000" dirty="0" smtClean="0">
                <a:latin typeface="Times New Roman"/>
                <a:ea typeface="Calibri"/>
                <a:cs typeface="Times New Roman"/>
              </a:rPr>
              <a:t>         </a:t>
            </a:r>
            <a:r>
              <a:rPr lang="fr-FR" sz="2000" dirty="0" smtClean="0">
                <a:latin typeface="Times New Roman"/>
                <a:ea typeface="Calibri"/>
                <a:cs typeface="Times New Roman"/>
              </a:rPr>
              <a:t> </a:t>
            </a:r>
            <a:r>
              <a:rPr lang="fr-FR" sz="2000" baseline="-25000" dirty="0" smtClean="0">
                <a:latin typeface="Times New Roman"/>
                <a:ea typeface="Calibri"/>
                <a:cs typeface="Times New Roman"/>
              </a:rPr>
              <a:t> </a:t>
            </a:r>
            <a:r>
              <a:rPr lang="fr-FR" sz="2000" dirty="0" smtClean="0">
                <a:latin typeface="Times New Roman"/>
                <a:ea typeface="Calibri"/>
                <a:cs typeface="Times New Roman"/>
              </a:rPr>
              <a:t>j = 1,...,m</a:t>
            </a:r>
            <a:endParaRPr lang="fr-FR" sz="1800" dirty="0" smtClean="0">
              <a:ea typeface="Calibri"/>
              <a:cs typeface="Times New Roman"/>
            </a:endParaRPr>
          </a:p>
          <a:p>
            <a:pPr algn="ctr">
              <a:lnSpc>
                <a:spcPct val="115000"/>
              </a:lnSpc>
              <a:buNone/>
              <a:tabLst>
                <a:tab pos="1838325" algn="l"/>
              </a:tabLst>
            </a:pPr>
            <a:r>
              <a:rPr lang="fr-FR" sz="2000" dirty="0" smtClean="0">
                <a:solidFill>
                  <a:schemeClr val="bg1"/>
                </a:solidFill>
                <a:latin typeface="Times New Roman"/>
              </a:rPr>
              <a:t>               </a:t>
            </a:r>
            <a:r>
              <a:rPr lang="fr-FR" sz="2000" dirty="0" smtClean="0">
                <a:latin typeface="Times New Roman"/>
                <a:cs typeface="Times New Roman"/>
              </a:rPr>
              <a:t>S.C     </a:t>
            </a:r>
            <a:r>
              <a:rPr lang="fr-FR" sz="2000" dirty="0" smtClean="0">
                <a:latin typeface="Times New Roman"/>
                <a:ea typeface="Calibri"/>
                <a:cs typeface="Times New Roman"/>
              </a:rPr>
              <a:t>    ∑ </a:t>
            </a:r>
            <a:r>
              <a:rPr lang="fr-FR" sz="2000" dirty="0" smtClean="0">
                <a:latin typeface="Times New Roman" pitchFamily="18" charset="0"/>
                <a:cs typeface="Times New Roman" pitchFamily="18" charset="0"/>
              </a:rPr>
              <a:t>w</a:t>
            </a:r>
            <a:r>
              <a:rPr lang="fr-FR" sz="2000" baseline="-25000" dirty="0" smtClean="0">
                <a:latin typeface="Times New Roman" pitchFamily="18" charset="0"/>
                <a:cs typeface="Times New Roman" pitchFamily="18" charset="0"/>
              </a:rPr>
              <a:t>i</a:t>
            </a:r>
            <a:r>
              <a:rPr lang="fr-FR" sz="2000" baseline="30000" dirty="0" smtClean="0">
                <a:latin typeface="Times New Roman" pitchFamily="18" charset="0"/>
                <a:cs typeface="Times New Roman" pitchFamily="18" charset="0"/>
              </a:rPr>
              <a:t>l</a:t>
            </a:r>
            <a:r>
              <a:rPr lang="fr-FR" sz="2000" dirty="0" smtClean="0">
                <a:latin typeface="Times New Roman"/>
                <a:ea typeface="Calibri"/>
                <a:cs typeface="Times New Roman"/>
              </a:rPr>
              <a:t>  ≤  </a:t>
            </a:r>
            <a:r>
              <a:rPr lang="fr-FR" sz="2000" dirty="0" smtClean="0">
                <a:latin typeface="Times New Roman"/>
                <a:ea typeface="Times New Roman"/>
                <a:cs typeface="Times New Roman"/>
              </a:rPr>
              <a:t>b</a:t>
            </a:r>
            <a:r>
              <a:rPr lang="fr-FR" sz="2000" baseline="-25000" dirty="0" smtClean="0">
                <a:latin typeface="Times New Roman"/>
                <a:ea typeface="Times New Roman"/>
                <a:cs typeface="Times New Roman"/>
              </a:rPr>
              <a:t>l        </a:t>
            </a:r>
            <a:r>
              <a:rPr lang="fr-FR" sz="2000" baseline="-25000" dirty="0" smtClean="0">
                <a:latin typeface="Times New Roman" pitchFamily="18" charset="0"/>
                <a:ea typeface="Times New Roman"/>
                <a:cs typeface="Times New Roman" pitchFamily="18" charset="0"/>
              </a:rPr>
              <a:t> </a:t>
            </a:r>
            <a:r>
              <a:rPr lang="fr-FR" sz="2000" dirty="0" smtClean="0">
                <a:latin typeface="Times New Roman" pitchFamily="18" charset="0"/>
                <a:cs typeface="Times New Roman" pitchFamily="18" charset="0"/>
              </a:rPr>
              <a:t>l = 1,...,q</a:t>
            </a:r>
            <a:endParaRPr lang="fr-FR" sz="2000" dirty="0" smtClean="0">
              <a:latin typeface="Times New Roman" pitchFamily="18" charset="0"/>
              <a:ea typeface="Times New Roman"/>
              <a:cs typeface="Times New Roman" pitchFamily="18" charset="0"/>
            </a:endParaRPr>
          </a:p>
          <a:p>
            <a:pPr algn="ctr">
              <a:lnSpc>
                <a:spcPct val="115000"/>
              </a:lnSpc>
              <a:spcAft>
                <a:spcPts val="0"/>
              </a:spcAft>
              <a:buNone/>
              <a:tabLst>
                <a:tab pos="1838325" algn="l"/>
              </a:tabLst>
            </a:pPr>
            <a:r>
              <a:rPr lang="fr-FR" sz="1800" dirty="0" smtClean="0">
                <a:ea typeface="Calibri"/>
                <a:cs typeface="Times New Roman"/>
              </a:rPr>
              <a:t>            </a:t>
            </a:r>
            <a:r>
              <a:rPr lang="fr-FR" sz="2000" dirty="0" smtClean="0">
                <a:latin typeface="Times New Roman"/>
                <a:ea typeface="Calibri"/>
                <a:cs typeface="Times New Roman"/>
              </a:rPr>
              <a:t>x</a:t>
            </a:r>
            <a:r>
              <a:rPr lang="fr-FR" sz="2000" baseline="-25000" dirty="0" smtClean="0">
                <a:latin typeface="Times New Roman"/>
                <a:ea typeface="Calibri"/>
                <a:cs typeface="Times New Roman"/>
              </a:rPr>
              <a:t>i    </a:t>
            </a:r>
            <a:r>
              <a:rPr lang="el-GR" sz="2000" dirty="0" smtClean="0">
                <a:latin typeface="Times New Roman"/>
                <a:ea typeface="Calibri"/>
                <a:cs typeface="Times New Roman"/>
              </a:rPr>
              <a:t>ϵ</a:t>
            </a:r>
            <a:r>
              <a:rPr lang="fr-FR" sz="2000" dirty="0" smtClean="0">
                <a:latin typeface="Times New Roman"/>
                <a:ea typeface="Calibri"/>
                <a:cs typeface="Times New Roman"/>
              </a:rPr>
              <a:t>       </a:t>
            </a:r>
            <a:r>
              <a:rPr lang="fr-FR" sz="2000" dirty="0" smtClean="0">
                <a:latin typeface="Times New Roman"/>
                <a:ea typeface="Times New Roman"/>
                <a:cs typeface="Times New Roman"/>
              </a:rPr>
              <a:t>0, 1</a:t>
            </a:r>
            <a:r>
              <a:rPr lang="fr-FR" sz="2000" baseline="-25000" dirty="0" smtClean="0">
                <a:latin typeface="Times New Roman"/>
                <a:ea typeface="Calibri"/>
                <a:cs typeface="Times New Roman"/>
              </a:rPr>
              <a:t>                           </a:t>
            </a:r>
            <a:r>
              <a:rPr lang="fr-FR" sz="2000" dirty="0" smtClean="0">
                <a:latin typeface="Times New Roman"/>
                <a:ea typeface="Calibri"/>
                <a:cs typeface="Times New Roman"/>
              </a:rPr>
              <a:t>i = 1,...,n</a:t>
            </a:r>
            <a:endParaRPr lang="fr-FR" sz="2000" dirty="0" smtClean="0">
              <a:ea typeface="Calibri"/>
              <a:cs typeface="Times New Roman"/>
            </a:endParaRPr>
          </a:p>
        </p:txBody>
      </p:sp>
      <p:sp>
        <p:nvSpPr>
          <p:cNvPr id="4" name="Accolade ouvrante 3"/>
          <p:cNvSpPr/>
          <p:nvPr/>
        </p:nvSpPr>
        <p:spPr>
          <a:xfrm>
            <a:off x="2857488" y="4500570"/>
            <a:ext cx="571504" cy="1143008"/>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5" name="Accolades 4"/>
          <p:cNvSpPr/>
          <p:nvPr/>
        </p:nvSpPr>
        <p:spPr>
          <a:xfrm>
            <a:off x="4214810" y="5357826"/>
            <a:ext cx="500066" cy="214314"/>
          </a:xfrm>
          <a:prstGeom prst="bracePair">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Rectangle 5"/>
          <p:cNvSpPr/>
          <p:nvPr/>
        </p:nvSpPr>
        <p:spPr>
          <a:xfrm>
            <a:off x="2928926" y="5857892"/>
            <a:ext cx="4214842" cy="4286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b="1" dirty="0" smtClean="0">
                <a:solidFill>
                  <a:schemeClr val="tx1"/>
                </a:solidFill>
                <a:latin typeface="Times New Roman"/>
                <a:ea typeface="Calibri"/>
                <a:cs typeface="Times New Roman"/>
              </a:rPr>
              <a:t>Programme linéaire en nombre entiers</a:t>
            </a:r>
            <a:endParaRPr lang="fr-FR" dirty="0">
              <a:solidFill>
                <a:schemeClr val="tx1"/>
              </a:solidFill>
            </a:endParaRPr>
          </a:p>
        </p:txBody>
      </p:sp>
      <p:sp>
        <p:nvSpPr>
          <p:cNvPr id="7" name="Pensées 6"/>
          <p:cNvSpPr/>
          <p:nvPr/>
        </p:nvSpPr>
        <p:spPr>
          <a:xfrm>
            <a:off x="2643174" y="142876"/>
            <a:ext cx="5929354" cy="4286256"/>
          </a:xfrm>
          <a:prstGeom prst="cloudCallout">
            <a:avLst>
              <a:gd name="adj1" fmla="val -326"/>
              <a:gd name="adj2" fmla="val 52120"/>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76" lvl="0" indent="-265176">
              <a:lnSpc>
                <a:spcPct val="115000"/>
              </a:lnSpc>
              <a:spcBef>
                <a:spcPts val="250"/>
              </a:spcBef>
              <a:buClr>
                <a:srgbClr val="F07F09"/>
              </a:buClr>
              <a:buSzPct val="80000"/>
              <a:tabLst>
                <a:tab pos="1838325" algn="l"/>
              </a:tabLst>
            </a:pPr>
            <a:r>
              <a:rPr lang="fr-FR" sz="2000" dirty="0" smtClean="0">
                <a:solidFill>
                  <a:prstClr val="white"/>
                </a:solidFill>
                <a:latin typeface="Times New Roman"/>
                <a:ea typeface="Calibri"/>
                <a:cs typeface="Times New Roman"/>
              </a:rPr>
              <a:t>      </a:t>
            </a:r>
            <a:r>
              <a:rPr lang="fr-FR" sz="2000" b="1" dirty="0" smtClean="0">
                <a:solidFill>
                  <a:prstClr val="black"/>
                </a:solidFill>
                <a:latin typeface="Times New Roman"/>
                <a:ea typeface="Calibri"/>
              </a:rPr>
              <a:t>n :</a:t>
            </a:r>
            <a:r>
              <a:rPr lang="fr-FR" sz="2000" dirty="0" smtClean="0">
                <a:solidFill>
                  <a:prstClr val="black"/>
                </a:solidFill>
                <a:latin typeface="Times New Roman"/>
                <a:ea typeface="Calibri"/>
              </a:rPr>
              <a:t> est le nombre d'objets.</a:t>
            </a:r>
          </a:p>
          <a:p>
            <a:pPr marL="265176" lvl="0" indent="-265176">
              <a:lnSpc>
                <a:spcPct val="115000"/>
              </a:lnSpc>
              <a:spcBef>
                <a:spcPts val="250"/>
              </a:spcBef>
              <a:buClr>
                <a:srgbClr val="F07F09"/>
              </a:buClr>
              <a:buSzPct val="80000"/>
              <a:tabLst>
                <a:tab pos="1838325" algn="l"/>
              </a:tabLst>
            </a:pPr>
            <a:r>
              <a:rPr lang="fr-FR" sz="2000" b="1" dirty="0" smtClean="0">
                <a:solidFill>
                  <a:prstClr val="black"/>
                </a:solidFill>
                <a:latin typeface="Times New Roman"/>
                <a:ea typeface="Calibri"/>
              </a:rPr>
              <a:t>      x</a:t>
            </a:r>
            <a:r>
              <a:rPr lang="fr-FR" sz="2000" b="1" baseline="-25000" dirty="0" smtClean="0">
                <a:solidFill>
                  <a:prstClr val="black"/>
                </a:solidFill>
                <a:latin typeface="Times New Roman"/>
                <a:ea typeface="Calibri"/>
              </a:rPr>
              <a:t>i</a:t>
            </a:r>
            <a:r>
              <a:rPr lang="fr-FR" sz="2000" dirty="0" smtClean="0">
                <a:solidFill>
                  <a:prstClr val="black"/>
                </a:solidFill>
                <a:latin typeface="Times New Roman"/>
                <a:ea typeface="Calibri"/>
              </a:rPr>
              <a:t> </a:t>
            </a:r>
            <a:r>
              <a:rPr lang="fr-FR" sz="2000" b="1" dirty="0" smtClean="0">
                <a:solidFill>
                  <a:prstClr val="black"/>
                </a:solidFill>
                <a:latin typeface="Times New Roman"/>
                <a:ea typeface="Calibri"/>
              </a:rPr>
              <a:t>:</a:t>
            </a:r>
            <a:r>
              <a:rPr lang="fr-FR" sz="2000" dirty="0" smtClean="0">
                <a:solidFill>
                  <a:prstClr val="black"/>
                </a:solidFill>
                <a:latin typeface="Times New Roman"/>
                <a:ea typeface="Calibri"/>
              </a:rPr>
              <a:t> une variable de décision.</a:t>
            </a:r>
          </a:p>
          <a:p>
            <a:pPr marL="265176" lvl="0" indent="-265176">
              <a:lnSpc>
                <a:spcPct val="115000"/>
              </a:lnSpc>
              <a:spcBef>
                <a:spcPts val="250"/>
              </a:spcBef>
              <a:buClr>
                <a:srgbClr val="F07F09"/>
              </a:buClr>
              <a:buSzPct val="80000"/>
              <a:tabLst>
                <a:tab pos="1838325" algn="l"/>
              </a:tabLst>
            </a:pPr>
            <a:r>
              <a:rPr lang="fr-FR" sz="2000" b="1" dirty="0" smtClean="0">
                <a:solidFill>
                  <a:prstClr val="black"/>
                </a:solidFill>
                <a:latin typeface="Times New Roman"/>
                <a:ea typeface="Calibri"/>
              </a:rPr>
              <a:t>      m :</a:t>
            </a:r>
            <a:r>
              <a:rPr lang="fr-FR" sz="2000" dirty="0" smtClean="0">
                <a:solidFill>
                  <a:prstClr val="black"/>
                </a:solidFill>
                <a:latin typeface="Times New Roman"/>
                <a:ea typeface="Calibri"/>
              </a:rPr>
              <a:t> le nombre d'objectifs.</a:t>
            </a:r>
          </a:p>
          <a:p>
            <a:pPr marL="265176" lvl="0" indent="-265176">
              <a:lnSpc>
                <a:spcPct val="115000"/>
              </a:lnSpc>
              <a:spcBef>
                <a:spcPts val="250"/>
              </a:spcBef>
              <a:buClr>
                <a:srgbClr val="F07F09"/>
              </a:buClr>
              <a:buSzPct val="80000"/>
              <a:tabLst>
                <a:tab pos="1838325" algn="l"/>
              </a:tabLst>
            </a:pPr>
            <a:r>
              <a:rPr lang="fr-FR" sz="2000" b="1" dirty="0" smtClean="0">
                <a:solidFill>
                  <a:prstClr val="black"/>
                </a:solidFill>
                <a:latin typeface="Times New Roman"/>
                <a:ea typeface="Calibri"/>
              </a:rPr>
              <a:t>      z</a:t>
            </a:r>
            <a:r>
              <a:rPr lang="fr-FR" sz="2000" b="1" baseline="30000" dirty="0" smtClean="0">
                <a:solidFill>
                  <a:prstClr val="black"/>
                </a:solidFill>
                <a:latin typeface="Times New Roman"/>
                <a:ea typeface="Calibri"/>
              </a:rPr>
              <a:t>j</a:t>
            </a:r>
            <a:r>
              <a:rPr lang="fr-FR" sz="2000" dirty="0" smtClean="0">
                <a:solidFill>
                  <a:prstClr val="black"/>
                </a:solidFill>
                <a:latin typeface="Times New Roman"/>
                <a:ea typeface="Calibri"/>
              </a:rPr>
              <a:t> </a:t>
            </a:r>
            <a:r>
              <a:rPr lang="fr-FR" sz="2000" b="1" dirty="0" smtClean="0">
                <a:solidFill>
                  <a:prstClr val="black"/>
                </a:solidFill>
                <a:latin typeface="Times New Roman"/>
                <a:ea typeface="Calibri"/>
              </a:rPr>
              <a:t>:</a:t>
            </a:r>
            <a:r>
              <a:rPr lang="fr-FR" sz="2000" dirty="0" smtClean="0">
                <a:solidFill>
                  <a:prstClr val="black"/>
                </a:solidFill>
                <a:latin typeface="Times New Roman"/>
                <a:ea typeface="Calibri"/>
              </a:rPr>
              <a:t> la j</a:t>
            </a:r>
            <a:r>
              <a:rPr lang="fr-FR" sz="2000" baseline="30000" dirty="0" smtClean="0">
                <a:solidFill>
                  <a:prstClr val="black"/>
                </a:solidFill>
                <a:latin typeface="Times New Roman"/>
                <a:ea typeface="Calibri"/>
              </a:rPr>
              <a:t>éme</a:t>
            </a:r>
            <a:r>
              <a:rPr lang="fr-FR" sz="2000" dirty="0" smtClean="0">
                <a:solidFill>
                  <a:prstClr val="black"/>
                </a:solidFill>
                <a:latin typeface="Times New Roman"/>
                <a:ea typeface="Calibri"/>
              </a:rPr>
              <a:t> composante de la fonction multiobjectif </a:t>
            </a:r>
            <a:r>
              <a:rPr lang="fr-FR" sz="2000" b="1" dirty="0" smtClean="0">
                <a:solidFill>
                  <a:prstClr val="black"/>
                </a:solidFill>
                <a:latin typeface="Times New Roman"/>
                <a:ea typeface="Calibri"/>
              </a:rPr>
              <a:t>z</a:t>
            </a:r>
            <a:r>
              <a:rPr lang="fr-FR" sz="2000" dirty="0" smtClean="0">
                <a:solidFill>
                  <a:prstClr val="black"/>
                </a:solidFill>
                <a:latin typeface="Times New Roman"/>
                <a:ea typeface="Calibri"/>
              </a:rPr>
              <a:t>  =&gt;</a:t>
            </a:r>
          </a:p>
          <a:p>
            <a:pPr marL="265176" lvl="0" indent="-265176">
              <a:lnSpc>
                <a:spcPct val="115000"/>
              </a:lnSpc>
              <a:spcBef>
                <a:spcPts val="250"/>
              </a:spcBef>
              <a:buClr>
                <a:srgbClr val="F07F09"/>
              </a:buClr>
              <a:buSzPct val="80000"/>
              <a:tabLst>
                <a:tab pos="1838325" algn="l"/>
              </a:tabLst>
            </a:pPr>
            <a:r>
              <a:rPr lang="fr-FR" sz="2000" dirty="0" smtClean="0">
                <a:solidFill>
                  <a:prstClr val="black"/>
                </a:solidFill>
                <a:latin typeface="Times New Roman"/>
                <a:ea typeface="Calibri"/>
              </a:rPr>
              <a:t>z(x) = (z</a:t>
            </a:r>
            <a:r>
              <a:rPr lang="fr-FR" sz="800" dirty="0" smtClean="0">
                <a:solidFill>
                  <a:prstClr val="black"/>
                </a:solidFill>
                <a:latin typeface="Times New Roman"/>
                <a:ea typeface="Calibri"/>
              </a:rPr>
              <a:t>1</a:t>
            </a:r>
            <a:r>
              <a:rPr lang="fr-FR" dirty="0" smtClean="0">
                <a:solidFill>
                  <a:prstClr val="black"/>
                </a:solidFill>
                <a:latin typeface="Times New Roman"/>
                <a:ea typeface="Calibri"/>
              </a:rPr>
              <a:t>(x), </a:t>
            </a:r>
            <a:r>
              <a:rPr lang="fr-FR" sz="2400" dirty="0" smtClean="0">
                <a:solidFill>
                  <a:prstClr val="black"/>
                </a:solidFill>
                <a:latin typeface="Times New Roman"/>
                <a:ea typeface="Calibri"/>
              </a:rPr>
              <a:t>z</a:t>
            </a:r>
            <a:r>
              <a:rPr lang="fr-FR" sz="900" dirty="0" smtClean="0">
                <a:solidFill>
                  <a:prstClr val="black"/>
                </a:solidFill>
                <a:latin typeface="Times New Roman"/>
                <a:ea typeface="Calibri"/>
              </a:rPr>
              <a:t>2</a:t>
            </a:r>
            <a:r>
              <a:rPr lang="fr-FR" sz="2000" dirty="0" smtClean="0">
                <a:solidFill>
                  <a:prstClr val="black"/>
                </a:solidFill>
                <a:latin typeface="Times New Roman"/>
                <a:ea typeface="Calibri"/>
              </a:rPr>
              <a:t>(x), ... ,</a:t>
            </a:r>
            <a:r>
              <a:rPr lang="fr-FR" sz="2400" dirty="0" smtClean="0">
                <a:solidFill>
                  <a:prstClr val="black"/>
                </a:solidFill>
                <a:latin typeface="Times New Roman"/>
                <a:ea typeface="Calibri"/>
              </a:rPr>
              <a:t> z</a:t>
            </a:r>
            <a:r>
              <a:rPr lang="fr-FR" sz="900" dirty="0" smtClean="0">
                <a:solidFill>
                  <a:prstClr val="black"/>
                </a:solidFill>
                <a:latin typeface="Times New Roman"/>
                <a:ea typeface="Calibri"/>
              </a:rPr>
              <a:t>m</a:t>
            </a:r>
            <a:r>
              <a:rPr lang="fr-FR" sz="2000" dirty="0" smtClean="0">
                <a:solidFill>
                  <a:prstClr val="black"/>
                </a:solidFill>
                <a:latin typeface="Times New Roman"/>
                <a:ea typeface="Calibri"/>
              </a:rPr>
              <a:t>(x)) m ≥ 2.</a:t>
            </a:r>
          </a:p>
          <a:p>
            <a:pPr marL="265176" lvl="0" indent="-265176">
              <a:lnSpc>
                <a:spcPct val="115000"/>
              </a:lnSpc>
              <a:spcBef>
                <a:spcPts val="250"/>
              </a:spcBef>
              <a:buClr>
                <a:srgbClr val="F07F09"/>
              </a:buClr>
              <a:buSzPct val="80000"/>
              <a:tabLst>
                <a:tab pos="1838325" algn="l"/>
              </a:tabLst>
            </a:pPr>
            <a:r>
              <a:rPr lang="fr-FR" sz="2000" b="1" dirty="0" smtClean="0">
                <a:solidFill>
                  <a:prstClr val="black"/>
                </a:solidFill>
                <a:latin typeface="Times New Roman"/>
                <a:ea typeface="Calibri"/>
              </a:rPr>
              <a:t>     q :</a:t>
            </a:r>
            <a:r>
              <a:rPr lang="fr-FR" sz="2000" dirty="0" smtClean="0">
                <a:solidFill>
                  <a:prstClr val="black"/>
                </a:solidFill>
                <a:latin typeface="Times New Roman"/>
                <a:ea typeface="Calibri"/>
              </a:rPr>
              <a:t> le nombre de contraintes sac à dos du  problème.</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7"/>
                                        </p:tgtEl>
                                        <p:attrNameLst>
                                          <p:attrName>ppt_x</p:attrName>
                                          <p:attrName>ppt_y</p:attrName>
                                        </p:attrNameLst>
                                      </p:cBhvr>
                                    </p:animMotion>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020250"/>
            <a:ext cx="8183880" cy="1051560"/>
          </a:xfrm>
        </p:spPr>
        <p:txBody>
          <a:bodyPr>
            <a:noAutofit/>
          </a:bodyPr>
          <a:lstStyle/>
          <a:p>
            <a:pPr lvl="0" algn="ctr"/>
            <a:r>
              <a:rPr lang="fr-FR" sz="3200" b="1" i="1" dirty="0" smtClean="0">
                <a:solidFill>
                  <a:schemeClr val="tx1"/>
                </a:solidFill>
                <a:latin typeface="Times New Roman" pitchFamily="18" charset="0"/>
                <a:cs typeface="Times New Roman" pitchFamily="18" charset="0"/>
              </a:rPr>
              <a:t>Un algorithme hybride </a:t>
            </a:r>
            <a:br>
              <a:rPr lang="fr-FR" sz="3200" b="1" i="1" dirty="0" smtClean="0">
                <a:solidFill>
                  <a:schemeClr val="tx1"/>
                </a:solidFill>
                <a:latin typeface="Times New Roman" pitchFamily="18" charset="0"/>
                <a:cs typeface="Times New Roman" pitchFamily="18" charset="0"/>
              </a:rPr>
            </a:br>
            <a:r>
              <a:rPr lang="fr-FR" sz="3200" b="1" i="1" dirty="0" smtClean="0">
                <a:solidFill>
                  <a:schemeClr val="tx1"/>
                </a:solidFill>
                <a:latin typeface="Times New Roman" pitchFamily="18" charset="0"/>
                <a:cs typeface="Times New Roman" pitchFamily="18" charset="0"/>
              </a:rPr>
              <a:t>pour le problème de sac à dos </a:t>
            </a:r>
            <a:br>
              <a:rPr lang="fr-FR" sz="3200" b="1" i="1" dirty="0" smtClean="0">
                <a:solidFill>
                  <a:schemeClr val="tx1"/>
                </a:solidFill>
                <a:latin typeface="Times New Roman" pitchFamily="18" charset="0"/>
                <a:cs typeface="Times New Roman" pitchFamily="18" charset="0"/>
              </a:rPr>
            </a:br>
            <a:r>
              <a:rPr lang="fr-FR" sz="3200" i="1" dirty="0" smtClean="0">
                <a:solidFill>
                  <a:schemeClr val="tx1"/>
                </a:solidFill>
                <a:latin typeface="Times New Roman" pitchFamily="18" charset="0"/>
                <a:cs typeface="Times New Roman" pitchFamily="18" charset="0"/>
              </a:rPr>
              <a:t>multidimensionnel multiobjectif</a:t>
            </a:r>
            <a:endParaRPr lang="fr-FR" sz="3200" dirty="0">
              <a:solidFill>
                <a:schemeClr val="tx1"/>
              </a:solidFill>
              <a:latin typeface="Times New Roman" pitchFamily="18" charset="0"/>
              <a:cs typeface="Times New Roman" pitchFamily="18" charset="0"/>
            </a:endParaRPr>
          </a:p>
        </p:txBody>
      </p:sp>
      <p:sp>
        <p:nvSpPr>
          <p:cNvPr id="6" name="Étoile à 5 branches 5"/>
          <p:cNvSpPr/>
          <p:nvPr/>
        </p:nvSpPr>
        <p:spPr>
          <a:xfrm>
            <a:off x="728642" y="1714488"/>
            <a:ext cx="914400" cy="914400"/>
          </a:xfrm>
          <a:prstGeom prst="star5">
            <a:avLst/>
          </a:prstGeom>
          <a:blipFill>
            <a:blip r:embed="rId3"/>
            <a:tile tx="0" ty="0" sx="100000" sy="100000" flip="none" algn="tl"/>
          </a:blip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500" fill="hold"/>
                                        <p:tgtEl>
                                          <p:spTgt spid="6"/>
                                        </p:tgtEl>
                                        <p:attrNameLst>
                                          <p:attrName>r</p:attrName>
                                        </p:attrNameLst>
                                      </p:cBhvr>
                                    </p:animRot>
                                  </p:childTnLst>
                                </p:cTn>
                              </p:par>
                              <p:par>
                                <p:cTn id="7" presetID="17" presetClass="entr" presetSubtype="1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0120" y="214290"/>
            <a:ext cx="8183880" cy="1051560"/>
          </a:xfrm>
        </p:spPr>
        <p:txBody>
          <a:bodyPr/>
          <a:lstStyle/>
          <a:p>
            <a:pPr algn="l"/>
            <a:r>
              <a:rPr lang="fr-FR" dirty="0" smtClean="0">
                <a:solidFill>
                  <a:schemeClr val="tx1"/>
                </a:solidFill>
              </a:rPr>
              <a:t>		</a:t>
            </a:r>
            <a:r>
              <a:rPr lang="fr-FR" b="1" i="1" dirty="0" smtClean="0">
                <a:solidFill>
                  <a:schemeClr val="tx1"/>
                </a:solidFill>
                <a:latin typeface="Times New Roman" pitchFamily="18" charset="0"/>
                <a:cs typeface="Times New Roman" pitchFamily="18" charset="0"/>
              </a:rPr>
              <a:t>Introduction</a:t>
            </a:r>
            <a:endParaRPr lang="fr-FR" b="1" i="1"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57158" y="1714488"/>
            <a:ext cx="8183880" cy="3429024"/>
          </a:xfrm>
        </p:spPr>
        <p:txBody>
          <a:bodyPr/>
          <a:lstStyle/>
          <a:p>
            <a:pPr>
              <a:buNone/>
            </a:pPr>
            <a:r>
              <a:rPr lang="fr-FR" dirty="0" smtClean="0">
                <a:latin typeface="Times New Roman" pitchFamily="18" charset="0"/>
                <a:cs typeface="Times New Roman" pitchFamily="18" charset="0"/>
              </a:rPr>
              <a:t>   L’optimisation combinatoire est un outil obligatoire qui englobe un large domaine étudié en informatique et en mathématique , appliqué sur différentes téchniques (bioinformatique, sciences de gestion, génie industriel, ... ) et est  considèrée comme un objet  de recherche intensive.</a:t>
            </a:r>
            <a:endParaRPr lang="fr-FR" dirty="0">
              <a:latin typeface="Times New Roman" pitchFamily="18" charset="0"/>
              <a:cs typeface="Times New Roman" pitchFamily="18" charset="0"/>
            </a:endParaRPr>
          </a:p>
        </p:txBody>
      </p:sp>
      <p:pic>
        <p:nvPicPr>
          <p:cNvPr id="5" name="Image 4" descr="fleche a droite.gif"/>
          <p:cNvPicPr>
            <a:picLocks noChangeAspect="1"/>
          </p:cNvPicPr>
          <p:nvPr/>
        </p:nvPicPr>
        <p:blipFill>
          <a:blip r:embed="rId3"/>
          <a:stretch>
            <a:fillRect/>
          </a:stretch>
        </p:blipFill>
        <p:spPr>
          <a:xfrm>
            <a:off x="2285985" y="785794"/>
            <a:ext cx="357189" cy="361952"/>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62"/>
            <a:ext cx="8229600" cy="785818"/>
          </a:xfrm>
        </p:spPr>
        <p:txBody>
          <a:bodyPr>
            <a:noAutofit/>
          </a:bodyPr>
          <a:lstStyle/>
          <a:p>
            <a:pPr algn="ctr"/>
            <a:r>
              <a:rPr lang="fr-FR" sz="2200" b="1" i="1" dirty="0" smtClean="0">
                <a:solidFill>
                  <a:schemeClr val="tx1"/>
                </a:solidFill>
                <a:latin typeface="Times New Roman" pitchFamily="18" charset="0"/>
                <a:cs typeface="Times New Roman" pitchFamily="18" charset="0"/>
              </a:rPr>
              <a:t>Un algorithme hybride pour le problème de sac à dos multiobjectif</a:t>
            </a:r>
            <a:endParaRPr lang="fr-FR" sz="2200" dirty="0">
              <a:solidFill>
                <a:schemeClr val="tx1"/>
              </a:solidFill>
            </a:endParaRPr>
          </a:p>
        </p:txBody>
      </p:sp>
      <p:sp>
        <p:nvSpPr>
          <p:cNvPr id="3" name="Espace réservé du contenu 2"/>
          <p:cNvSpPr>
            <a:spLocks noGrp="1"/>
          </p:cNvSpPr>
          <p:nvPr>
            <p:ph idx="1"/>
          </p:nvPr>
        </p:nvSpPr>
        <p:spPr>
          <a:xfrm>
            <a:off x="271490" y="714356"/>
            <a:ext cx="8229600" cy="5643602"/>
          </a:xfrm>
        </p:spPr>
        <p:txBody>
          <a:bodyPr>
            <a:normAutofit fontScale="25000" lnSpcReduction="20000"/>
          </a:bodyPr>
          <a:lstStyle/>
          <a:p>
            <a:pPr>
              <a:buClr>
                <a:srgbClr val="0033CC"/>
              </a:buClr>
            </a:pPr>
            <a:r>
              <a:rPr lang="fr-FR" sz="8800" b="1" i="1" dirty="0" smtClean="0">
                <a:solidFill>
                  <a:schemeClr val="bg1"/>
                </a:solidFill>
                <a:latin typeface="Times New Roman" pitchFamily="18" charset="0"/>
                <a:cs typeface="Times New Roman" pitchFamily="18" charset="0"/>
              </a:rPr>
              <a:t>Introduction</a:t>
            </a:r>
          </a:p>
          <a:p>
            <a:pPr lvl="1">
              <a:buNone/>
            </a:pPr>
            <a:r>
              <a:rPr lang="fr-FR" sz="8000" dirty="0" smtClean="0"/>
              <a:t>          </a:t>
            </a:r>
            <a:r>
              <a:rPr lang="fr-FR" sz="8000" dirty="0" smtClean="0">
                <a:latin typeface="Times New Roman" pitchFamily="18" charset="0"/>
                <a:cs typeface="Times New Roman" pitchFamily="18" charset="0"/>
              </a:rPr>
              <a:t>Comme le problème NP-difficile du sac à dos multidimensionnel (MKP), le MOKP peut être utilisé pour modéliser de nombreux </a:t>
            </a:r>
            <a:r>
              <a:rPr lang="fr-FR" sz="8000" dirty="0" err="1" smtClean="0">
                <a:latin typeface="Times New Roman" pitchFamily="18" charset="0"/>
                <a:cs typeface="Times New Roman" pitchFamily="18" charset="0"/>
              </a:rPr>
              <a:t>problè-mes</a:t>
            </a:r>
            <a:r>
              <a:rPr lang="fr-FR" sz="8000" dirty="0" smtClean="0">
                <a:latin typeface="Times New Roman" pitchFamily="18" charset="0"/>
                <a:cs typeface="Times New Roman" pitchFamily="18" charset="0"/>
              </a:rPr>
              <a:t> réels, comme la répartition de budgets et l'allocation de ressources. Plusieurs algorithmes heuristiques ont été développés pour résoudre le MOKP. Des méthodes de voisinage comme le recuit simulé et la </a:t>
            </a:r>
            <a:r>
              <a:rPr lang="fr-FR" sz="8000" dirty="0" err="1" smtClean="0">
                <a:latin typeface="Times New Roman" pitchFamily="18" charset="0"/>
                <a:cs typeface="Times New Roman" pitchFamily="18" charset="0"/>
              </a:rPr>
              <a:t>recher-che</a:t>
            </a:r>
            <a:r>
              <a:rPr lang="fr-FR" sz="8000" dirty="0" smtClean="0">
                <a:latin typeface="Times New Roman" pitchFamily="18" charset="0"/>
                <a:cs typeface="Times New Roman" pitchFamily="18" charset="0"/>
              </a:rPr>
              <a:t> Tabou, des méthodes évolutionnaires : « vector </a:t>
            </a:r>
            <a:r>
              <a:rPr lang="fr-FR" sz="8000" dirty="0" err="1" smtClean="0">
                <a:latin typeface="Times New Roman" pitchFamily="18" charset="0"/>
                <a:cs typeface="Times New Roman" pitchFamily="18" charset="0"/>
              </a:rPr>
              <a:t>evaluated</a:t>
            </a:r>
            <a:r>
              <a:rPr lang="fr-FR" sz="8000" dirty="0" smtClean="0">
                <a:latin typeface="Times New Roman" pitchFamily="18" charset="0"/>
                <a:cs typeface="Times New Roman" pitchFamily="18" charset="0"/>
              </a:rPr>
              <a:t> </a:t>
            </a:r>
            <a:r>
              <a:rPr lang="fr-FR" sz="8000" dirty="0" err="1" smtClean="0">
                <a:latin typeface="Times New Roman" pitchFamily="18" charset="0"/>
                <a:cs typeface="Times New Roman" pitchFamily="18" charset="0"/>
              </a:rPr>
              <a:t>genetic</a:t>
            </a:r>
            <a:r>
              <a:rPr lang="fr-FR" sz="8000" dirty="0" smtClean="0">
                <a:latin typeface="Times New Roman" pitchFamily="18" charset="0"/>
                <a:cs typeface="Times New Roman" pitchFamily="18" charset="0"/>
              </a:rPr>
              <a:t> al-</a:t>
            </a:r>
            <a:r>
              <a:rPr lang="fr-FR" sz="8000" dirty="0" err="1" smtClean="0">
                <a:latin typeface="Times New Roman" pitchFamily="18" charset="0"/>
                <a:cs typeface="Times New Roman" pitchFamily="18" charset="0"/>
              </a:rPr>
              <a:t>gorithm</a:t>
            </a:r>
            <a:r>
              <a:rPr lang="fr-FR" sz="8000" dirty="0" smtClean="0">
                <a:latin typeface="Times New Roman" pitchFamily="18" charset="0"/>
                <a:cs typeface="Times New Roman" pitchFamily="18" charset="0"/>
              </a:rPr>
              <a:t>»(VEGA),«nondominated sorting </a:t>
            </a:r>
            <a:r>
              <a:rPr lang="fr-FR" sz="8000" dirty="0" err="1" smtClean="0">
                <a:latin typeface="Times New Roman" pitchFamily="18" charset="0"/>
                <a:cs typeface="Times New Roman" pitchFamily="18" charset="0"/>
              </a:rPr>
              <a:t>genetic</a:t>
            </a:r>
            <a:r>
              <a:rPr lang="fr-FR" sz="8000" dirty="0" smtClean="0">
                <a:latin typeface="Times New Roman" pitchFamily="18" charset="0"/>
                <a:cs typeface="Times New Roman" pitchFamily="18" charset="0"/>
              </a:rPr>
              <a:t> </a:t>
            </a:r>
            <a:r>
              <a:rPr lang="fr-FR" sz="8000" dirty="0" err="1" smtClean="0">
                <a:latin typeface="Times New Roman" pitchFamily="18" charset="0"/>
                <a:cs typeface="Times New Roman" pitchFamily="18" charset="0"/>
              </a:rPr>
              <a:t>algorithm</a:t>
            </a:r>
            <a:r>
              <a:rPr lang="fr-FR" sz="8000" dirty="0" smtClean="0">
                <a:latin typeface="Times New Roman" pitchFamily="18" charset="0"/>
                <a:cs typeface="Times New Roman" pitchFamily="18" charset="0"/>
              </a:rPr>
              <a:t>» (NSGA), « strength Pareto evolutionary algorithm »(SPEA), et « memetic Pareto archived evolution strategy algorithm » (MPAES). </a:t>
            </a:r>
          </a:p>
          <a:p>
            <a:pPr lvl="1">
              <a:buNone/>
            </a:pPr>
            <a:r>
              <a:rPr lang="fr-FR" sz="8000" dirty="0" smtClean="0">
                <a:latin typeface="Times New Roman" pitchFamily="18" charset="0"/>
                <a:cs typeface="Times New Roman" pitchFamily="18" charset="0"/>
              </a:rPr>
              <a:t>        Trés récemment,des algorithmes hybrides combinant la recherche </a:t>
            </a:r>
            <a:r>
              <a:rPr lang="fr-FR" sz="8000" dirty="0" err="1" smtClean="0">
                <a:latin typeface="Times New Roman" pitchFamily="18" charset="0"/>
                <a:cs typeface="Times New Roman" pitchFamily="18" charset="0"/>
              </a:rPr>
              <a:t>gé-nétique</a:t>
            </a:r>
            <a:r>
              <a:rPr lang="fr-FR" sz="8000" dirty="0" smtClean="0">
                <a:latin typeface="Times New Roman" pitchFamily="18" charset="0"/>
                <a:cs typeface="Times New Roman" pitchFamily="18" charset="0"/>
              </a:rPr>
              <a:t> (global) et la recherche locale tels que «multiple objective </a:t>
            </a:r>
            <a:r>
              <a:rPr lang="fr-FR" sz="8000" dirty="0" err="1" smtClean="0">
                <a:latin typeface="Times New Roman" pitchFamily="18" charset="0"/>
                <a:cs typeface="Times New Roman" pitchFamily="18" charset="0"/>
              </a:rPr>
              <a:t>gene</a:t>
            </a:r>
            <a:r>
              <a:rPr lang="fr-FR" sz="8000" dirty="0" smtClean="0">
                <a:latin typeface="Times New Roman" pitchFamily="18" charset="0"/>
                <a:cs typeface="Times New Roman" pitchFamily="18" charset="0"/>
              </a:rPr>
              <a:t>-tic local search» (MOGLS), ainsi que des approches hybrides parallèles, ont été proposés.</a:t>
            </a:r>
          </a:p>
          <a:p>
            <a:pPr lvl="1">
              <a:buNone/>
            </a:pPr>
            <a:r>
              <a:rPr lang="fr-FR" sz="8000" dirty="0" smtClean="0">
                <a:latin typeface="Times New Roman" pitchFamily="18" charset="0"/>
                <a:cs typeface="Times New Roman" pitchFamily="18" charset="0"/>
              </a:rPr>
              <a:t>           Dans cette partie, nous nous intéressons à l'approche hybride et </a:t>
            </a:r>
            <a:r>
              <a:rPr lang="fr-FR" sz="8000" dirty="0" err="1" smtClean="0">
                <a:latin typeface="Times New Roman" pitchFamily="18" charset="0"/>
                <a:cs typeface="Times New Roman" pitchFamily="18" charset="0"/>
              </a:rPr>
              <a:t>pré-sentons</a:t>
            </a:r>
            <a:r>
              <a:rPr lang="fr-FR" sz="8000" dirty="0" smtClean="0">
                <a:latin typeface="Times New Roman" pitchFamily="18" charset="0"/>
                <a:cs typeface="Times New Roman" pitchFamily="18" charset="0"/>
              </a:rPr>
              <a:t> GTS</a:t>
            </a:r>
            <a:r>
              <a:rPr lang="fr-FR" sz="8000" baseline="30000" dirty="0" smtClean="0">
                <a:latin typeface="Times New Roman" pitchFamily="18" charset="0"/>
                <a:cs typeface="Times New Roman" pitchFamily="18" charset="0"/>
              </a:rPr>
              <a:t>MOKP</a:t>
            </a:r>
            <a:r>
              <a:rPr lang="fr-FR" sz="8000" dirty="0" smtClean="0">
                <a:latin typeface="Times New Roman" pitchFamily="18" charset="0"/>
                <a:cs typeface="Times New Roman" pitchFamily="18" charset="0"/>
              </a:rPr>
              <a:t> , un algorithme génétique combiné à une recherche Tabou pour le MOKP. GTS</a:t>
            </a:r>
            <a:r>
              <a:rPr lang="fr-FR" sz="8000" baseline="30000" dirty="0" smtClean="0">
                <a:latin typeface="Times New Roman" pitchFamily="18" charset="0"/>
                <a:cs typeface="Times New Roman" pitchFamily="18" charset="0"/>
              </a:rPr>
              <a:t>MOKP</a:t>
            </a:r>
            <a:r>
              <a:rPr lang="fr-FR" sz="8000" dirty="0" smtClean="0">
                <a:latin typeface="Times New Roman" pitchFamily="18" charset="0"/>
                <a:cs typeface="Times New Roman" pitchFamily="18" charset="0"/>
              </a:rPr>
              <a:t> se distingue de MOGLS </a:t>
            </a:r>
            <a:r>
              <a:rPr lang="fr-FR" sz="8000" dirty="0" err="1" smtClean="0">
                <a:latin typeface="Times New Roman" pitchFamily="18" charset="0"/>
                <a:cs typeface="Times New Roman" pitchFamily="18" charset="0"/>
              </a:rPr>
              <a:t>essentielleme-nt</a:t>
            </a:r>
            <a:r>
              <a:rPr lang="fr-FR" sz="8000" dirty="0" smtClean="0">
                <a:latin typeface="Times New Roman" pitchFamily="18" charset="0"/>
                <a:cs typeface="Times New Roman" pitchFamily="18" charset="0"/>
              </a:rPr>
              <a:t> par l'intégration d'une méthode de recherche de voisinage </a:t>
            </a:r>
            <a:r>
              <a:rPr lang="fr-FR" sz="8000" dirty="0" err="1" smtClean="0">
                <a:latin typeface="Times New Roman" pitchFamily="18" charset="0"/>
                <a:cs typeface="Times New Roman" pitchFamily="18" charset="0"/>
              </a:rPr>
              <a:t>trés</a:t>
            </a:r>
            <a:r>
              <a:rPr lang="fr-FR" sz="8000" dirty="0" smtClean="0">
                <a:latin typeface="Times New Roman" pitchFamily="18" charset="0"/>
                <a:cs typeface="Times New Roman" pitchFamily="18" charset="0"/>
              </a:rPr>
              <a:t> </a:t>
            </a:r>
            <a:r>
              <a:rPr lang="fr-FR" sz="8000" dirty="0" err="1" smtClean="0">
                <a:latin typeface="Times New Roman" pitchFamily="18" charset="0"/>
                <a:cs typeface="Times New Roman" pitchFamily="18" charset="0"/>
              </a:rPr>
              <a:t>perfor-mante</a:t>
            </a:r>
            <a:r>
              <a:rPr lang="fr-FR" sz="8000" dirty="0" smtClean="0">
                <a:latin typeface="Times New Roman" pitchFamily="18" charset="0"/>
                <a:cs typeface="Times New Roman" pitchFamily="18" charset="0"/>
              </a:rPr>
              <a:t> (l'algoTabou TS ) au schéma génétique. Au travers d'</a:t>
            </a:r>
            <a:r>
              <a:rPr lang="fr-FR" sz="8000" dirty="0" err="1" smtClean="0">
                <a:latin typeface="Times New Roman" pitchFamily="18" charset="0"/>
                <a:cs typeface="Times New Roman" pitchFamily="18" charset="0"/>
              </a:rPr>
              <a:t>expérimenta-tions</a:t>
            </a:r>
            <a:r>
              <a:rPr lang="fr-FR" sz="8000" dirty="0" smtClean="0">
                <a:latin typeface="Times New Roman" pitchFamily="18" charset="0"/>
                <a:cs typeface="Times New Roman" pitchFamily="18" charset="0"/>
              </a:rPr>
              <a:t> menées avec GTS</a:t>
            </a:r>
            <a:r>
              <a:rPr lang="fr-FR" sz="8000" baseline="30000" dirty="0" smtClean="0">
                <a:latin typeface="Times New Roman" pitchFamily="18" charset="0"/>
                <a:cs typeface="Times New Roman" pitchFamily="18" charset="0"/>
              </a:rPr>
              <a:t>MOKP</a:t>
            </a:r>
            <a:r>
              <a:rPr lang="fr-FR" sz="8000" dirty="0" smtClean="0">
                <a:latin typeface="Times New Roman" pitchFamily="18" charset="0"/>
                <a:cs typeface="Times New Roman" pitchFamily="18" charset="0"/>
              </a:rPr>
              <a:t>, nous montrons que l’intégration d'une </a:t>
            </a:r>
            <a:r>
              <a:rPr lang="fr-FR" sz="8000" dirty="0" err="1" smtClean="0">
                <a:latin typeface="Times New Roman" pitchFamily="18" charset="0"/>
                <a:cs typeface="Times New Roman" pitchFamily="18" charset="0"/>
              </a:rPr>
              <a:t>mét-hode</a:t>
            </a:r>
            <a:r>
              <a:rPr lang="fr-FR" sz="8000" dirty="0" smtClean="0">
                <a:latin typeface="Times New Roman" pitchFamily="18" charset="0"/>
                <a:cs typeface="Times New Roman" pitchFamily="18" charset="0"/>
              </a:rPr>
              <a:t> d'intensification efficace (TS) influe sur la qualité des résultats</a:t>
            </a:r>
          </a:p>
          <a:p>
            <a:pPr lvl="1">
              <a:buNone/>
            </a:pPr>
            <a:endParaRPr lang="fr-FR" sz="6200" dirty="0" smtClean="0">
              <a:latin typeface="Times New Roman" pitchFamily="18" charset="0"/>
              <a:cs typeface="Times New Roman" pitchFamily="18" charset="0"/>
            </a:endParaRPr>
          </a:p>
          <a:p>
            <a:pPr lvl="1">
              <a:buNone/>
            </a:pPr>
            <a:endParaRPr lang="fr-FR" sz="6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from="(-#ppt_w/2)" to="(#ppt_x)" calcmode="lin" valueType="num">
                                      <p:cBhvr>
                                        <p:cTn id="7" dur="300" fill="hold">
                                          <p:stCondLst>
                                            <p:cond delay="0"/>
                                          </p:stCondLst>
                                        </p:cTn>
                                        <p:tgtEl>
                                          <p:spTgt spid="3">
                                            <p:txEl>
                                              <p:pRg st="1" end="1"/>
                                            </p:txEl>
                                          </p:spTgt>
                                        </p:tgtEl>
                                        <p:attrNameLst>
                                          <p:attrName>ppt_x</p:attrName>
                                        </p:attrNameLst>
                                      </p:cBhvr>
                                    </p:anim>
                                    <p:anim from="0" to="-1.0" calcmode="lin" valueType="num">
                                      <p:cBhvr>
                                        <p:cTn id="8" dur="100" decel="50000" autoRev="1" fill="hold">
                                          <p:stCondLst>
                                            <p:cond delay="300"/>
                                          </p:stCondLst>
                                        </p:cTn>
                                        <p:tgtEl>
                                          <p:spTgt spid="3">
                                            <p:txEl>
                                              <p:pRg st="1" end="1"/>
                                            </p:txEl>
                                          </p:spTgt>
                                        </p:tgtEl>
                                        <p:attrNameLst>
                                          <p:attrName>xshear</p:attrName>
                                        </p:attrNameLst>
                                      </p:cBhvr>
                                    </p:anim>
                                    <p:animScale>
                                      <p:cBhvr>
                                        <p:cTn id="9" dur="100" decel="100000" autoRev="1" fill="hold">
                                          <p:stCondLst>
                                            <p:cond delay="300"/>
                                          </p:stCondLst>
                                        </p:cTn>
                                        <p:tgtEl>
                                          <p:spTgt spid="3">
                                            <p:txEl>
                                              <p:pRg st="1" end="1"/>
                                            </p:txEl>
                                          </p:spTgt>
                                        </p:tgtEl>
                                      </p:cBhvr>
                                      <p:from x="100000" y="100000"/>
                                      <p:to x="80000" y="100000"/>
                                    </p:animScale>
                                    <p:anim by="(#ppt_h/3+#ppt_w*0.1)" calcmode="lin" valueType="num">
                                      <p:cBhvr additive="sum">
                                        <p:cTn id="10" dur="100" decel="100000" autoRev="1" fill="hold">
                                          <p:stCondLst>
                                            <p:cond delay="300"/>
                                          </p:stCondLst>
                                        </p:cTn>
                                        <p:tgtEl>
                                          <p:spTgt spid="3">
                                            <p:txEl>
                                              <p:pRg st="1" end="1"/>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from="(-#ppt_w/2)" to="(#ppt_x)" calcmode="lin" valueType="num">
                                      <p:cBhvr>
                                        <p:cTn id="15" dur="300" fill="hold">
                                          <p:stCondLst>
                                            <p:cond delay="0"/>
                                          </p:stCondLst>
                                        </p:cTn>
                                        <p:tgtEl>
                                          <p:spTgt spid="3">
                                            <p:txEl>
                                              <p:pRg st="2" end="2"/>
                                            </p:txEl>
                                          </p:spTgt>
                                        </p:tgtEl>
                                        <p:attrNameLst>
                                          <p:attrName>ppt_x</p:attrName>
                                        </p:attrNameLst>
                                      </p:cBhvr>
                                    </p:anim>
                                    <p:anim from="0" to="-1.0" calcmode="lin" valueType="num">
                                      <p:cBhvr>
                                        <p:cTn id="16" dur="100" decel="50000" autoRev="1" fill="hold">
                                          <p:stCondLst>
                                            <p:cond delay="300"/>
                                          </p:stCondLst>
                                        </p:cTn>
                                        <p:tgtEl>
                                          <p:spTgt spid="3">
                                            <p:txEl>
                                              <p:pRg st="2" end="2"/>
                                            </p:txEl>
                                          </p:spTgt>
                                        </p:tgtEl>
                                        <p:attrNameLst>
                                          <p:attrName>xshear</p:attrName>
                                        </p:attrNameLst>
                                      </p:cBhvr>
                                    </p:anim>
                                    <p:animScale>
                                      <p:cBhvr>
                                        <p:cTn id="17" dur="100" decel="100000" autoRev="1" fill="hold">
                                          <p:stCondLst>
                                            <p:cond delay="300"/>
                                          </p:stCondLst>
                                        </p:cTn>
                                        <p:tgtEl>
                                          <p:spTgt spid="3">
                                            <p:txEl>
                                              <p:pRg st="2" end="2"/>
                                            </p:txEl>
                                          </p:spTgt>
                                        </p:tgtEl>
                                      </p:cBhvr>
                                      <p:from x="100000" y="100000"/>
                                      <p:to x="80000" y="100000"/>
                                    </p:animScale>
                                    <p:anim by="(#ppt_h/3+#ppt_w*0.1)" calcmode="lin" valueType="num">
                                      <p:cBhvr additive="sum">
                                        <p:cTn id="18" dur="100" decel="100000" autoRev="1" fill="hold">
                                          <p:stCondLst>
                                            <p:cond delay="300"/>
                                          </p:stCondLst>
                                        </p:cTn>
                                        <p:tgtEl>
                                          <p:spTgt spid="3">
                                            <p:txEl>
                                              <p:pRg st="2" end="2"/>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from="(-#ppt_w/2)" to="(#ppt_x)" calcmode="lin" valueType="num">
                                      <p:cBhvr>
                                        <p:cTn id="23" dur="300" fill="hold">
                                          <p:stCondLst>
                                            <p:cond delay="0"/>
                                          </p:stCondLst>
                                        </p:cTn>
                                        <p:tgtEl>
                                          <p:spTgt spid="3">
                                            <p:txEl>
                                              <p:pRg st="3" end="3"/>
                                            </p:txEl>
                                          </p:spTgt>
                                        </p:tgtEl>
                                        <p:attrNameLst>
                                          <p:attrName>ppt_x</p:attrName>
                                        </p:attrNameLst>
                                      </p:cBhvr>
                                    </p:anim>
                                    <p:anim from="0" to="-1.0" calcmode="lin" valueType="num">
                                      <p:cBhvr>
                                        <p:cTn id="24" dur="100" decel="50000" autoRev="1" fill="hold">
                                          <p:stCondLst>
                                            <p:cond delay="300"/>
                                          </p:stCondLst>
                                        </p:cTn>
                                        <p:tgtEl>
                                          <p:spTgt spid="3">
                                            <p:txEl>
                                              <p:pRg st="3" end="3"/>
                                            </p:txEl>
                                          </p:spTgt>
                                        </p:tgtEl>
                                        <p:attrNameLst>
                                          <p:attrName>xshear</p:attrName>
                                        </p:attrNameLst>
                                      </p:cBhvr>
                                    </p:anim>
                                    <p:animScale>
                                      <p:cBhvr>
                                        <p:cTn id="25" dur="100" decel="100000" autoRev="1" fill="hold">
                                          <p:stCondLst>
                                            <p:cond delay="300"/>
                                          </p:stCondLst>
                                        </p:cTn>
                                        <p:tgtEl>
                                          <p:spTgt spid="3">
                                            <p:txEl>
                                              <p:pRg st="3" end="3"/>
                                            </p:txEl>
                                          </p:spTgt>
                                        </p:tgtEl>
                                      </p:cBhvr>
                                      <p:from x="100000" y="100000"/>
                                      <p:to x="80000" y="100000"/>
                                    </p:animScale>
                                    <p:anim by="(#ppt_h/3+#ppt_w*0.1)" calcmode="lin" valueType="num">
                                      <p:cBhvr additive="sum">
                                        <p:cTn id="26" dur="100" decel="100000" autoRev="1" fill="hold">
                                          <p:stCondLst>
                                            <p:cond delay="300"/>
                                          </p:stCondLst>
                                        </p:cTn>
                                        <p:tgtEl>
                                          <p:spTgt spid="3">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80" y="-71462"/>
            <a:ext cx="8229600" cy="857256"/>
          </a:xfrm>
        </p:spPr>
        <p:txBody>
          <a:bodyPr>
            <a:noAutofit/>
          </a:bodyPr>
          <a:lstStyle/>
          <a:p>
            <a:r>
              <a:rPr lang="fr-FR" sz="2200" b="1" i="1" dirty="0" smtClean="0">
                <a:solidFill>
                  <a:schemeClr val="tx1"/>
                </a:solidFill>
                <a:latin typeface="Times New Roman" pitchFamily="18" charset="0"/>
                <a:cs typeface="Times New Roman" pitchFamily="18" charset="0"/>
              </a:rPr>
              <a:t>Un algorithme hybride pour le problème de sac à dos multiobjectif</a:t>
            </a:r>
            <a:endParaRPr lang="fr-FR" sz="2200" dirty="0">
              <a:solidFill>
                <a:schemeClr val="tx1"/>
              </a:solidFill>
            </a:endParaRPr>
          </a:p>
        </p:txBody>
      </p:sp>
      <p:sp>
        <p:nvSpPr>
          <p:cNvPr id="3" name="Espace réservé du contenu 2"/>
          <p:cNvSpPr>
            <a:spLocks noGrp="1"/>
          </p:cNvSpPr>
          <p:nvPr>
            <p:ph idx="1"/>
          </p:nvPr>
        </p:nvSpPr>
        <p:spPr>
          <a:xfrm>
            <a:off x="457200" y="785794"/>
            <a:ext cx="8229600" cy="5054617"/>
          </a:xfrm>
        </p:spPr>
        <p:txBody>
          <a:bodyPr>
            <a:normAutofit fontScale="70000" lnSpcReduction="20000"/>
          </a:bodyPr>
          <a:lstStyle/>
          <a:p>
            <a:pPr>
              <a:buClr>
                <a:srgbClr val="0033CC"/>
              </a:buClr>
            </a:pPr>
            <a:r>
              <a:rPr lang="fr-FR" sz="3100" b="1" i="1" dirty="0" smtClean="0">
                <a:solidFill>
                  <a:schemeClr val="bg1"/>
                </a:solidFill>
                <a:latin typeface="Times New Roman" pitchFamily="18" charset="0"/>
                <a:cs typeface="Times New Roman" pitchFamily="18" charset="0"/>
              </a:rPr>
              <a:t>Rappel du contexte :</a:t>
            </a:r>
          </a:p>
          <a:p>
            <a:pPr>
              <a:buNone/>
            </a:pPr>
            <a:r>
              <a:rPr lang="fr-FR" sz="4800" b="1" dirty="0" smtClean="0">
                <a:solidFill>
                  <a:schemeClr val="accent1"/>
                </a:solidFill>
                <a:latin typeface="Times New Roman" pitchFamily="18" charset="0"/>
                <a:cs typeface="Times New Roman" pitchFamily="18" charset="0"/>
              </a:rPr>
              <a:t>       </a:t>
            </a:r>
            <a:r>
              <a:rPr lang="fr-FR" sz="4800" dirty="0" smtClean="0">
                <a:latin typeface="Times New Roman" pitchFamily="18" charset="0"/>
                <a:cs typeface="Times New Roman" pitchFamily="18" charset="0"/>
              </a:rPr>
              <a:t>L</a:t>
            </a:r>
            <a:r>
              <a:rPr lang="fr-FR" dirty="0" smtClean="0">
                <a:latin typeface="Times New Roman" pitchFamily="18" charset="0"/>
                <a:cs typeface="Times New Roman" pitchFamily="18" charset="0"/>
              </a:rPr>
              <a:t>a diversification de la recherche joue un rôle important dans la </a:t>
            </a:r>
            <a:r>
              <a:rPr lang="fr-FR" dirty="0" err="1" smtClean="0">
                <a:latin typeface="Times New Roman" pitchFamily="18" charset="0"/>
                <a:cs typeface="Times New Roman" pitchFamily="18" charset="0"/>
              </a:rPr>
              <a:t>réso-lution</a:t>
            </a:r>
            <a:r>
              <a:rPr lang="fr-FR" dirty="0" smtClean="0">
                <a:latin typeface="Times New Roman" pitchFamily="18" charset="0"/>
                <a:cs typeface="Times New Roman" pitchFamily="18" charset="0"/>
              </a:rPr>
              <a:t> des problèmes d'optimisation multiobjectifs. </a:t>
            </a:r>
          </a:p>
          <a:p>
            <a:pPr>
              <a:buNone/>
            </a:pPr>
            <a:r>
              <a:rPr lang="fr-FR" dirty="0" smtClean="0">
                <a:latin typeface="Times New Roman" pitchFamily="18" charset="0"/>
                <a:cs typeface="Times New Roman" pitchFamily="18" charset="0"/>
              </a:rPr>
              <a:t>         Dans cette partie, nous montrons que l'intensification, bien qu'étant une action opposée à la diversification, influe grandement sur la qualité des rés-ultats. Les algorithmes évolutionnaires effectuent naturellement des phases de diversification, pour  que le processus de sélection soit choisi de </a:t>
            </a:r>
            <a:r>
              <a:rPr lang="fr-FR" dirty="0" err="1" smtClean="0">
                <a:latin typeface="Times New Roman" pitchFamily="18" charset="0"/>
                <a:cs typeface="Times New Roman" pitchFamily="18" charset="0"/>
              </a:rPr>
              <a:t>maniè-re</a:t>
            </a:r>
            <a:r>
              <a:rPr lang="fr-FR" dirty="0" smtClean="0">
                <a:latin typeface="Times New Roman" pitchFamily="18" charset="0"/>
                <a:cs typeface="Times New Roman" pitchFamily="18" charset="0"/>
              </a:rPr>
              <a:t> adéquate. La recherche Tabou est une méthode bien connue pour son </a:t>
            </a:r>
            <a:r>
              <a:rPr lang="fr-FR" dirty="0" err="1" smtClean="0">
                <a:latin typeface="Times New Roman" pitchFamily="18" charset="0"/>
                <a:cs typeface="Times New Roman" pitchFamily="18" charset="0"/>
              </a:rPr>
              <a:t>ap-titude</a:t>
            </a:r>
            <a:r>
              <a:rPr lang="fr-FR" dirty="0" smtClean="0">
                <a:latin typeface="Times New Roman" pitchFamily="18" charset="0"/>
                <a:cs typeface="Times New Roman" pitchFamily="18" charset="0"/>
              </a:rPr>
              <a:t> à intensièr la recherche. Pour observer le rôle de l'intensification, </a:t>
            </a:r>
            <a:r>
              <a:rPr lang="fr-FR" dirty="0" err="1" smtClean="0">
                <a:latin typeface="Times New Roman" pitchFamily="18" charset="0"/>
                <a:cs typeface="Times New Roman" pitchFamily="18" charset="0"/>
              </a:rPr>
              <a:t>no-us</a:t>
            </a:r>
            <a:r>
              <a:rPr lang="fr-FR" dirty="0" smtClean="0">
                <a:latin typeface="Times New Roman" pitchFamily="18" charset="0"/>
                <a:cs typeface="Times New Roman" pitchFamily="18" charset="0"/>
              </a:rPr>
              <a:t> avons choisi de partir d'un algorithme évolutionnaire performant et de lui greffer une méthode d'intensification puissante. Dans ce but, nous </a:t>
            </a:r>
            <a:r>
              <a:rPr lang="fr-FR" dirty="0" err="1" smtClean="0">
                <a:latin typeface="Times New Roman" pitchFamily="18" charset="0"/>
                <a:cs typeface="Times New Roman" pitchFamily="18" charset="0"/>
              </a:rPr>
              <a:t>déve-loppons</a:t>
            </a:r>
            <a:r>
              <a:rPr lang="fr-FR" dirty="0" smtClean="0">
                <a:latin typeface="Times New Roman" pitchFamily="18" charset="0"/>
                <a:cs typeface="Times New Roman" pitchFamily="18" charset="0"/>
              </a:rPr>
              <a:t> un nouvel algorithme pour le MOKP. Appelé GTS</a:t>
            </a:r>
            <a:r>
              <a:rPr lang="fr-FR" baseline="30000" dirty="0" smtClean="0">
                <a:latin typeface="Times New Roman" pitchFamily="18" charset="0"/>
                <a:cs typeface="Times New Roman" pitchFamily="18" charset="0"/>
              </a:rPr>
              <a:t>MOKP</a:t>
            </a:r>
            <a:r>
              <a:rPr lang="fr-FR" dirty="0" smtClean="0">
                <a:latin typeface="Times New Roman" pitchFamily="18" charset="0"/>
                <a:cs typeface="Times New Roman" pitchFamily="18" charset="0"/>
              </a:rPr>
              <a:t>. </a:t>
            </a:r>
          </a:p>
          <a:p>
            <a:pPr>
              <a:buNone/>
            </a:pPr>
            <a:r>
              <a:rPr lang="fr-FR" dirty="0" smtClean="0">
                <a:latin typeface="Times New Roman" pitchFamily="18" charset="0"/>
                <a:cs typeface="Times New Roman" pitchFamily="18" charset="0"/>
              </a:rPr>
              <a:t>    La diversification est assurée par les actions combinées de la population    et de la sélection, l'opérateur de TS prenant en charge les phases d'</a:t>
            </a:r>
            <a:r>
              <a:rPr lang="fr-FR" dirty="0" err="1" smtClean="0">
                <a:latin typeface="Times New Roman" pitchFamily="18" charset="0"/>
                <a:cs typeface="Times New Roman" pitchFamily="18" charset="0"/>
              </a:rPr>
              <a:t>intensifi-cation</a:t>
            </a:r>
            <a:r>
              <a:rPr lang="fr-FR" dirty="0" smtClean="0">
                <a:latin typeface="Times New Roman" pitchFamily="18" charset="0"/>
                <a:cs typeface="Times New Roman" pitchFamily="18" charset="0"/>
              </a:rPr>
              <a:t>. Parmi toutes les approches proposées pour résoudre le MOKP, les meilleurs résultats observés, quant aux algorithmes de la littérature sur les instances que nous allons utiliser, sont détenus par l'algorithme MOGLS.</a:t>
            </a:r>
          </a:p>
          <a:p>
            <a:pPr lvl="1">
              <a:buNone/>
            </a:pPr>
            <a:endParaRPr lang="fr-FR" b="1" i="1" dirty="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428604"/>
            <a:ext cx="8229600" cy="857232"/>
          </a:xfrm>
        </p:spPr>
        <p:txBody>
          <a:bodyPr>
            <a:normAutofit/>
          </a:bodyPr>
          <a:lstStyle/>
          <a:p>
            <a:pPr lvl="1" algn="ctr" rtl="0">
              <a:spcBef>
                <a:spcPct val="0"/>
              </a:spcBef>
              <a:buClr>
                <a:srgbClr val="0033CC"/>
              </a:buClr>
              <a:buFont typeface="Arial" pitchFamily="34" charset="0"/>
              <a:buChar char="•"/>
            </a:pPr>
            <a:r>
              <a:rPr lang="fr-FR" sz="2000" b="1" dirty="0" smtClean="0">
                <a:solidFill>
                  <a:schemeClr val="bg1"/>
                </a:solidFill>
                <a:latin typeface="Times New Roman" pitchFamily="18" charset="0"/>
                <a:cs typeface="Times New Roman" pitchFamily="18" charset="0"/>
              </a:rPr>
              <a:t>Recherche Tabou et algorithme génétique pour le MOKP(GTS</a:t>
            </a:r>
            <a:r>
              <a:rPr lang="fr-FR" sz="2000" b="1" baseline="30000" dirty="0" smtClean="0">
                <a:solidFill>
                  <a:schemeClr val="bg1"/>
                </a:solidFill>
                <a:latin typeface="Times New Roman" pitchFamily="18" charset="0"/>
                <a:cs typeface="Times New Roman" pitchFamily="18" charset="0"/>
              </a:rPr>
              <a:t>MOKP </a:t>
            </a:r>
            <a:r>
              <a:rPr lang="fr-FR" sz="2000" b="1" dirty="0" smtClean="0">
                <a:solidFill>
                  <a:schemeClr val="bg1"/>
                </a:solidFill>
                <a:latin typeface="Times New Roman" pitchFamily="18" charset="0"/>
                <a:cs typeface="Times New Roman" pitchFamily="18" charset="0"/>
              </a:rPr>
              <a:t> )</a:t>
            </a:r>
            <a:endParaRPr lang="fr-FR" sz="2000" b="1" dirty="0">
              <a:solidFill>
                <a:schemeClr val="bg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500034" y="785794"/>
            <a:ext cx="8229600" cy="5786478"/>
          </a:xfrm>
        </p:spPr>
        <p:txBody>
          <a:bodyPr>
            <a:normAutofit fontScale="77500" lnSpcReduction="20000"/>
          </a:bodyPr>
          <a:lstStyle/>
          <a:p>
            <a:pPr>
              <a:lnSpc>
                <a:spcPct val="115000"/>
              </a:lnSpc>
              <a:spcAft>
                <a:spcPts val="0"/>
              </a:spcAft>
              <a:buNone/>
            </a:pPr>
            <a:endParaRPr lang="fr-FR" sz="3800" b="1" dirty="0" smtClean="0">
              <a:solidFill>
                <a:schemeClr val="tx2"/>
              </a:solidFill>
              <a:latin typeface="Times New Roman" pitchFamily="18" charset="0"/>
              <a:ea typeface="Calibri"/>
              <a:cs typeface="Times New Roman" pitchFamily="18" charset="0"/>
            </a:endParaRPr>
          </a:p>
          <a:p>
            <a:pPr>
              <a:lnSpc>
                <a:spcPct val="115000"/>
              </a:lnSpc>
              <a:spcAft>
                <a:spcPts val="0"/>
              </a:spcAft>
              <a:buClr>
                <a:srgbClr val="0033CC"/>
              </a:buClr>
              <a:buFont typeface="Wingdings" pitchFamily="2" charset="2"/>
              <a:buChar char="Ø"/>
            </a:pPr>
            <a:r>
              <a:rPr lang="fr-FR" sz="3800" b="1" dirty="0" smtClean="0">
                <a:solidFill>
                  <a:schemeClr val="tx2"/>
                </a:solidFill>
                <a:latin typeface="Times New Roman" pitchFamily="18" charset="0"/>
                <a:ea typeface="Calibri"/>
                <a:cs typeface="Times New Roman" pitchFamily="18" charset="0"/>
              </a:rPr>
              <a:t>  </a:t>
            </a:r>
            <a:r>
              <a:rPr lang="fr-FR" sz="2900" dirty="0" smtClean="0">
                <a:latin typeface="Times New Roman" pitchFamily="18" charset="0"/>
                <a:ea typeface="Calibri"/>
                <a:cs typeface="Times New Roman" pitchFamily="18" charset="0"/>
              </a:rPr>
              <a:t>L'hybridation entre un algorithme génétique et une recherche locale est maintenant reconnue comme une approche compétitive pour traiter des problèmes combinatoires </a:t>
            </a:r>
            <a:r>
              <a:rPr lang="fr-FR" sz="2900" dirty="0" err="1" smtClean="0">
                <a:latin typeface="Times New Roman" pitchFamily="18" charset="0"/>
                <a:ea typeface="Calibri"/>
                <a:cs typeface="Times New Roman" pitchFamily="18" charset="0"/>
              </a:rPr>
              <a:t>diffciles</a:t>
            </a:r>
            <a:r>
              <a:rPr lang="fr-FR" sz="2900" dirty="0" smtClean="0">
                <a:latin typeface="Times New Roman" pitchFamily="18" charset="0"/>
                <a:ea typeface="Calibri"/>
                <a:cs typeface="Times New Roman" pitchFamily="18" charset="0"/>
              </a:rPr>
              <a:t> (NP-Dificiles). Pour le MOKP, nous pouvons citer l'algorithme MOGLS utilisant une méthode de descente pure comme opérateur de recherche locale.</a:t>
            </a:r>
          </a:p>
          <a:p>
            <a:pPr>
              <a:lnSpc>
                <a:spcPct val="115000"/>
              </a:lnSpc>
              <a:spcAft>
                <a:spcPts val="0"/>
              </a:spcAft>
              <a:buClr>
                <a:srgbClr val="0033CC"/>
              </a:buClr>
              <a:buFont typeface="Wingdings" pitchFamily="2" charset="2"/>
              <a:buChar char="Ø"/>
            </a:pPr>
            <a:r>
              <a:rPr lang="fr-FR" sz="2900" dirty="0" smtClean="0">
                <a:latin typeface="Times New Roman"/>
                <a:ea typeface="Calibri"/>
                <a:cs typeface="Times New Roman"/>
              </a:rPr>
              <a:t>     Un principe utilisé pour hybrider un algorithme génétique et une méthode de recherche locale consiste à remplacer l'opérateur de </a:t>
            </a:r>
            <a:r>
              <a:rPr lang="fr-FR" sz="2900" dirty="0" err="1" smtClean="0">
                <a:latin typeface="Times New Roman"/>
                <a:ea typeface="Calibri"/>
                <a:cs typeface="Times New Roman"/>
              </a:rPr>
              <a:t>mu-tation</a:t>
            </a:r>
            <a:r>
              <a:rPr lang="fr-FR" sz="2900" dirty="0" smtClean="0">
                <a:latin typeface="Times New Roman"/>
                <a:ea typeface="Calibri"/>
                <a:cs typeface="Times New Roman"/>
              </a:rPr>
              <a:t> de l'algorithme génétique par un opérateur de recherche locale Ὰ chaque génération, un nombre de croisements (avec un opérateur de croisement spécifique au problème, ou aléatoire) est effectué. Pour chaque nouvelle configuration (individu) s ainsi générée, un opérateur de recherche locale LS(s) est appliqué à s pour améliorer sa qualité. Finalement, un mécanisme de sélection décide si le </a:t>
            </a:r>
            <a:r>
              <a:rPr lang="fr-FR" sz="2900" dirty="0" err="1" smtClean="0">
                <a:latin typeface="Times New Roman"/>
                <a:ea typeface="Calibri"/>
                <a:cs typeface="Times New Roman"/>
              </a:rPr>
              <a:t>nouv-el</a:t>
            </a:r>
            <a:r>
              <a:rPr lang="fr-FR" sz="2900" dirty="0" smtClean="0">
                <a:latin typeface="Times New Roman"/>
                <a:ea typeface="Calibri"/>
                <a:cs typeface="Times New Roman"/>
              </a:rPr>
              <a:t> individu amélioré doit être introduit dans la population.</a:t>
            </a:r>
            <a:endParaRPr lang="fr-FR" sz="2900" dirty="0" smtClean="0">
              <a:ea typeface="Calibri"/>
              <a:cs typeface="Times New Roman"/>
            </a:endParaRPr>
          </a:p>
          <a:p>
            <a:endParaRPr lang="fr-FR" dirty="0"/>
          </a:p>
        </p:txBody>
      </p:sp>
      <p:sp>
        <p:nvSpPr>
          <p:cNvPr id="4" name="Titre 1"/>
          <p:cNvSpPr txBox="1">
            <a:spLocks/>
          </p:cNvSpPr>
          <p:nvPr/>
        </p:nvSpPr>
        <p:spPr>
          <a:xfrm>
            <a:off x="500034" y="0"/>
            <a:ext cx="8229600" cy="857256"/>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200" b="1" i="1"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Un algorithme hybride pour le problème de sac à dos </a:t>
            </a:r>
            <a:r>
              <a:rPr kumimoji="0" lang="fr-FR" sz="2200" b="1" i="1"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multiobjectif</a:t>
            </a:r>
            <a:endParaRPr kumimoji="0" lang="fr-FR" sz="2200" b="1" i="0" u="none" strike="noStrike" kern="1200" cap="none" spc="0" normalizeH="0" baseline="0" noProof="0" dirty="0">
              <a:ln>
                <a:noFill/>
              </a:ln>
              <a:solidFill>
                <a:schemeClr val="tx1"/>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from="(-#ppt_w/2)" to="(#ppt_x)" calcmode="lin" valueType="num">
                                      <p:cBhvr>
                                        <p:cTn id="7" dur="300" fill="hold">
                                          <p:stCondLst>
                                            <p:cond delay="0"/>
                                          </p:stCondLst>
                                        </p:cTn>
                                        <p:tgtEl>
                                          <p:spTgt spid="3">
                                            <p:txEl>
                                              <p:pRg st="1" end="1"/>
                                            </p:txEl>
                                          </p:spTgt>
                                        </p:tgtEl>
                                        <p:attrNameLst>
                                          <p:attrName>ppt_x</p:attrName>
                                        </p:attrNameLst>
                                      </p:cBhvr>
                                    </p:anim>
                                    <p:anim from="0" to="-1.0" calcmode="lin" valueType="num">
                                      <p:cBhvr>
                                        <p:cTn id="8" dur="100" decel="50000" autoRev="1" fill="hold">
                                          <p:stCondLst>
                                            <p:cond delay="300"/>
                                          </p:stCondLst>
                                        </p:cTn>
                                        <p:tgtEl>
                                          <p:spTgt spid="3">
                                            <p:txEl>
                                              <p:pRg st="1" end="1"/>
                                            </p:txEl>
                                          </p:spTgt>
                                        </p:tgtEl>
                                        <p:attrNameLst>
                                          <p:attrName>xshear</p:attrName>
                                        </p:attrNameLst>
                                      </p:cBhvr>
                                    </p:anim>
                                    <p:animScale>
                                      <p:cBhvr>
                                        <p:cTn id="9" dur="100" decel="100000" autoRev="1" fill="hold">
                                          <p:stCondLst>
                                            <p:cond delay="300"/>
                                          </p:stCondLst>
                                        </p:cTn>
                                        <p:tgtEl>
                                          <p:spTgt spid="3">
                                            <p:txEl>
                                              <p:pRg st="1" end="1"/>
                                            </p:txEl>
                                          </p:spTgt>
                                        </p:tgtEl>
                                      </p:cBhvr>
                                      <p:from x="100000" y="100000"/>
                                      <p:to x="80000" y="100000"/>
                                    </p:animScale>
                                    <p:anim by="(#ppt_h/3+#ppt_w*0.1)" calcmode="lin" valueType="num">
                                      <p:cBhvr additive="sum">
                                        <p:cTn id="10" dur="100" decel="100000" autoRev="1" fill="hold">
                                          <p:stCondLst>
                                            <p:cond delay="300"/>
                                          </p:stCondLst>
                                        </p:cTn>
                                        <p:tgtEl>
                                          <p:spTgt spid="3">
                                            <p:txEl>
                                              <p:pRg st="1" end="1"/>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from="(-#ppt_w/2)" to="(#ppt_x)" calcmode="lin" valueType="num">
                                      <p:cBhvr>
                                        <p:cTn id="15" dur="300" fill="hold">
                                          <p:stCondLst>
                                            <p:cond delay="0"/>
                                          </p:stCondLst>
                                        </p:cTn>
                                        <p:tgtEl>
                                          <p:spTgt spid="3">
                                            <p:txEl>
                                              <p:pRg st="2" end="2"/>
                                            </p:txEl>
                                          </p:spTgt>
                                        </p:tgtEl>
                                        <p:attrNameLst>
                                          <p:attrName>ppt_x</p:attrName>
                                        </p:attrNameLst>
                                      </p:cBhvr>
                                    </p:anim>
                                    <p:anim from="0" to="-1.0" calcmode="lin" valueType="num">
                                      <p:cBhvr>
                                        <p:cTn id="16" dur="100" decel="50000" autoRev="1" fill="hold">
                                          <p:stCondLst>
                                            <p:cond delay="300"/>
                                          </p:stCondLst>
                                        </p:cTn>
                                        <p:tgtEl>
                                          <p:spTgt spid="3">
                                            <p:txEl>
                                              <p:pRg st="2" end="2"/>
                                            </p:txEl>
                                          </p:spTgt>
                                        </p:tgtEl>
                                        <p:attrNameLst>
                                          <p:attrName>xshear</p:attrName>
                                        </p:attrNameLst>
                                      </p:cBhvr>
                                    </p:anim>
                                    <p:animScale>
                                      <p:cBhvr>
                                        <p:cTn id="17" dur="100" decel="100000" autoRev="1" fill="hold">
                                          <p:stCondLst>
                                            <p:cond delay="300"/>
                                          </p:stCondLst>
                                        </p:cTn>
                                        <p:tgtEl>
                                          <p:spTgt spid="3">
                                            <p:txEl>
                                              <p:pRg st="2" end="2"/>
                                            </p:txEl>
                                          </p:spTgt>
                                        </p:tgtEl>
                                      </p:cBhvr>
                                      <p:from x="100000" y="100000"/>
                                      <p:to x="80000" y="100000"/>
                                    </p:animScale>
                                    <p:anim by="(#ppt_h/3+#ppt_w*0.1)" calcmode="lin" valueType="num">
                                      <p:cBhvr additive="sum">
                                        <p:cTn id="18" dur="100" decel="100000" autoRev="1" fill="hold">
                                          <p:stCondLst>
                                            <p:cond delay="3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643998" cy="928694"/>
          </a:xfrm>
        </p:spPr>
        <p:txBody>
          <a:bodyPr>
            <a:normAutofit/>
          </a:bodyPr>
          <a:lstStyle/>
          <a:p>
            <a:pPr>
              <a:buClr>
                <a:srgbClr val="0033CC"/>
              </a:buClr>
              <a:buFont typeface="Arial" pitchFamily="34" charset="0"/>
              <a:buChar char="•"/>
            </a:pPr>
            <a:r>
              <a:rPr lang="fr-FR" sz="2000" b="1" dirty="0" smtClean="0">
                <a:solidFill>
                  <a:schemeClr val="bg1"/>
                </a:solidFill>
                <a:latin typeface="Times New Roman" pitchFamily="18" charset="0"/>
                <a:cs typeface="Times New Roman" pitchFamily="18" charset="0"/>
              </a:rPr>
              <a:t>Algorithme de GTS</a:t>
            </a:r>
            <a:r>
              <a:rPr lang="fr-FR" sz="2000" b="1" baseline="30000" dirty="0" smtClean="0">
                <a:solidFill>
                  <a:schemeClr val="bg1"/>
                </a:solidFill>
                <a:latin typeface="Times New Roman" pitchFamily="18" charset="0"/>
                <a:cs typeface="Times New Roman" pitchFamily="18" charset="0"/>
              </a:rPr>
              <a:t>MOKP</a:t>
            </a:r>
            <a:r>
              <a:rPr lang="fr-FR" sz="2000" b="1" dirty="0" smtClean="0">
                <a:solidFill>
                  <a:schemeClr val="bg1"/>
                </a:solidFill>
                <a:latin typeface="Times New Roman" pitchFamily="18" charset="0"/>
                <a:cs typeface="Times New Roman" pitchFamily="18" charset="0"/>
              </a:rPr>
              <a:t> : « genetic tabu search algorithm » pour le MOKP.</a:t>
            </a:r>
            <a:endParaRPr lang="fr-FR" sz="2000" b="1" dirty="0">
              <a:solidFill>
                <a:schemeClr val="bg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28596" y="1214422"/>
            <a:ext cx="8358246" cy="4983179"/>
          </a:xfrm>
          <a:ln>
            <a:solidFill>
              <a:schemeClr val="tx1"/>
            </a:solidFill>
          </a:ln>
        </p:spPr>
        <p:txBody>
          <a:bodyPr>
            <a:normAutofit fontScale="85000" lnSpcReduction="20000"/>
          </a:bodyPr>
          <a:lstStyle/>
          <a:p>
            <a:pPr>
              <a:lnSpc>
                <a:spcPct val="115000"/>
              </a:lnSpc>
              <a:spcAft>
                <a:spcPts val="0"/>
              </a:spcAft>
              <a:buNone/>
            </a:pPr>
            <a:r>
              <a:rPr lang="fr-FR" dirty="0" smtClean="0">
                <a:latin typeface="Times New Roman"/>
                <a:ea typeface="Calibri"/>
                <a:cs typeface="Times New Roman"/>
              </a:rPr>
              <a:t> P ←  </a:t>
            </a:r>
            <a:r>
              <a:rPr lang="fr-FR" dirty="0" err="1" smtClean="0">
                <a:latin typeface="Times New Roman"/>
                <a:ea typeface="Calibri"/>
                <a:cs typeface="Times New Roman"/>
              </a:rPr>
              <a:t>Init</a:t>
            </a:r>
            <a:r>
              <a:rPr lang="fr-FR" dirty="0" smtClean="0">
                <a:latin typeface="Times New Roman"/>
                <a:ea typeface="Calibri"/>
                <a:cs typeface="Times New Roman"/>
              </a:rPr>
              <a:t> Population (|P|) ;</a:t>
            </a:r>
            <a:endParaRPr lang="fr-FR" sz="2800" dirty="0" smtClean="0">
              <a:ea typeface="Calibri"/>
              <a:cs typeface="Times New Roman"/>
            </a:endParaRPr>
          </a:p>
          <a:p>
            <a:pPr>
              <a:lnSpc>
                <a:spcPct val="115000"/>
              </a:lnSpc>
              <a:spcAft>
                <a:spcPts val="0"/>
              </a:spcAft>
              <a:buNone/>
            </a:pPr>
            <a:r>
              <a:rPr lang="fr-FR" b="1" dirty="0" smtClean="0">
                <a:latin typeface="Times New Roman"/>
                <a:ea typeface="Calibri"/>
                <a:cs typeface="Times New Roman"/>
              </a:rPr>
              <a:t>Tant que</a:t>
            </a:r>
            <a:r>
              <a:rPr lang="fr-FR" dirty="0" smtClean="0">
                <a:latin typeface="Times New Roman"/>
                <a:ea typeface="Calibri"/>
                <a:cs typeface="Times New Roman"/>
              </a:rPr>
              <a:t> critère d'arrêt non rencontré </a:t>
            </a:r>
            <a:r>
              <a:rPr lang="fr-FR" b="1" dirty="0" smtClean="0">
                <a:latin typeface="Times New Roman"/>
                <a:ea typeface="Calibri"/>
                <a:cs typeface="Times New Roman"/>
              </a:rPr>
              <a:t>faire</a:t>
            </a:r>
            <a:endParaRPr lang="fr-FR" sz="2800" dirty="0" smtClean="0">
              <a:ea typeface="Calibri"/>
              <a:cs typeface="Times New Roman"/>
            </a:endParaRPr>
          </a:p>
          <a:p>
            <a:pPr>
              <a:lnSpc>
                <a:spcPct val="115000"/>
              </a:lnSpc>
              <a:spcAft>
                <a:spcPts val="0"/>
              </a:spcAft>
              <a:buNone/>
            </a:pPr>
            <a:r>
              <a:rPr lang="fr-FR" dirty="0" smtClean="0">
                <a:latin typeface="Times New Roman"/>
                <a:ea typeface="Times New Roman"/>
                <a:cs typeface="Times New Roman"/>
              </a:rPr>
              <a:t>      </a:t>
            </a:r>
            <a:r>
              <a:rPr lang="el-GR" dirty="0" smtClean="0">
                <a:latin typeface="Times New Roman"/>
                <a:ea typeface="Times New Roman"/>
                <a:cs typeface="Times New Roman"/>
              </a:rPr>
              <a:t>λ</a:t>
            </a:r>
            <a:r>
              <a:rPr lang="fr-FR" dirty="0" smtClean="0">
                <a:latin typeface="Times New Roman"/>
                <a:ea typeface="Times New Roman"/>
                <a:cs typeface="Times New Roman"/>
              </a:rPr>
              <a:t> </a:t>
            </a:r>
            <a:r>
              <a:rPr lang="fr-FR" dirty="0" smtClean="0">
                <a:latin typeface="Times New Roman"/>
                <a:ea typeface="Calibri"/>
                <a:cs typeface="Times New Roman"/>
              </a:rPr>
              <a:t>← Vecteur Aléatoire ;           //</a:t>
            </a:r>
            <a:r>
              <a:rPr lang="fr-FR" sz="2500" dirty="0" smtClean="0">
                <a:latin typeface="Times New Roman"/>
                <a:ea typeface="Calibri"/>
                <a:cs typeface="Times New Roman"/>
              </a:rPr>
              <a:t>(utilisé pour l'évaluation)</a:t>
            </a:r>
            <a:endParaRPr lang="fr-FR" sz="2500" dirty="0" smtClean="0">
              <a:ea typeface="Calibri"/>
              <a:cs typeface="Times New Roman"/>
            </a:endParaRPr>
          </a:p>
          <a:p>
            <a:pPr>
              <a:lnSpc>
                <a:spcPct val="115000"/>
              </a:lnSpc>
              <a:spcAft>
                <a:spcPts val="0"/>
              </a:spcAft>
              <a:buNone/>
            </a:pPr>
            <a:r>
              <a:rPr lang="fr-FR" dirty="0" smtClean="0">
                <a:latin typeface="Times New Roman"/>
                <a:ea typeface="Calibri"/>
                <a:cs typeface="Times New Roman"/>
              </a:rPr>
              <a:t>      Evaluer chaque individu </a:t>
            </a:r>
            <a:r>
              <a:rPr lang="fr-FR" sz="3600" b="1" dirty="0" smtClean="0">
                <a:latin typeface="Times New Roman"/>
                <a:ea typeface="Calibri"/>
                <a:cs typeface="Times New Roman"/>
              </a:rPr>
              <a:t>s</a:t>
            </a:r>
            <a:r>
              <a:rPr lang="fr-FR" dirty="0" smtClean="0">
                <a:latin typeface="Times New Roman"/>
                <a:ea typeface="Calibri"/>
                <a:cs typeface="Times New Roman"/>
              </a:rPr>
              <a:t> dans P selon f(s, r, </a:t>
            </a:r>
            <a:r>
              <a:rPr lang="el-GR" dirty="0" smtClean="0">
                <a:latin typeface="Times New Roman"/>
                <a:ea typeface="Calibri"/>
                <a:cs typeface="Times New Roman"/>
              </a:rPr>
              <a:t>λ</a:t>
            </a:r>
            <a:r>
              <a:rPr lang="fr-FR" dirty="0" smtClean="0">
                <a:latin typeface="Times New Roman"/>
                <a:ea typeface="Calibri"/>
                <a:cs typeface="Times New Roman"/>
              </a:rPr>
              <a:t>) ;</a:t>
            </a:r>
            <a:endParaRPr lang="fr-FR" sz="2500" dirty="0" smtClean="0">
              <a:ea typeface="Calibri"/>
              <a:cs typeface="Times New Roman"/>
            </a:endParaRPr>
          </a:p>
          <a:p>
            <a:pPr>
              <a:lnSpc>
                <a:spcPct val="115000"/>
              </a:lnSpc>
              <a:spcAft>
                <a:spcPts val="0"/>
              </a:spcAft>
              <a:buNone/>
            </a:pPr>
            <a:r>
              <a:rPr lang="fr-FR" dirty="0" smtClean="0">
                <a:latin typeface="Times New Roman"/>
                <a:ea typeface="Calibri"/>
                <a:cs typeface="Times New Roman"/>
              </a:rPr>
              <a:t>      TP ←  les N "meilleurs" individus de P ;</a:t>
            </a:r>
            <a:endParaRPr lang="fr-FR" sz="2800" dirty="0" smtClean="0">
              <a:ea typeface="Calibri"/>
              <a:cs typeface="Times New Roman"/>
            </a:endParaRPr>
          </a:p>
          <a:p>
            <a:pPr>
              <a:lnSpc>
                <a:spcPct val="115000"/>
              </a:lnSpc>
              <a:spcAft>
                <a:spcPts val="0"/>
              </a:spcAft>
              <a:buNone/>
            </a:pPr>
            <a:r>
              <a:rPr lang="fr-FR" dirty="0" smtClean="0">
                <a:latin typeface="Times New Roman"/>
                <a:ea typeface="Calibri"/>
                <a:cs typeface="Times New Roman"/>
              </a:rPr>
              <a:t>      (p1, p2) ← Sélection Parents(TP) ;</a:t>
            </a:r>
            <a:endParaRPr lang="fr-FR" sz="2800" dirty="0" smtClean="0">
              <a:ea typeface="Calibri"/>
              <a:cs typeface="Times New Roman"/>
            </a:endParaRPr>
          </a:p>
          <a:p>
            <a:pPr>
              <a:lnSpc>
                <a:spcPct val="115000"/>
              </a:lnSpc>
              <a:spcAft>
                <a:spcPts val="0"/>
              </a:spcAft>
              <a:buNone/>
            </a:pPr>
            <a:r>
              <a:rPr lang="fr-FR" dirty="0" smtClean="0">
                <a:latin typeface="Times New Roman"/>
                <a:ea typeface="Calibri"/>
                <a:cs typeface="Times New Roman"/>
              </a:rPr>
              <a:t>      </a:t>
            </a:r>
            <a:r>
              <a:rPr lang="fr-FR" sz="3600" dirty="0" smtClean="0">
                <a:latin typeface="Times New Roman"/>
                <a:ea typeface="Calibri"/>
                <a:cs typeface="Times New Roman"/>
              </a:rPr>
              <a:t>s</a:t>
            </a:r>
            <a:r>
              <a:rPr lang="fr-FR" dirty="0" smtClean="0">
                <a:latin typeface="Times New Roman"/>
                <a:ea typeface="Calibri"/>
                <a:cs typeface="Times New Roman"/>
              </a:rPr>
              <a:t> ← Croisement(p1, p2) ;</a:t>
            </a:r>
            <a:endParaRPr lang="fr-FR" sz="2800" dirty="0" smtClean="0">
              <a:ea typeface="Calibri"/>
              <a:cs typeface="Times New Roman"/>
            </a:endParaRPr>
          </a:p>
          <a:p>
            <a:pPr>
              <a:lnSpc>
                <a:spcPct val="115000"/>
              </a:lnSpc>
              <a:spcAft>
                <a:spcPts val="0"/>
              </a:spcAft>
              <a:buNone/>
            </a:pPr>
            <a:r>
              <a:rPr lang="fr-FR" sz="3600" dirty="0" smtClean="0">
                <a:latin typeface="Times New Roman"/>
                <a:ea typeface="Calibri"/>
                <a:cs typeface="Times New Roman"/>
              </a:rPr>
              <a:t>     s</a:t>
            </a:r>
            <a:r>
              <a:rPr lang="fr-FR" dirty="0" smtClean="0">
                <a:latin typeface="Times New Roman"/>
                <a:ea typeface="Calibri"/>
                <a:cs typeface="Times New Roman"/>
              </a:rPr>
              <a:t> ←  Tabou(s, Nombre d’ itérations) ;</a:t>
            </a:r>
            <a:endParaRPr lang="fr-FR" sz="2800" dirty="0" smtClean="0">
              <a:ea typeface="Calibri"/>
              <a:cs typeface="Times New Roman"/>
            </a:endParaRPr>
          </a:p>
          <a:p>
            <a:pPr>
              <a:lnSpc>
                <a:spcPct val="115000"/>
              </a:lnSpc>
              <a:spcAft>
                <a:spcPts val="0"/>
              </a:spcAft>
              <a:buNone/>
            </a:pPr>
            <a:r>
              <a:rPr lang="fr-FR" dirty="0" smtClean="0">
                <a:latin typeface="Times New Roman"/>
                <a:ea typeface="Calibri"/>
                <a:cs typeface="Times New Roman"/>
              </a:rPr>
              <a:t>      P ←  Ajouter à Population(</a:t>
            </a:r>
            <a:r>
              <a:rPr lang="fr-FR" dirty="0" err="1" smtClean="0">
                <a:latin typeface="Times New Roman"/>
                <a:ea typeface="Calibri"/>
                <a:cs typeface="Times New Roman"/>
              </a:rPr>
              <a:t>s,P</a:t>
            </a:r>
            <a:r>
              <a:rPr lang="fr-FR" dirty="0" smtClean="0">
                <a:latin typeface="Times New Roman"/>
                <a:ea typeface="Calibri"/>
                <a:cs typeface="Times New Roman"/>
              </a:rPr>
              <a:t>) ;</a:t>
            </a:r>
            <a:endParaRPr lang="fr-FR" sz="2800" dirty="0" smtClean="0">
              <a:ea typeface="Calibri"/>
              <a:cs typeface="Times New Roman"/>
            </a:endParaRPr>
          </a:p>
          <a:p>
            <a:pPr>
              <a:lnSpc>
                <a:spcPct val="115000"/>
              </a:lnSpc>
              <a:spcAft>
                <a:spcPts val="0"/>
              </a:spcAft>
              <a:buNone/>
            </a:pPr>
            <a:r>
              <a:rPr lang="fr-FR" b="1" dirty="0" smtClean="0">
                <a:latin typeface="Times New Roman"/>
                <a:ea typeface="Calibri"/>
                <a:cs typeface="Times New Roman"/>
              </a:rPr>
              <a:t> </a:t>
            </a:r>
            <a:r>
              <a:rPr lang="fr-FR" b="1" dirty="0" err="1" smtClean="0">
                <a:latin typeface="Times New Roman"/>
                <a:ea typeface="Calibri"/>
                <a:cs typeface="Times New Roman"/>
              </a:rPr>
              <a:t>FinTantQue</a:t>
            </a:r>
            <a:endParaRPr lang="fr-FR" sz="2800" dirty="0" smtClean="0">
              <a:ea typeface="Calibri"/>
              <a:cs typeface="Times New Roman"/>
            </a:endParaRPr>
          </a:p>
          <a:p>
            <a:pPr>
              <a:lnSpc>
                <a:spcPct val="115000"/>
              </a:lnSpc>
              <a:spcAft>
                <a:spcPts val="0"/>
              </a:spcAft>
              <a:buNone/>
            </a:pPr>
            <a:r>
              <a:rPr lang="fr-FR" dirty="0" smtClean="0">
                <a:latin typeface="Times New Roman"/>
                <a:ea typeface="Calibri"/>
                <a:cs typeface="Times New Roman"/>
              </a:rPr>
              <a:t>    Renvoyer P ;</a:t>
            </a:r>
            <a:endParaRPr lang="fr-FR" sz="2800" dirty="0" smtClean="0">
              <a:ea typeface="Calibri"/>
              <a:cs typeface="Times New Roman"/>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1" name="Titre 1"/>
          <p:cNvSpPr txBox="1">
            <a:spLocks/>
          </p:cNvSpPr>
          <p:nvPr/>
        </p:nvSpPr>
        <p:spPr>
          <a:xfrm>
            <a:off x="428596" y="-71462"/>
            <a:ext cx="8258204" cy="785818"/>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200" b="1" i="1"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Un algorithme hybride pour le problème de sac à dos </a:t>
            </a:r>
            <a:r>
              <a:rPr kumimoji="0" lang="fr-FR" sz="2200" b="1" i="1"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multiobjectif</a:t>
            </a:r>
            <a:endParaRPr kumimoji="0" lang="fr-FR" sz="2200" b="1" i="0" u="none" strike="noStrike" kern="1200" cap="none" spc="0" normalizeH="0" baseline="0" noProof="0" dirty="0">
              <a:ln>
                <a:noFill/>
              </a:ln>
              <a:solidFill>
                <a:schemeClr val="tx1"/>
              </a:solidFill>
              <a:effectLst>
                <a:outerShdw blurRad="53975" dist="22860" dir="5400000" algn="tl" rotWithShape="0">
                  <a:srgbClr val="000000">
                    <a:alpha val="55000"/>
                  </a:srgbClr>
                </a:outerShdw>
              </a:effectLst>
              <a:uLnTx/>
              <a:uFillTx/>
              <a:latin typeface="+mj-lt"/>
              <a:ea typeface="+mj-ea"/>
              <a:cs typeface="+mj-cs"/>
            </a:endParaRPr>
          </a:p>
        </p:txBody>
      </p:sp>
      <p:sp>
        <p:nvSpPr>
          <p:cNvPr id="9" name="Pensées 8"/>
          <p:cNvSpPr/>
          <p:nvPr/>
        </p:nvSpPr>
        <p:spPr>
          <a:xfrm>
            <a:off x="428596" y="642918"/>
            <a:ext cx="7643866" cy="1000132"/>
          </a:xfrm>
          <a:prstGeom prst="cloudCallou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76" lvl="0" indent="-265176">
              <a:lnSpc>
                <a:spcPct val="115000"/>
              </a:lnSpc>
              <a:spcBef>
                <a:spcPts val="250"/>
              </a:spcBef>
              <a:buClr>
                <a:srgbClr val="F07F09"/>
              </a:buClr>
              <a:buSzPct val="80000"/>
            </a:pPr>
            <a:r>
              <a:rPr lang="fr-FR" b="1" dirty="0" smtClean="0">
                <a:solidFill>
                  <a:srgbClr val="323232"/>
                </a:solidFill>
                <a:latin typeface="Times New Roman" pitchFamily="18" charset="0"/>
                <a:ea typeface="Calibri"/>
                <a:cs typeface="Times New Roman" pitchFamily="18" charset="0"/>
              </a:rPr>
              <a:t> Nombre de générations </a:t>
            </a:r>
            <a:r>
              <a:rPr lang="fr-FR" b="1" baseline="-25000" dirty="0" smtClean="0">
                <a:solidFill>
                  <a:srgbClr val="323232"/>
                </a:solidFill>
                <a:latin typeface="Times New Roman" pitchFamily="18" charset="0"/>
                <a:ea typeface="Calibri"/>
                <a:cs typeface="Times New Roman" pitchFamily="18" charset="0"/>
              </a:rPr>
              <a:t>*</a:t>
            </a:r>
            <a:r>
              <a:rPr lang="fr-FR" b="1" dirty="0" smtClean="0">
                <a:solidFill>
                  <a:srgbClr val="323232"/>
                </a:solidFill>
                <a:latin typeface="Times New Roman" pitchFamily="18" charset="0"/>
                <a:ea typeface="Calibri"/>
                <a:cs typeface="Times New Roman" pitchFamily="18" charset="0"/>
              </a:rPr>
              <a:t> taille de la population</a:t>
            </a:r>
            <a:endParaRPr lang="fr-FR" dirty="0" smtClean="0">
              <a:solidFill>
                <a:srgbClr val="323232"/>
              </a:solidFill>
              <a:latin typeface="Times New Roman" pitchFamily="18" charset="0"/>
              <a:ea typeface="Calibri"/>
              <a:cs typeface="Times New Roman" pitchFamily="18" charset="0"/>
            </a:endParaRPr>
          </a:p>
        </p:txBody>
      </p:sp>
      <p:sp>
        <p:nvSpPr>
          <p:cNvPr id="10" name="Rectangle à coins arrondis 9"/>
          <p:cNvSpPr/>
          <p:nvPr/>
        </p:nvSpPr>
        <p:spPr>
          <a:xfrm>
            <a:off x="928662" y="1142984"/>
            <a:ext cx="5357850" cy="642942"/>
          </a:xfrm>
          <a:prstGeom prst="wedgeRoundRectCallout">
            <a:avLst>
              <a:gd name="adj1" fmla="val -46106"/>
              <a:gd name="adj2" fmla="val 100559"/>
              <a:gd name="adj3" fmla="val 16667"/>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8640" lvl="1" indent="-201168">
              <a:spcBef>
                <a:spcPts val="250"/>
              </a:spcBef>
              <a:buClr>
                <a:srgbClr val="0033CC"/>
              </a:buClr>
              <a:buSzPct val="100000"/>
            </a:pPr>
            <a:r>
              <a:rPr lang="el-GR" sz="1700" b="1" dirty="0" smtClean="0">
                <a:solidFill>
                  <a:prstClr val="black"/>
                </a:solidFill>
                <a:latin typeface="Times New Roman" pitchFamily="18" charset="0"/>
                <a:ea typeface="Times New Roman"/>
                <a:cs typeface="Times New Roman" pitchFamily="18" charset="0"/>
              </a:rPr>
              <a:t>λ</a:t>
            </a:r>
            <a:r>
              <a:rPr lang="el-GR" sz="1700" dirty="0" smtClean="0">
                <a:solidFill>
                  <a:prstClr val="black"/>
                </a:solidFill>
                <a:latin typeface="Times New Roman" pitchFamily="18" charset="0"/>
                <a:ea typeface="Times New Roman"/>
                <a:cs typeface="Times New Roman" pitchFamily="18" charset="0"/>
              </a:rPr>
              <a:t> </a:t>
            </a:r>
            <a:r>
              <a:rPr lang="fr-FR" sz="1700" dirty="0" smtClean="0">
                <a:solidFill>
                  <a:prstClr val="black"/>
                </a:solidFill>
                <a:latin typeface="Times New Roman" pitchFamily="18" charset="0"/>
                <a:cs typeface="Times New Roman" pitchFamily="18" charset="0"/>
              </a:rPr>
              <a:t>est   un vecteur de poids composé de </a:t>
            </a:r>
            <a:r>
              <a:rPr lang="fr-FR" sz="1700" b="1" dirty="0" smtClean="0">
                <a:solidFill>
                  <a:prstClr val="black"/>
                </a:solidFill>
                <a:latin typeface="Times New Roman" pitchFamily="18" charset="0"/>
                <a:cs typeface="Times New Roman" pitchFamily="18" charset="0"/>
              </a:rPr>
              <a:t>m</a:t>
            </a:r>
            <a:r>
              <a:rPr lang="fr-FR" sz="1700" dirty="0" smtClean="0">
                <a:solidFill>
                  <a:prstClr val="black"/>
                </a:solidFill>
                <a:latin typeface="Times New Roman" pitchFamily="18" charset="0"/>
                <a:cs typeface="Times New Roman" pitchFamily="18" charset="0"/>
              </a:rPr>
              <a:t> composantes comprises dans l'interval[0..1].</a:t>
            </a:r>
          </a:p>
        </p:txBody>
      </p:sp>
      <p:sp>
        <p:nvSpPr>
          <p:cNvPr id="11" name="Rectangle à coins arrondis 10"/>
          <p:cNvSpPr/>
          <p:nvPr/>
        </p:nvSpPr>
        <p:spPr>
          <a:xfrm>
            <a:off x="4071934" y="1000108"/>
            <a:ext cx="3786214" cy="1071570"/>
          </a:xfrm>
          <a:prstGeom prst="wedgeRoundRectCallout">
            <a:avLst>
              <a:gd name="adj1" fmla="val -46106"/>
              <a:gd name="adj2" fmla="val 100559"/>
              <a:gd name="adj3" fmla="val 16667"/>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8640" lvl="1" indent="-201168">
              <a:spcBef>
                <a:spcPts val="250"/>
              </a:spcBef>
              <a:buClr>
                <a:srgbClr val="0033CC"/>
              </a:buClr>
              <a:buSzPct val="100000"/>
            </a:pPr>
            <a:r>
              <a:rPr lang="fr-FR" b="1" dirty="0" smtClean="0">
                <a:solidFill>
                  <a:schemeClr val="tx1"/>
                </a:solidFill>
                <a:latin typeface="Times New Roman" pitchFamily="18" charset="0"/>
                <a:cs typeface="Times New Roman" pitchFamily="18" charset="0"/>
              </a:rPr>
              <a:t>s</a:t>
            </a:r>
            <a:r>
              <a:rPr lang="fr-FR" dirty="0" smtClean="0">
                <a:solidFill>
                  <a:schemeClr val="tx1"/>
                </a:solidFill>
                <a:latin typeface="Times New Roman" pitchFamily="18" charset="0"/>
                <a:cs typeface="Times New Roman" pitchFamily="18" charset="0"/>
              </a:rPr>
              <a:t> est un vecteur binaire de </a:t>
            </a:r>
            <a:r>
              <a:rPr lang="fr-FR" b="1" dirty="0" smtClean="0">
                <a:solidFill>
                  <a:schemeClr val="tx1"/>
                </a:solidFill>
                <a:latin typeface="Times New Roman" pitchFamily="18" charset="0"/>
                <a:cs typeface="Times New Roman" pitchFamily="18" charset="0"/>
              </a:rPr>
              <a:t>n</a:t>
            </a:r>
            <a:r>
              <a:rPr lang="fr-FR" dirty="0" smtClean="0">
                <a:solidFill>
                  <a:schemeClr val="tx1"/>
                </a:solidFill>
                <a:latin typeface="Times New Roman" pitchFamily="18" charset="0"/>
                <a:cs typeface="Times New Roman" pitchFamily="18" charset="0"/>
              </a:rPr>
              <a:t> composantes satisfaisant toutes les </a:t>
            </a:r>
            <a:r>
              <a:rPr lang="fr-FR" b="1" dirty="0" smtClean="0">
                <a:solidFill>
                  <a:schemeClr val="tx1"/>
                </a:solidFill>
                <a:latin typeface="Times New Roman" pitchFamily="18" charset="0"/>
                <a:cs typeface="Times New Roman" pitchFamily="18" charset="0"/>
              </a:rPr>
              <a:t>q</a:t>
            </a:r>
            <a:r>
              <a:rPr lang="fr-FR" dirty="0" smtClean="0">
                <a:solidFill>
                  <a:schemeClr val="tx1"/>
                </a:solidFill>
                <a:latin typeface="Times New Roman" pitchFamily="18" charset="0"/>
                <a:cs typeface="Times New Roman" pitchFamily="18" charset="0"/>
              </a:rPr>
              <a:t> contraintes du problème</a:t>
            </a:r>
          </a:p>
        </p:txBody>
      </p:sp>
      <p:grpSp>
        <p:nvGrpSpPr>
          <p:cNvPr id="4" name="Groupe 14"/>
          <p:cNvGrpSpPr/>
          <p:nvPr/>
        </p:nvGrpSpPr>
        <p:grpSpPr>
          <a:xfrm>
            <a:off x="714348" y="928670"/>
            <a:ext cx="5072098" cy="1000132"/>
            <a:chOff x="714348" y="928670"/>
            <a:chExt cx="5072098" cy="1000132"/>
          </a:xfrm>
        </p:grpSpPr>
        <p:sp>
          <p:nvSpPr>
            <p:cNvPr id="12" name="Rectangle à coins arrondis 11"/>
            <p:cNvSpPr/>
            <p:nvPr/>
          </p:nvSpPr>
          <p:spPr>
            <a:xfrm>
              <a:off x="714348" y="928670"/>
              <a:ext cx="5072098" cy="938218"/>
            </a:xfrm>
            <a:prstGeom prst="wedgeRoundRectCallout">
              <a:avLst>
                <a:gd name="adj1" fmla="val 53323"/>
                <a:gd name="adj2" fmla="val 109892"/>
                <a:gd name="adj3" fmla="val 16667"/>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8640" lvl="1" indent="-201168">
                <a:spcBef>
                  <a:spcPts val="250"/>
                </a:spcBef>
                <a:buClr>
                  <a:srgbClr val="0033CC"/>
                </a:buClr>
                <a:buSzPct val="100000"/>
              </a:pPr>
              <a:r>
                <a:rPr lang="fr-FR" sz="2000" b="1" dirty="0" smtClean="0">
                  <a:solidFill>
                    <a:prstClr val="black"/>
                  </a:solidFill>
                  <a:latin typeface="Times New Roman" pitchFamily="18" charset="0"/>
                  <a:cs typeface="Times New Roman" pitchFamily="18" charset="0"/>
                </a:rPr>
                <a:t>fonction d'agrégation linèaire pondérée</a:t>
              </a:r>
            </a:p>
            <a:p>
              <a:pPr marL="265176" indent="-265176">
                <a:spcBef>
                  <a:spcPts val="250"/>
                </a:spcBef>
                <a:buClr>
                  <a:srgbClr val="F07F09"/>
                </a:buClr>
                <a:buSzPct val="80000"/>
              </a:pPr>
              <a:r>
                <a:rPr lang="fr-FR" sz="2000" b="1" dirty="0" smtClean="0">
                  <a:solidFill>
                    <a:prstClr val="black"/>
                  </a:solidFill>
                  <a:latin typeface="Times New Roman" pitchFamily="18" charset="0"/>
                  <a:cs typeface="Times New Roman" pitchFamily="18" charset="0"/>
                </a:rPr>
                <a:t>f(s, r, </a:t>
              </a:r>
              <a:r>
                <a:rPr lang="el-GR" sz="2000" b="1" dirty="0" smtClean="0">
                  <a:solidFill>
                    <a:prstClr val="black"/>
                  </a:solidFill>
                  <a:latin typeface="Times New Roman" pitchFamily="18" charset="0"/>
                  <a:ea typeface="Times New Roman"/>
                  <a:cs typeface="Times New Roman" pitchFamily="18" charset="0"/>
                </a:rPr>
                <a:t>λ</a:t>
              </a:r>
              <a:r>
                <a:rPr lang="fr-FR" sz="2000" b="1" dirty="0" smtClean="0">
                  <a:solidFill>
                    <a:prstClr val="black"/>
                  </a:solidFill>
                  <a:latin typeface="Times New Roman" pitchFamily="18" charset="0"/>
                  <a:cs typeface="Times New Roman" pitchFamily="18" charset="0"/>
                </a:rPr>
                <a:t>) = ∑ᵐ </a:t>
              </a:r>
              <a:r>
                <a:rPr lang="el-GR" sz="2000" b="1" dirty="0" smtClean="0">
                  <a:solidFill>
                    <a:prstClr val="black"/>
                  </a:solidFill>
                  <a:latin typeface="Times New Roman" pitchFamily="18" charset="0"/>
                  <a:cs typeface="Times New Roman" pitchFamily="18" charset="0"/>
                </a:rPr>
                <a:t>λ</a:t>
              </a:r>
              <a:r>
                <a:rPr lang="fr-FR" sz="2000" b="1" dirty="0" smtClean="0">
                  <a:solidFill>
                    <a:prstClr val="black"/>
                  </a:solidFill>
                  <a:latin typeface="Times New Roman" pitchFamily="18" charset="0"/>
                  <a:cs typeface="Times New Roman" pitchFamily="18" charset="0"/>
                </a:rPr>
                <a:t>ᵢ * ( rᵢ - zᵢ(s))</a:t>
              </a:r>
              <a:endParaRPr lang="fr-FR" sz="2000" dirty="0" smtClean="0">
                <a:solidFill>
                  <a:prstClr val="black"/>
                </a:solidFill>
                <a:latin typeface="Times New Roman" pitchFamily="18" charset="0"/>
                <a:cs typeface="Times New Roman" pitchFamily="18" charset="0"/>
              </a:endParaRPr>
            </a:p>
          </p:txBody>
        </p:sp>
        <p:sp>
          <p:nvSpPr>
            <p:cNvPr id="14" name="ZoneTexte 13"/>
            <p:cNvSpPr txBox="1"/>
            <p:nvPr/>
          </p:nvSpPr>
          <p:spPr>
            <a:xfrm>
              <a:off x="1714480" y="1559470"/>
              <a:ext cx="428628" cy="369332"/>
            </a:xfrm>
            <a:prstGeom prst="rect">
              <a:avLst/>
            </a:prstGeom>
            <a:noFill/>
          </p:spPr>
          <p:txBody>
            <a:bodyPr wrap="square" rtlCol="0">
              <a:spAutoFit/>
            </a:bodyPr>
            <a:lstStyle/>
            <a:p>
              <a:r>
                <a:rPr lang="fr-FR" b="1" dirty="0" smtClean="0">
                  <a:latin typeface="Times New Roman" pitchFamily="18" charset="0"/>
                  <a:cs typeface="Times New Roman" pitchFamily="18" charset="0"/>
                </a:rPr>
                <a:t>ᵢ</a:t>
              </a:r>
              <a:r>
                <a:rPr lang="fr-FR" sz="1050" b="1" dirty="0" smtClean="0">
                  <a:latin typeface="Times New Roman" pitchFamily="18" charset="0"/>
                  <a:cs typeface="Times New Roman" pitchFamily="18" charset="0"/>
                </a:rPr>
                <a:t>=1</a:t>
              </a:r>
              <a:endParaRPr lang="fr-FR" sz="1050" b="1" dirty="0">
                <a:latin typeface="Times New Roman" pitchFamily="18" charset="0"/>
                <a:cs typeface="Times New Roman" pitchFamily="18" charset="0"/>
              </a:endParaRPr>
            </a:p>
          </p:txBody>
        </p:sp>
      </p:grpSp>
      <p:sp>
        <p:nvSpPr>
          <p:cNvPr id="16" name="Rectangle à coins arrondis 15"/>
          <p:cNvSpPr/>
          <p:nvPr/>
        </p:nvSpPr>
        <p:spPr>
          <a:xfrm>
            <a:off x="1285852" y="2000240"/>
            <a:ext cx="3357586" cy="357190"/>
          </a:xfrm>
          <a:prstGeom prst="wedgeRoundRectCallout">
            <a:avLst>
              <a:gd name="adj1" fmla="val -55477"/>
              <a:gd name="adj2" fmla="val -142832"/>
              <a:gd name="adj3" fmla="val 16667"/>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prstClr val="black"/>
                </a:solidFill>
                <a:latin typeface="Times New Roman" pitchFamily="18" charset="0"/>
                <a:cs typeface="Times New Roman" pitchFamily="18" charset="0"/>
              </a:rPr>
              <a:t>s</a:t>
            </a:r>
            <a:r>
              <a:rPr lang="fr-FR" sz="2000" dirty="0" smtClean="0">
                <a:solidFill>
                  <a:prstClr val="black"/>
                </a:solidFill>
                <a:latin typeface="Times New Roman" pitchFamily="18" charset="0"/>
                <a:cs typeface="Times New Roman" pitchFamily="18" charset="0"/>
              </a:rPr>
              <a:t> est la configuration à évaluer</a:t>
            </a:r>
            <a:endParaRPr lang="fr-FR" dirty="0"/>
          </a:p>
        </p:txBody>
      </p:sp>
      <p:sp>
        <p:nvSpPr>
          <p:cNvPr id="17" name="Rectangle à coins arrondis 16"/>
          <p:cNvSpPr/>
          <p:nvPr/>
        </p:nvSpPr>
        <p:spPr>
          <a:xfrm>
            <a:off x="857224" y="3286124"/>
            <a:ext cx="7143800" cy="857256"/>
          </a:xfrm>
          <a:prstGeom prst="wedgeRoundRectCallout">
            <a:avLst>
              <a:gd name="adj1" fmla="val -43468"/>
              <a:gd name="adj2" fmla="val -239884"/>
              <a:gd name="adj3" fmla="val 16667"/>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8640" lvl="1" indent="-201168">
              <a:spcBef>
                <a:spcPts val="250"/>
              </a:spcBef>
              <a:buClr>
                <a:srgbClr val="0033CC"/>
              </a:buClr>
              <a:buSzPct val="100000"/>
            </a:pPr>
            <a:r>
              <a:rPr lang="fr-FR" sz="1700" b="1" dirty="0" smtClean="0">
                <a:solidFill>
                  <a:prstClr val="black"/>
                </a:solidFill>
                <a:latin typeface="Times New Roman" pitchFamily="18" charset="0"/>
                <a:cs typeface="Times New Roman" pitchFamily="18" charset="0"/>
              </a:rPr>
              <a:t>r</a:t>
            </a:r>
            <a:r>
              <a:rPr lang="fr-FR" sz="1700" dirty="0" smtClean="0">
                <a:solidFill>
                  <a:prstClr val="black"/>
                </a:solidFill>
                <a:latin typeface="Times New Roman" pitchFamily="18" charset="0"/>
                <a:cs typeface="Times New Roman" pitchFamily="18" charset="0"/>
              </a:rPr>
              <a:t> est un vecteur de référence à </a:t>
            </a:r>
            <a:r>
              <a:rPr lang="fr-FR" sz="1700" b="1" dirty="0" smtClean="0">
                <a:solidFill>
                  <a:prstClr val="black"/>
                </a:solidFill>
                <a:latin typeface="Times New Roman" pitchFamily="18" charset="0"/>
                <a:cs typeface="Times New Roman" pitchFamily="18" charset="0"/>
              </a:rPr>
              <a:t>m</a:t>
            </a:r>
            <a:r>
              <a:rPr lang="fr-FR" sz="1700" dirty="0" smtClean="0">
                <a:solidFill>
                  <a:prstClr val="black"/>
                </a:solidFill>
                <a:latin typeface="Times New Roman" pitchFamily="18" charset="0"/>
                <a:cs typeface="Times New Roman" pitchFamily="18" charset="0"/>
              </a:rPr>
              <a:t> composantes. Calcule sur chaque objectif </a:t>
            </a:r>
          </a:p>
          <a:p>
            <a:pPr marL="265176" lvl="0" indent="-265176" algn="ctr">
              <a:spcBef>
                <a:spcPts val="250"/>
              </a:spcBef>
              <a:buClr>
                <a:srgbClr val="F07F09"/>
              </a:buClr>
              <a:buSzPct val="80000"/>
            </a:pPr>
            <a:r>
              <a:rPr lang="fr-FR" sz="2000" b="1" dirty="0" smtClean="0">
                <a:solidFill>
                  <a:prstClr val="black"/>
                </a:solidFill>
                <a:latin typeface="Times New Roman" pitchFamily="18" charset="0"/>
                <a:cs typeface="Times New Roman" pitchFamily="18" charset="0"/>
              </a:rPr>
              <a:t>r</a:t>
            </a:r>
            <a:r>
              <a:rPr lang="fr-FR" sz="2000" b="1" baseline="-25000" dirty="0" smtClean="0">
                <a:solidFill>
                  <a:prstClr val="black"/>
                </a:solidFill>
                <a:latin typeface="Times New Roman" pitchFamily="18" charset="0"/>
                <a:cs typeface="Times New Roman" pitchFamily="18" charset="0"/>
              </a:rPr>
              <a:t>i</a:t>
            </a:r>
            <a:r>
              <a:rPr lang="fr-FR" sz="2000" b="1" dirty="0" smtClean="0">
                <a:solidFill>
                  <a:prstClr val="black"/>
                </a:solidFill>
                <a:latin typeface="Times New Roman" pitchFamily="18" charset="0"/>
                <a:cs typeface="Times New Roman" pitchFamily="18" charset="0"/>
              </a:rPr>
              <a:t> = max</a:t>
            </a:r>
            <a:r>
              <a:rPr lang="fr-FR" sz="2000" b="1" baseline="-25000" dirty="0" smtClean="0">
                <a:solidFill>
                  <a:prstClr val="black"/>
                </a:solidFill>
                <a:latin typeface="Times New Roman" pitchFamily="18" charset="0"/>
                <a:cs typeface="Times New Roman" pitchFamily="18" charset="0"/>
              </a:rPr>
              <a:t>x</a:t>
            </a:r>
            <a:r>
              <a:rPr lang="el-GR" sz="2000" b="1" baseline="-25000" dirty="0" smtClean="0">
                <a:solidFill>
                  <a:prstClr val="black"/>
                </a:solidFill>
                <a:latin typeface="Times New Roman" pitchFamily="18" charset="0"/>
                <a:cs typeface="Times New Roman" pitchFamily="18" charset="0"/>
              </a:rPr>
              <a:t> ϵ </a:t>
            </a:r>
            <a:r>
              <a:rPr lang="fr-FR" sz="2000" b="1" baseline="-25000" dirty="0" smtClean="0">
                <a:solidFill>
                  <a:prstClr val="black"/>
                </a:solidFill>
                <a:latin typeface="Times New Roman" pitchFamily="18" charset="0"/>
                <a:cs typeface="Times New Roman" pitchFamily="18" charset="0"/>
              </a:rPr>
              <a:t>S et</a:t>
            </a:r>
            <a:r>
              <a:rPr lang="fr-FR" sz="2000" b="1" dirty="0" smtClean="0">
                <a:solidFill>
                  <a:prstClr val="black"/>
                </a:solidFill>
                <a:latin typeface="Times New Roman" pitchFamily="18" charset="0"/>
                <a:cs typeface="Times New Roman" pitchFamily="18" charset="0"/>
              </a:rPr>
              <a:t>(xi) i</a:t>
            </a:r>
            <a:r>
              <a:rPr lang="el-GR" sz="2000" b="1" dirty="0" smtClean="0">
                <a:solidFill>
                  <a:prstClr val="black"/>
                </a:solidFill>
                <a:latin typeface="Times New Roman" pitchFamily="18" charset="0"/>
                <a:cs typeface="Times New Roman" pitchFamily="18" charset="0"/>
              </a:rPr>
              <a:t> ϵ</a:t>
            </a:r>
            <a:r>
              <a:rPr lang="fr-FR" sz="2000" b="1" dirty="0" smtClean="0">
                <a:solidFill>
                  <a:prstClr val="black"/>
                </a:solidFill>
                <a:latin typeface="Times New Roman" pitchFamily="18" charset="0"/>
                <a:cs typeface="Times New Roman" pitchFamily="18" charset="0"/>
              </a:rPr>
              <a:t> [1..m]</a:t>
            </a:r>
            <a:endParaRPr lang="fr-FR" dirty="0"/>
          </a:p>
        </p:txBody>
      </p:sp>
      <p:sp>
        <p:nvSpPr>
          <p:cNvPr id="20" name="Rectangle à coins arrondis 19"/>
          <p:cNvSpPr/>
          <p:nvPr/>
        </p:nvSpPr>
        <p:spPr>
          <a:xfrm>
            <a:off x="2571736" y="2000240"/>
            <a:ext cx="4643470" cy="357190"/>
          </a:xfrm>
          <a:prstGeom prst="wedgeRoundRectCallout">
            <a:avLst>
              <a:gd name="adj1" fmla="val -55477"/>
              <a:gd name="adj2" fmla="val -142832"/>
              <a:gd name="adj3" fmla="val 16667"/>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latin typeface="Times New Roman" pitchFamily="18" charset="0"/>
                <a:ea typeface="Times New Roman"/>
                <a:cs typeface="Times New Roman" pitchFamily="18" charset="0"/>
              </a:rPr>
              <a:t>λ</a:t>
            </a:r>
            <a:r>
              <a:rPr lang="fr-FR" b="1" baseline="-25000" dirty="0" smtClean="0">
                <a:solidFill>
                  <a:schemeClr val="tx1"/>
                </a:solidFill>
                <a:latin typeface="Times New Roman" pitchFamily="18" charset="0"/>
                <a:cs typeface="Times New Roman" pitchFamily="18" charset="0"/>
              </a:rPr>
              <a:t>i</a:t>
            </a:r>
            <a:r>
              <a:rPr lang="fr-FR" dirty="0" smtClean="0">
                <a:solidFill>
                  <a:schemeClr val="tx1"/>
                </a:solidFill>
                <a:latin typeface="Times New Roman" pitchFamily="18" charset="0"/>
                <a:cs typeface="Times New Roman" pitchFamily="18" charset="0"/>
              </a:rPr>
              <a:t> correspond au poids associé au </a:t>
            </a:r>
            <a:r>
              <a:rPr lang="fr-FR" b="1" dirty="0" smtClean="0">
                <a:solidFill>
                  <a:schemeClr val="tx1"/>
                </a:solidFill>
                <a:latin typeface="Times New Roman" pitchFamily="18" charset="0"/>
                <a:cs typeface="Times New Roman" pitchFamily="18" charset="0"/>
              </a:rPr>
              <a:t>i</a:t>
            </a:r>
            <a:r>
              <a:rPr lang="fr-FR" b="1" baseline="30000" dirty="0" smtClean="0">
                <a:solidFill>
                  <a:schemeClr val="tx1"/>
                </a:solidFill>
                <a:latin typeface="Times New Roman" pitchFamily="18" charset="0"/>
                <a:cs typeface="Times New Roman" pitchFamily="18" charset="0"/>
              </a:rPr>
              <a:t>éme</a:t>
            </a:r>
            <a:r>
              <a:rPr lang="fr-FR" dirty="0" smtClean="0">
                <a:solidFill>
                  <a:schemeClr val="tx1"/>
                </a:solidFill>
                <a:latin typeface="Times New Roman" pitchFamily="18" charset="0"/>
                <a:cs typeface="Times New Roman" pitchFamily="18" charset="0"/>
              </a:rPr>
              <a:t> objectif</a:t>
            </a:r>
            <a:endParaRPr lang="fr-FR" dirty="0">
              <a:solidFill>
                <a:schemeClr val="tx1"/>
              </a:solidFill>
            </a:endParaRPr>
          </a:p>
        </p:txBody>
      </p:sp>
      <p:sp>
        <p:nvSpPr>
          <p:cNvPr id="23" name="Rectangle à coins arrondis 22"/>
          <p:cNvSpPr/>
          <p:nvPr/>
        </p:nvSpPr>
        <p:spPr>
          <a:xfrm>
            <a:off x="928662" y="3429000"/>
            <a:ext cx="7286676" cy="857256"/>
          </a:xfrm>
          <a:prstGeom prst="wedgeRoundRectCallout">
            <a:avLst>
              <a:gd name="adj1" fmla="val -17840"/>
              <a:gd name="adj2" fmla="val -253405"/>
              <a:gd name="adj3" fmla="val 16667"/>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8640" lvl="1" indent="-201168">
              <a:spcBef>
                <a:spcPts val="250"/>
              </a:spcBef>
              <a:buClr>
                <a:srgbClr val="0033CC"/>
              </a:buClr>
              <a:buSzPct val="100000"/>
            </a:pPr>
            <a:r>
              <a:rPr lang="fr-FR" sz="2000" dirty="0" smtClean="0">
                <a:solidFill>
                  <a:prstClr val="black"/>
                </a:solidFill>
                <a:latin typeface="Times New Roman" pitchFamily="18" charset="0"/>
                <a:cs typeface="Times New Roman" pitchFamily="18" charset="0"/>
              </a:rPr>
              <a:t>z</a:t>
            </a:r>
            <a:r>
              <a:rPr lang="fr-FR" sz="2000" baseline="-25000" dirty="0" smtClean="0">
                <a:solidFill>
                  <a:prstClr val="black"/>
                </a:solidFill>
                <a:latin typeface="Times New Roman" pitchFamily="18" charset="0"/>
                <a:cs typeface="Times New Roman" pitchFamily="18" charset="0"/>
              </a:rPr>
              <a:t>i</a:t>
            </a:r>
            <a:r>
              <a:rPr lang="fr-FR" sz="2000" dirty="0" smtClean="0">
                <a:solidFill>
                  <a:prstClr val="black"/>
                </a:solidFill>
                <a:latin typeface="Times New Roman" pitchFamily="18" charset="0"/>
                <a:cs typeface="Times New Roman" pitchFamily="18" charset="0"/>
              </a:rPr>
              <a:t>(s) (i = 1...m) est la valeur de </a:t>
            </a:r>
            <a:r>
              <a:rPr lang="fr-FR" sz="2000" b="1" dirty="0" smtClean="0">
                <a:solidFill>
                  <a:prstClr val="black"/>
                </a:solidFill>
                <a:latin typeface="Times New Roman" pitchFamily="18" charset="0"/>
                <a:cs typeface="Times New Roman" pitchFamily="18" charset="0"/>
              </a:rPr>
              <a:t>s</a:t>
            </a:r>
            <a:r>
              <a:rPr lang="fr-FR" sz="2000" dirty="0" smtClean="0">
                <a:solidFill>
                  <a:prstClr val="black"/>
                </a:solidFill>
                <a:latin typeface="Times New Roman" pitchFamily="18" charset="0"/>
                <a:cs typeface="Times New Roman" pitchFamily="18" charset="0"/>
              </a:rPr>
              <a:t> pour la i</a:t>
            </a:r>
            <a:r>
              <a:rPr lang="fr-FR" sz="2000" baseline="30000" dirty="0" smtClean="0">
                <a:solidFill>
                  <a:prstClr val="black"/>
                </a:solidFill>
                <a:latin typeface="Times New Roman" pitchFamily="18" charset="0"/>
                <a:cs typeface="Times New Roman" pitchFamily="18" charset="0"/>
              </a:rPr>
              <a:t>eme</a:t>
            </a:r>
            <a:r>
              <a:rPr lang="fr-FR" sz="2000" dirty="0" smtClean="0">
                <a:solidFill>
                  <a:prstClr val="black"/>
                </a:solidFill>
                <a:latin typeface="Times New Roman" pitchFamily="18" charset="0"/>
                <a:cs typeface="Times New Roman" pitchFamily="18" charset="0"/>
              </a:rPr>
              <a:t> composante de la fonction objectif du problème</a:t>
            </a:r>
            <a:endParaRPr lang="fr-FR" sz="1700" dirty="0" smtClean="0">
              <a:solidFill>
                <a:prstClr val="black"/>
              </a:solidFill>
              <a:latin typeface="Times New Roman" pitchFamily="18" charset="0"/>
              <a:cs typeface="Times New Roman" pitchFamily="18" charset="0"/>
            </a:endParaRPr>
          </a:p>
        </p:txBody>
      </p:sp>
      <p:sp>
        <p:nvSpPr>
          <p:cNvPr id="24" name="Nuage 23"/>
          <p:cNvSpPr/>
          <p:nvPr/>
        </p:nvSpPr>
        <p:spPr>
          <a:xfrm>
            <a:off x="1071538" y="1357298"/>
            <a:ext cx="5786478" cy="2928958"/>
          </a:xfrm>
          <a:prstGeom prst="cloud">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prstClr val="black"/>
                </a:solidFill>
                <a:latin typeface="Times New Roman" pitchFamily="18" charset="0"/>
                <a:cs typeface="Times New Roman" pitchFamily="18" charset="0"/>
              </a:rPr>
              <a:t>Ainsi, pour chaque configuration </a:t>
            </a:r>
            <a:r>
              <a:rPr lang="fr-FR" sz="2000" b="1" dirty="0" smtClean="0">
                <a:solidFill>
                  <a:prstClr val="black"/>
                </a:solidFill>
                <a:latin typeface="Times New Roman" pitchFamily="18" charset="0"/>
                <a:cs typeface="Times New Roman" pitchFamily="18" charset="0"/>
              </a:rPr>
              <a:t>s</a:t>
            </a:r>
            <a:r>
              <a:rPr lang="fr-FR" sz="2000" dirty="0" smtClean="0">
                <a:solidFill>
                  <a:prstClr val="black"/>
                </a:solidFill>
                <a:latin typeface="Times New Roman" pitchFamily="18" charset="0"/>
                <a:cs typeface="Times New Roman" pitchFamily="18" charset="0"/>
              </a:rPr>
              <a:t> et pour un vecteur de référence </a:t>
            </a:r>
            <a:r>
              <a:rPr lang="fr-FR" sz="2000" b="1" dirty="0" smtClean="0">
                <a:solidFill>
                  <a:prstClr val="black"/>
                </a:solidFill>
                <a:latin typeface="Times New Roman" pitchFamily="18" charset="0"/>
                <a:cs typeface="Times New Roman" pitchFamily="18" charset="0"/>
              </a:rPr>
              <a:t>r</a:t>
            </a:r>
            <a:r>
              <a:rPr lang="fr-FR" sz="2000" dirty="0" smtClean="0">
                <a:solidFill>
                  <a:prstClr val="black"/>
                </a:solidFill>
                <a:latin typeface="Times New Roman" pitchFamily="18" charset="0"/>
                <a:cs typeface="Times New Roman" pitchFamily="18" charset="0"/>
              </a:rPr>
              <a:t> donnée, une valeur d'adaptation « fitness » est attribuée à </a:t>
            </a:r>
            <a:r>
              <a:rPr lang="fr-FR" sz="2000" b="1" dirty="0" smtClean="0">
                <a:solidFill>
                  <a:prstClr val="black"/>
                </a:solidFill>
                <a:latin typeface="Times New Roman" pitchFamily="18" charset="0"/>
                <a:cs typeface="Times New Roman" pitchFamily="18" charset="0"/>
              </a:rPr>
              <a:t>s</a:t>
            </a:r>
            <a:r>
              <a:rPr lang="fr-FR" sz="2000" dirty="0" smtClean="0">
                <a:solidFill>
                  <a:prstClr val="black"/>
                </a:solidFill>
                <a:latin typeface="Times New Roman" pitchFamily="18" charset="0"/>
                <a:cs typeface="Times New Roman" pitchFamily="18" charset="0"/>
              </a:rPr>
              <a:t> selon l'évaluation et le poids associé à chaque objectif de </a:t>
            </a:r>
            <a:r>
              <a:rPr lang="fr-FR" sz="2000" b="1" dirty="0" smtClean="0">
                <a:solidFill>
                  <a:prstClr val="black"/>
                </a:solidFill>
                <a:latin typeface="Times New Roman" pitchFamily="18" charset="0"/>
                <a:cs typeface="Times New Roman" pitchFamily="18" charset="0"/>
              </a:rPr>
              <a:t>s</a:t>
            </a:r>
            <a:r>
              <a:rPr lang="fr-FR" sz="2000" dirty="0" smtClean="0">
                <a:solidFill>
                  <a:prstClr val="black"/>
                </a:solidFill>
                <a:latin typeface="Times New Roman" pitchFamily="18" charset="0"/>
                <a:cs typeface="Times New Roman" pitchFamily="18" charset="0"/>
              </a:rPr>
              <a:t>.</a:t>
            </a:r>
            <a:endParaRPr lang="fr-FR" dirty="0"/>
          </a:p>
        </p:txBody>
      </p:sp>
      <p:sp>
        <p:nvSpPr>
          <p:cNvPr id="25" name="Rectangle 24"/>
          <p:cNvSpPr/>
          <p:nvPr/>
        </p:nvSpPr>
        <p:spPr>
          <a:xfrm>
            <a:off x="928662" y="500042"/>
            <a:ext cx="6929486" cy="3357586"/>
          </a:xfrm>
          <a:prstGeom prst="wedgeRectCallout">
            <a:avLst>
              <a:gd name="adj1" fmla="val -31525"/>
              <a:gd name="adj2" fmla="val 64902"/>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buNone/>
            </a:pPr>
            <a:r>
              <a:rPr lang="fr-FR" sz="2000" dirty="0" smtClean="0">
                <a:solidFill>
                  <a:schemeClr val="tx1"/>
                </a:solidFill>
                <a:latin typeface="Times New Roman"/>
                <a:ea typeface="Calibri"/>
                <a:cs typeface="Times New Roman"/>
              </a:rPr>
              <a:t>Soit </a:t>
            </a:r>
            <a:r>
              <a:rPr lang="fr-FR" sz="2000" b="1" dirty="0" smtClean="0">
                <a:solidFill>
                  <a:schemeClr val="tx1"/>
                </a:solidFill>
                <a:latin typeface="Times New Roman"/>
                <a:ea typeface="Calibri"/>
                <a:cs typeface="Times New Roman"/>
              </a:rPr>
              <a:t>s</a:t>
            </a:r>
            <a:r>
              <a:rPr lang="fr-FR" sz="2000" b="1" baseline="-25000" dirty="0" smtClean="0">
                <a:solidFill>
                  <a:schemeClr val="tx1"/>
                </a:solidFill>
                <a:latin typeface="Times New Roman"/>
                <a:ea typeface="Calibri"/>
                <a:cs typeface="Times New Roman"/>
              </a:rPr>
              <a:t>0</a:t>
            </a:r>
            <a:r>
              <a:rPr lang="fr-FR" sz="2000" dirty="0" smtClean="0">
                <a:solidFill>
                  <a:schemeClr val="tx1"/>
                </a:solidFill>
                <a:latin typeface="Times New Roman"/>
                <a:ea typeface="Calibri"/>
                <a:cs typeface="Times New Roman"/>
              </a:rPr>
              <a:t> une configuration réalisable, et </a:t>
            </a:r>
            <a:r>
              <a:rPr lang="fr-FR" sz="2000" b="1" dirty="0" smtClean="0">
                <a:solidFill>
                  <a:schemeClr val="tx1"/>
                </a:solidFill>
                <a:latin typeface="Times New Roman"/>
                <a:ea typeface="Calibri"/>
                <a:cs typeface="Times New Roman"/>
              </a:rPr>
              <a:t>L</a:t>
            </a:r>
            <a:r>
              <a:rPr lang="fr-FR" sz="2000" dirty="0" smtClean="0">
                <a:solidFill>
                  <a:schemeClr val="tx1"/>
                </a:solidFill>
                <a:latin typeface="Times New Roman"/>
                <a:ea typeface="Calibri"/>
                <a:cs typeface="Times New Roman"/>
              </a:rPr>
              <a:t> le nombre d'itérations</a:t>
            </a:r>
            <a:endParaRPr lang="fr-FR" sz="2000" dirty="0" smtClean="0">
              <a:solidFill>
                <a:schemeClr val="tx1"/>
              </a:solidFill>
              <a:ea typeface="Calibri"/>
              <a:cs typeface="Times New Roman"/>
            </a:endParaRPr>
          </a:p>
          <a:p>
            <a:pPr>
              <a:lnSpc>
                <a:spcPct val="115000"/>
              </a:lnSpc>
              <a:buNone/>
            </a:pPr>
            <a:r>
              <a:rPr lang="fr-FR" sz="2000" dirty="0" smtClean="0">
                <a:solidFill>
                  <a:schemeClr val="tx1"/>
                </a:solidFill>
                <a:latin typeface="Times New Roman"/>
                <a:ea typeface="Calibri"/>
                <a:cs typeface="Times New Roman"/>
              </a:rPr>
              <a:t>  s ← </a:t>
            </a:r>
            <a:r>
              <a:rPr lang="fr-FR" sz="2000" dirty="0" smtClean="0">
                <a:solidFill>
                  <a:schemeClr val="tx1"/>
                </a:solidFill>
                <a:latin typeface="Times New Roman"/>
                <a:ea typeface="Calibri"/>
              </a:rPr>
              <a:t>s</a:t>
            </a:r>
            <a:r>
              <a:rPr lang="fr-FR" sz="2000" baseline="-25000" dirty="0" smtClean="0">
                <a:solidFill>
                  <a:schemeClr val="tx1"/>
                </a:solidFill>
                <a:latin typeface="Times New Roman"/>
                <a:ea typeface="Calibri"/>
              </a:rPr>
              <a:t>0</a:t>
            </a:r>
            <a:endParaRPr lang="fr-FR" sz="2000" dirty="0" smtClean="0">
              <a:solidFill>
                <a:schemeClr val="tx1"/>
              </a:solidFill>
              <a:ea typeface="Calibri"/>
              <a:cs typeface="Times New Roman"/>
            </a:endParaRPr>
          </a:p>
          <a:p>
            <a:pPr>
              <a:lnSpc>
                <a:spcPct val="115000"/>
              </a:lnSpc>
              <a:spcAft>
                <a:spcPts val="0"/>
              </a:spcAft>
              <a:buNone/>
            </a:pPr>
            <a:r>
              <a:rPr lang="fr-FR" sz="2000" b="1" dirty="0" smtClean="0">
                <a:solidFill>
                  <a:schemeClr val="tx1"/>
                </a:solidFill>
                <a:latin typeface="Times New Roman"/>
                <a:ea typeface="Calibri"/>
                <a:cs typeface="Times New Roman"/>
              </a:rPr>
              <a:t>  Pour</a:t>
            </a:r>
            <a:r>
              <a:rPr lang="fr-FR" sz="2000" dirty="0" smtClean="0">
                <a:solidFill>
                  <a:schemeClr val="tx1"/>
                </a:solidFill>
                <a:latin typeface="Times New Roman"/>
                <a:ea typeface="Calibri"/>
                <a:cs typeface="Times New Roman"/>
              </a:rPr>
              <a:t> i = 0 </a:t>
            </a:r>
            <a:r>
              <a:rPr lang="fr-FR" sz="2000" b="1" dirty="0" smtClean="0">
                <a:solidFill>
                  <a:schemeClr val="tx1"/>
                </a:solidFill>
                <a:latin typeface="Times New Roman"/>
                <a:ea typeface="Calibri"/>
                <a:cs typeface="Times New Roman"/>
              </a:rPr>
              <a:t>jusqu'à</a:t>
            </a:r>
            <a:r>
              <a:rPr lang="fr-FR" sz="2000" dirty="0" smtClean="0">
                <a:solidFill>
                  <a:schemeClr val="tx1"/>
                </a:solidFill>
                <a:latin typeface="Times New Roman"/>
                <a:ea typeface="Calibri"/>
                <a:cs typeface="Times New Roman"/>
              </a:rPr>
              <a:t> L </a:t>
            </a:r>
            <a:r>
              <a:rPr lang="fr-FR" sz="2000" b="1" dirty="0" smtClean="0">
                <a:solidFill>
                  <a:schemeClr val="tx1"/>
                </a:solidFill>
                <a:latin typeface="Times New Roman"/>
                <a:ea typeface="Calibri"/>
                <a:cs typeface="Times New Roman"/>
              </a:rPr>
              <a:t>faire</a:t>
            </a:r>
            <a:endParaRPr lang="fr-FR" sz="2000" dirty="0" smtClean="0">
              <a:solidFill>
                <a:schemeClr val="tx1"/>
              </a:solidFill>
              <a:ea typeface="Calibri"/>
              <a:cs typeface="Times New Roman"/>
            </a:endParaRPr>
          </a:p>
          <a:p>
            <a:pPr>
              <a:lnSpc>
                <a:spcPct val="115000"/>
              </a:lnSpc>
              <a:spcAft>
                <a:spcPts val="0"/>
              </a:spcAft>
              <a:buNone/>
            </a:pPr>
            <a:r>
              <a:rPr lang="fr-FR" sz="2000" dirty="0" smtClean="0">
                <a:solidFill>
                  <a:schemeClr val="tx1"/>
                </a:solidFill>
                <a:latin typeface="Times New Roman"/>
                <a:ea typeface="Calibri"/>
                <a:cs typeface="Times New Roman"/>
              </a:rPr>
              <a:t>      Choisir le meilleur mouvement autorisé ;</a:t>
            </a:r>
            <a:endParaRPr lang="fr-FR" sz="2000" dirty="0" smtClean="0">
              <a:solidFill>
                <a:schemeClr val="tx1"/>
              </a:solidFill>
              <a:ea typeface="Calibri"/>
              <a:cs typeface="Times New Roman"/>
            </a:endParaRPr>
          </a:p>
          <a:p>
            <a:pPr>
              <a:lnSpc>
                <a:spcPct val="115000"/>
              </a:lnSpc>
              <a:spcAft>
                <a:spcPts val="0"/>
              </a:spcAft>
              <a:buNone/>
            </a:pPr>
            <a:r>
              <a:rPr lang="fr-FR" sz="2000" dirty="0" smtClean="0">
                <a:solidFill>
                  <a:schemeClr val="tx1"/>
                </a:solidFill>
                <a:latin typeface="Times New Roman"/>
                <a:ea typeface="Calibri"/>
                <a:cs typeface="Times New Roman"/>
              </a:rPr>
              <a:t>      Mettre à jour la liste Tabou ;</a:t>
            </a:r>
            <a:endParaRPr lang="fr-FR" sz="2000" dirty="0" smtClean="0">
              <a:solidFill>
                <a:schemeClr val="tx1"/>
              </a:solidFill>
              <a:ea typeface="Calibri"/>
              <a:cs typeface="Times New Roman"/>
            </a:endParaRPr>
          </a:p>
          <a:p>
            <a:pPr>
              <a:lnSpc>
                <a:spcPct val="115000"/>
              </a:lnSpc>
              <a:spcAft>
                <a:spcPts val="0"/>
              </a:spcAft>
              <a:buNone/>
            </a:pPr>
            <a:r>
              <a:rPr lang="fr-FR" sz="2000" dirty="0" smtClean="0">
                <a:solidFill>
                  <a:schemeClr val="tx1"/>
                </a:solidFill>
                <a:latin typeface="Times New Roman"/>
                <a:ea typeface="Calibri"/>
                <a:cs typeface="Times New Roman"/>
              </a:rPr>
              <a:t>      Effectuer le mouvement sélectionné dans </a:t>
            </a:r>
            <a:r>
              <a:rPr lang="fr-FR" sz="2000" b="1" dirty="0" smtClean="0">
                <a:solidFill>
                  <a:schemeClr val="tx1"/>
                </a:solidFill>
                <a:latin typeface="Times New Roman"/>
                <a:ea typeface="Calibri"/>
                <a:cs typeface="Times New Roman"/>
              </a:rPr>
              <a:t>s ;</a:t>
            </a:r>
            <a:endParaRPr lang="fr-FR" sz="2000" dirty="0" smtClean="0">
              <a:solidFill>
                <a:schemeClr val="tx1"/>
              </a:solidFill>
              <a:ea typeface="Calibri"/>
              <a:cs typeface="Times New Roman"/>
            </a:endParaRPr>
          </a:p>
          <a:p>
            <a:pPr>
              <a:lnSpc>
                <a:spcPct val="115000"/>
              </a:lnSpc>
              <a:spcAft>
                <a:spcPts val="0"/>
              </a:spcAft>
              <a:buNone/>
            </a:pPr>
            <a:r>
              <a:rPr lang="fr-FR" sz="2000" dirty="0" smtClean="0">
                <a:solidFill>
                  <a:schemeClr val="tx1"/>
                </a:solidFill>
                <a:latin typeface="Times New Roman"/>
                <a:ea typeface="Calibri"/>
                <a:cs typeface="Times New Roman"/>
              </a:rPr>
              <a:t>      Mettre à jour l'ensemble des solutions non-dominées avec </a:t>
            </a:r>
            <a:r>
              <a:rPr lang="fr-FR" sz="2000" b="1" dirty="0" smtClean="0">
                <a:solidFill>
                  <a:schemeClr val="tx1"/>
                </a:solidFill>
                <a:latin typeface="Times New Roman"/>
                <a:ea typeface="Calibri"/>
                <a:cs typeface="Times New Roman"/>
              </a:rPr>
              <a:t>s ;</a:t>
            </a:r>
            <a:endParaRPr lang="fr-FR" sz="2000" dirty="0" smtClean="0">
              <a:solidFill>
                <a:schemeClr val="tx1"/>
              </a:solidFill>
              <a:ea typeface="Calibri"/>
              <a:cs typeface="Times New Roman"/>
            </a:endParaRPr>
          </a:p>
          <a:p>
            <a:pPr>
              <a:lnSpc>
                <a:spcPct val="115000"/>
              </a:lnSpc>
              <a:spcAft>
                <a:spcPts val="0"/>
              </a:spcAft>
              <a:buNone/>
            </a:pPr>
            <a:r>
              <a:rPr lang="fr-FR" sz="2000" b="1" dirty="0" smtClean="0">
                <a:solidFill>
                  <a:schemeClr val="tx1"/>
                </a:solidFill>
                <a:latin typeface="Times New Roman"/>
                <a:ea typeface="Calibri"/>
                <a:cs typeface="Times New Roman"/>
              </a:rPr>
              <a:t>FinPour</a:t>
            </a:r>
            <a:endParaRPr lang="fr-FR" sz="2000" dirty="0" smtClean="0">
              <a:solidFill>
                <a:schemeClr val="tx1"/>
              </a:solidFill>
              <a:ea typeface="Calibri"/>
              <a:cs typeface="Times New Roman"/>
            </a:endParaRPr>
          </a:p>
          <a:p>
            <a:pPr>
              <a:lnSpc>
                <a:spcPct val="115000"/>
              </a:lnSpc>
              <a:spcAft>
                <a:spcPts val="1000"/>
              </a:spcAft>
              <a:buNone/>
            </a:pPr>
            <a:r>
              <a:rPr lang="fr-FR" sz="2000" dirty="0" smtClean="0">
                <a:solidFill>
                  <a:schemeClr val="tx1"/>
                </a:solidFill>
                <a:latin typeface="Times New Roman"/>
                <a:ea typeface="Calibri"/>
                <a:cs typeface="Times New Roman"/>
              </a:rPr>
              <a:t>Renvoyer </a:t>
            </a:r>
            <a:r>
              <a:rPr lang="fr-FR" sz="2000" b="1" dirty="0" smtClean="0">
                <a:solidFill>
                  <a:schemeClr val="tx1"/>
                </a:solidFill>
                <a:latin typeface="Times New Roman"/>
                <a:ea typeface="Calibri"/>
                <a:cs typeface="Times New Roman"/>
              </a:rPr>
              <a:t>s</a:t>
            </a:r>
            <a:r>
              <a:rPr lang="fr-FR" sz="2000" dirty="0" smtClean="0">
                <a:solidFill>
                  <a:schemeClr val="tx1"/>
                </a:solidFill>
                <a:latin typeface="Times New Roman"/>
                <a:ea typeface="Calibri"/>
                <a:cs typeface="Times New Roman"/>
              </a:rPr>
              <a:t> ;</a:t>
            </a:r>
            <a:endParaRPr lang="fr-FR" sz="2000" dirty="0" smtClean="0">
              <a:solidFill>
                <a:schemeClr val="tx1"/>
              </a:solidFill>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Scale>
                                      <p:cBhvr>
                                        <p:cTn id="7"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9"/>
                                        </p:tgtEl>
                                        <p:attrNameLst>
                                          <p:attrName>ppt_x</p:attrName>
                                          <p:attrName>ppt_y</p:attrName>
                                        </p:attrNameLst>
                                      </p:cBhvr>
                                    </p:animMotion>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iterate type="lt">
                                    <p:tmAbs val="0"/>
                                  </p:iterate>
                                  <p:childTnLst>
                                    <p:set>
                                      <p:cBhvr>
                                        <p:cTn id="13" dur="1" fill="hold">
                                          <p:stCondLst>
                                            <p:cond delay="0"/>
                                          </p:stCondLst>
                                        </p:cTn>
                                        <p:tgtEl>
                                          <p:spTgt spid="9"/>
                                        </p:tgtEl>
                                        <p:attrNameLst>
                                          <p:attrName>style.visibility</p:attrName>
                                        </p:attrNameLst>
                                      </p:cBhvr>
                                      <p:to>
                                        <p:strVal val="hidden"/>
                                      </p:to>
                                    </p:set>
                                  </p:childTnLst>
                                </p:cTn>
                              </p:par>
                            </p:childTnLst>
                          </p:cTn>
                        </p:par>
                        <p:par>
                          <p:cTn id="14" fill="hold">
                            <p:stCondLst>
                              <p:cond delay="0"/>
                            </p:stCondLst>
                            <p:childTnLst>
                              <p:par>
                                <p:cTn id="15" presetID="47"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0"/>
                                        </p:tgtEl>
                                        <p:attrNameLst>
                                          <p:attrName>style.visibility</p:attrName>
                                        </p:attrNameLst>
                                      </p:cBhvr>
                                      <p:to>
                                        <p:strVal val="hidden"/>
                                      </p:to>
                                    </p:set>
                                  </p:childTnLst>
                                </p:cTn>
                              </p:par>
                            </p:childTnLst>
                          </p:cTn>
                        </p:par>
                        <p:par>
                          <p:cTn id="24" fill="hold">
                            <p:stCondLst>
                              <p:cond delay="0"/>
                            </p:stCondLst>
                            <p:childTnLst>
                              <p:par>
                                <p:cTn id="25" presetID="47"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1"/>
                                        </p:tgtEl>
                                        <p:attrNameLst>
                                          <p:attrName>style.visibility</p:attrName>
                                        </p:attrNameLst>
                                      </p:cBhvr>
                                      <p:to>
                                        <p:strVal val="hidden"/>
                                      </p:to>
                                    </p:set>
                                  </p:childTnLst>
                                </p:cTn>
                              </p:par>
                            </p:childTnLst>
                          </p:cTn>
                        </p:par>
                        <p:par>
                          <p:cTn id="34" fill="hold">
                            <p:stCondLst>
                              <p:cond delay="0"/>
                            </p:stCondLst>
                            <p:childTnLst>
                              <p:par>
                                <p:cTn id="35" presetID="47"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anim calcmode="lin" valueType="num">
                                      <p:cBhvr>
                                        <p:cTn id="38" dur="500" fill="hold"/>
                                        <p:tgtEl>
                                          <p:spTgt spid="4"/>
                                        </p:tgtEl>
                                        <p:attrNameLst>
                                          <p:attrName>ppt_x</p:attrName>
                                        </p:attrNameLst>
                                      </p:cBhvr>
                                      <p:tavLst>
                                        <p:tav tm="0">
                                          <p:val>
                                            <p:strVal val="#ppt_x"/>
                                          </p:val>
                                        </p:tav>
                                        <p:tav tm="100000">
                                          <p:val>
                                            <p:strVal val="#ppt_x"/>
                                          </p:val>
                                        </p:tav>
                                      </p:tavLst>
                                    </p:anim>
                                    <p:anim calcmode="lin" valueType="num">
                                      <p:cBhvr>
                                        <p:cTn id="3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16"/>
                                        </p:tgtEl>
                                        <p:attrNameLst>
                                          <p:attrName>style.visibility</p:attrName>
                                        </p:attrNameLst>
                                      </p:cBhvr>
                                      <p:to>
                                        <p:strVal val="hidden"/>
                                      </p:to>
                                    </p:set>
                                  </p:childTnLst>
                                </p:cTn>
                              </p:par>
                            </p:childTnLst>
                          </p:cTn>
                        </p:par>
                        <p:par>
                          <p:cTn id="50" fill="hold">
                            <p:stCondLst>
                              <p:cond delay="0"/>
                            </p:stCondLst>
                            <p:childTnLst>
                              <p:par>
                                <p:cTn id="51" presetID="2" presetClass="entr" presetSubtype="4"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7"/>
                                        </p:tgtEl>
                                        <p:attrNameLst>
                                          <p:attrName>style.visibility</p:attrName>
                                        </p:attrNameLst>
                                      </p:cBhvr>
                                      <p:to>
                                        <p:strVal val="hidden"/>
                                      </p:to>
                                    </p:set>
                                  </p:childTnLst>
                                </p:cTn>
                              </p:par>
                            </p:childTnLst>
                          </p:cTn>
                        </p:par>
                        <p:par>
                          <p:cTn id="59" fill="hold">
                            <p:stCondLst>
                              <p:cond delay="0"/>
                            </p:stCondLst>
                            <p:childTnLst>
                              <p:par>
                                <p:cTn id="60" presetID="2" presetClass="entr" presetSubtype="4"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20"/>
                                        </p:tgtEl>
                                        <p:attrNameLst>
                                          <p:attrName>style.visibility</p:attrName>
                                        </p:attrNameLst>
                                      </p:cBhvr>
                                      <p:to>
                                        <p:strVal val="hidden"/>
                                      </p:to>
                                    </p:set>
                                  </p:childTnLst>
                                </p:cTn>
                              </p:par>
                            </p:childTnLst>
                          </p:cTn>
                        </p:par>
                        <p:par>
                          <p:cTn id="68" fill="hold">
                            <p:stCondLst>
                              <p:cond delay="0"/>
                            </p:stCondLst>
                            <p:childTnLst>
                              <p:par>
                                <p:cTn id="69" presetID="2" presetClass="entr" presetSubtype="4"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23"/>
                                        </p:tgtEl>
                                        <p:attrNameLst>
                                          <p:attrName>style.visibility</p:attrName>
                                        </p:attrNameLst>
                                      </p:cBhvr>
                                      <p:to>
                                        <p:strVal val="hidden"/>
                                      </p:to>
                                    </p:set>
                                  </p:childTnLst>
                                </p:cTn>
                              </p:par>
                            </p:childTnLst>
                          </p:cTn>
                        </p:par>
                        <p:par>
                          <p:cTn id="77" fill="hold">
                            <p:stCondLst>
                              <p:cond delay="0"/>
                            </p:stCondLst>
                            <p:childTnLst>
                              <p:par>
                                <p:cTn id="78" presetID="4" presetClass="exit" presetSubtype="16" fill="hold" nodeType="afterEffect">
                                  <p:stCondLst>
                                    <p:cond delay="0"/>
                                  </p:stCondLst>
                                  <p:childTnLst>
                                    <p:animEffect transition="out" filter="box(in)">
                                      <p:cBhvr>
                                        <p:cTn id="79" dur="500"/>
                                        <p:tgtEl>
                                          <p:spTgt spid="4"/>
                                        </p:tgtEl>
                                      </p:cBhvr>
                                    </p:animEffect>
                                    <p:set>
                                      <p:cBhvr>
                                        <p:cTn id="80" dur="1" fill="hold">
                                          <p:stCondLst>
                                            <p:cond delay="499"/>
                                          </p:stCondLst>
                                        </p:cTn>
                                        <p:tgtEl>
                                          <p:spTgt spid="4"/>
                                        </p:tgtEl>
                                        <p:attrNameLst>
                                          <p:attrName>style.visibility</p:attrName>
                                        </p:attrNameLst>
                                      </p:cBhvr>
                                      <p:to>
                                        <p:strVal val="hidden"/>
                                      </p:to>
                                    </p:set>
                                  </p:childTnLst>
                                </p:cTn>
                              </p:par>
                            </p:childTnLst>
                          </p:cTn>
                        </p:par>
                        <p:par>
                          <p:cTn id="81" fill="hold">
                            <p:stCondLst>
                              <p:cond delay="500"/>
                            </p:stCondLst>
                            <p:childTnLst>
                              <p:par>
                                <p:cTn id="82" presetID="53" presetClass="entr" presetSubtype="0"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p:cTn id="84" dur="500" fill="hold"/>
                                        <p:tgtEl>
                                          <p:spTgt spid="24"/>
                                        </p:tgtEl>
                                        <p:attrNameLst>
                                          <p:attrName>ppt_w</p:attrName>
                                        </p:attrNameLst>
                                      </p:cBhvr>
                                      <p:tavLst>
                                        <p:tav tm="0">
                                          <p:val>
                                            <p:fltVal val="0"/>
                                          </p:val>
                                        </p:tav>
                                        <p:tav tm="100000">
                                          <p:val>
                                            <p:strVal val="#ppt_w"/>
                                          </p:val>
                                        </p:tav>
                                      </p:tavLst>
                                    </p:anim>
                                    <p:anim calcmode="lin" valueType="num">
                                      <p:cBhvr>
                                        <p:cTn id="85" dur="500" fill="hold"/>
                                        <p:tgtEl>
                                          <p:spTgt spid="24"/>
                                        </p:tgtEl>
                                        <p:attrNameLst>
                                          <p:attrName>ppt_h</p:attrName>
                                        </p:attrNameLst>
                                      </p:cBhvr>
                                      <p:tavLst>
                                        <p:tav tm="0">
                                          <p:val>
                                            <p:fltVal val="0"/>
                                          </p:val>
                                        </p:tav>
                                        <p:tav tm="100000">
                                          <p:val>
                                            <p:strVal val="#ppt_h"/>
                                          </p:val>
                                        </p:tav>
                                      </p:tavLst>
                                    </p:anim>
                                    <p:animEffect transition="in" filter="fade">
                                      <p:cBhvr>
                                        <p:cTn id="86" dur="50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xit" presetSubtype="0" fill="hold" grpId="1" nodeType="clickEffect">
                                  <p:stCondLst>
                                    <p:cond delay="0"/>
                                  </p:stCondLst>
                                  <p:childTnLst>
                                    <p:anim calcmode="lin" valueType="num">
                                      <p:cBhvr>
                                        <p:cTn id="90" dur="500"/>
                                        <p:tgtEl>
                                          <p:spTgt spid="24"/>
                                        </p:tgtEl>
                                        <p:attrNameLst>
                                          <p:attrName>ppt_w</p:attrName>
                                        </p:attrNameLst>
                                      </p:cBhvr>
                                      <p:tavLst>
                                        <p:tav tm="0">
                                          <p:val>
                                            <p:strVal val="ppt_w"/>
                                          </p:val>
                                        </p:tav>
                                        <p:tav tm="100000">
                                          <p:val>
                                            <p:fltVal val="0"/>
                                          </p:val>
                                        </p:tav>
                                      </p:tavLst>
                                    </p:anim>
                                    <p:anim calcmode="lin" valueType="num">
                                      <p:cBhvr>
                                        <p:cTn id="91" dur="500"/>
                                        <p:tgtEl>
                                          <p:spTgt spid="24"/>
                                        </p:tgtEl>
                                        <p:attrNameLst>
                                          <p:attrName>ppt_h</p:attrName>
                                        </p:attrNameLst>
                                      </p:cBhvr>
                                      <p:tavLst>
                                        <p:tav tm="0">
                                          <p:val>
                                            <p:strVal val="ppt_h"/>
                                          </p:val>
                                        </p:tav>
                                        <p:tav tm="100000">
                                          <p:val>
                                            <p:fltVal val="0"/>
                                          </p:val>
                                        </p:tav>
                                      </p:tavLst>
                                    </p:anim>
                                    <p:animEffect transition="out" filter="fade">
                                      <p:cBhvr>
                                        <p:cTn id="92" dur="500"/>
                                        <p:tgtEl>
                                          <p:spTgt spid="24"/>
                                        </p:tgtEl>
                                      </p:cBhvr>
                                    </p:animEffect>
                                    <p:set>
                                      <p:cBhvr>
                                        <p:cTn id="93" dur="1" fill="hold">
                                          <p:stCondLst>
                                            <p:cond delay="499"/>
                                          </p:stCondLst>
                                        </p:cTn>
                                        <p:tgtEl>
                                          <p:spTgt spid="24"/>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58" presetClass="entr" presetSubtype="0" accel="100000" fill="hold" grpId="0" nodeType="click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strVal val="#ppt_w*2.5"/>
                                          </p:val>
                                        </p:tav>
                                        <p:tav tm="100000">
                                          <p:val>
                                            <p:strVal val="#ppt_w"/>
                                          </p:val>
                                        </p:tav>
                                      </p:tavLst>
                                    </p:anim>
                                    <p:anim calcmode="lin" valueType="num">
                                      <p:cBhvr>
                                        <p:cTn id="99" dur="500" fill="hold"/>
                                        <p:tgtEl>
                                          <p:spTgt spid="25"/>
                                        </p:tgtEl>
                                        <p:attrNameLst>
                                          <p:attrName>ppt_h</p:attrName>
                                        </p:attrNameLst>
                                      </p:cBhvr>
                                      <p:tavLst>
                                        <p:tav tm="0">
                                          <p:val>
                                            <p:strVal val="#ppt_h*0.01"/>
                                          </p:val>
                                        </p:tav>
                                        <p:tav tm="100000">
                                          <p:val>
                                            <p:strVal val="#ppt_h"/>
                                          </p:val>
                                        </p:tav>
                                      </p:tavLst>
                                    </p:anim>
                                    <p:anim calcmode="lin" valueType="num">
                                      <p:cBhvr>
                                        <p:cTn id="100" dur="500" fill="hold"/>
                                        <p:tgtEl>
                                          <p:spTgt spid="25"/>
                                        </p:tgtEl>
                                        <p:attrNameLst>
                                          <p:attrName>ppt_x</p:attrName>
                                        </p:attrNameLst>
                                      </p:cBhvr>
                                      <p:tavLst>
                                        <p:tav tm="0">
                                          <p:val>
                                            <p:strVal val="#ppt_x"/>
                                          </p:val>
                                        </p:tav>
                                        <p:tav tm="100000">
                                          <p:val>
                                            <p:strVal val="#ppt_x"/>
                                          </p:val>
                                        </p:tav>
                                      </p:tavLst>
                                    </p:anim>
                                    <p:anim calcmode="lin" valueType="num">
                                      <p:cBhvr>
                                        <p:cTn id="101" dur="500" fill="hold"/>
                                        <p:tgtEl>
                                          <p:spTgt spid="25"/>
                                        </p:tgtEl>
                                        <p:attrNameLst>
                                          <p:attrName>ppt_y</p:attrName>
                                        </p:attrNameLst>
                                      </p:cBhvr>
                                      <p:tavLst>
                                        <p:tav tm="0">
                                          <p:val>
                                            <p:strVal val="#ppt_h+1"/>
                                          </p:val>
                                        </p:tav>
                                        <p:tav tm="100000">
                                          <p:val>
                                            <p:strVal val="#ppt_y"/>
                                          </p:val>
                                        </p:tav>
                                      </p:tavLst>
                                    </p:anim>
                                    <p:animEffect transition="in" filter="fade">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58" presetClass="exit" presetSubtype="0" decel="100000" fill="hold" grpId="1" nodeType="clickEffect">
                                  <p:stCondLst>
                                    <p:cond delay="0"/>
                                  </p:stCondLst>
                                  <p:childTnLst>
                                    <p:anim calcmode="lin" valueType="num">
                                      <p:cBhvr>
                                        <p:cTn id="106" dur="500"/>
                                        <p:tgtEl>
                                          <p:spTgt spid="25"/>
                                        </p:tgtEl>
                                        <p:attrNameLst>
                                          <p:attrName>ppt_w</p:attrName>
                                        </p:attrNameLst>
                                      </p:cBhvr>
                                      <p:tavLst>
                                        <p:tav tm="0">
                                          <p:val>
                                            <p:strVal val="ppt_w"/>
                                          </p:val>
                                        </p:tav>
                                        <p:tav tm="100000">
                                          <p:val>
                                            <p:strVal val="ppt_w*2.5"/>
                                          </p:val>
                                        </p:tav>
                                      </p:tavLst>
                                    </p:anim>
                                    <p:anim calcmode="lin" valueType="num">
                                      <p:cBhvr>
                                        <p:cTn id="107" dur="500"/>
                                        <p:tgtEl>
                                          <p:spTgt spid="25"/>
                                        </p:tgtEl>
                                        <p:attrNameLst>
                                          <p:attrName>ppt_h</p:attrName>
                                        </p:attrNameLst>
                                      </p:cBhvr>
                                      <p:tavLst>
                                        <p:tav tm="0">
                                          <p:val>
                                            <p:strVal val="ppt_h"/>
                                          </p:val>
                                        </p:tav>
                                        <p:tav tm="100000">
                                          <p:val>
                                            <p:strVal val="ppt_h*0.01"/>
                                          </p:val>
                                        </p:tav>
                                      </p:tavLst>
                                    </p:anim>
                                    <p:anim calcmode="lin" valueType="num">
                                      <p:cBhvr>
                                        <p:cTn id="108" dur="500"/>
                                        <p:tgtEl>
                                          <p:spTgt spid="25"/>
                                        </p:tgtEl>
                                        <p:attrNameLst>
                                          <p:attrName>ppt_x</p:attrName>
                                        </p:attrNameLst>
                                      </p:cBhvr>
                                      <p:tavLst>
                                        <p:tav tm="0">
                                          <p:val>
                                            <p:strVal val="ppt_x"/>
                                          </p:val>
                                        </p:tav>
                                        <p:tav tm="100000">
                                          <p:val>
                                            <p:strVal val="ppt_x"/>
                                          </p:val>
                                        </p:tav>
                                      </p:tavLst>
                                    </p:anim>
                                    <p:anim calcmode="lin" valueType="num">
                                      <p:cBhvr>
                                        <p:cTn id="109" dur="500"/>
                                        <p:tgtEl>
                                          <p:spTgt spid="25"/>
                                        </p:tgtEl>
                                        <p:attrNameLst>
                                          <p:attrName>ppt_y</p:attrName>
                                        </p:attrNameLst>
                                      </p:cBhvr>
                                      <p:tavLst>
                                        <p:tav tm="0">
                                          <p:val>
                                            <p:strVal val="ppt_y"/>
                                          </p:val>
                                        </p:tav>
                                        <p:tav tm="100000">
                                          <p:val>
                                            <p:strVal val="ppt_h+1"/>
                                          </p:val>
                                        </p:tav>
                                      </p:tavLst>
                                    </p:anim>
                                    <p:animEffect transition="out" filter="fade">
                                      <p:cBhvr>
                                        <p:cTn id="110" dur="500"/>
                                        <p:tgtEl>
                                          <p:spTgt spid="25"/>
                                        </p:tgtEl>
                                      </p:cBhvr>
                                    </p:animEffect>
                                    <p:set>
                                      <p:cBhvr>
                                        <p:cTn id="11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6" grpId="0" animBg="1"/>
      <p:bldP spid="16" grpId="1" animBg="1"/>
      <p:bldP spid="17" grpId="0" animBg="1"/>
      <p:bldP spid="17" grpId="1" animBg="1"/>
      <p:bldP spid="20" grpId="0" animBg="1"/>
      <p:bldP spid="20" grpId="1" animBg="1"/>
      <p:bldP spid="23" grpId="0" animBg="1"/>
      <p:bldP spid="23" grpId="1" animBg="1"/>
      <p:bldP spid="24" grpId="0" animBg="1"/>
      <p:bldP spid="24" grpId="1" animBg="1"/>
      <p:bldP spid="25" grpId="0" animBg="1"/>
      <p:bldP spid="25"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348" y="714356"/>
            <a:ext cx="4643470" cy="642942"/>
          </a:xfrm>
        </p:spPr>
        <p:txBody>
          <a:bodyPr>
            <a:normAutofit/>
          </a:bodyPr>
          <a:lstStyle/>
          <a:p>
            <a:pPr lvl="2" algn="l" rtl="0">
              <a:spcBef>
                <a:spcPct val="0"/>
              </a:spcBef>
              <a:buClr>
                <a:srgbClr val="0033CC"/>
              </a:buClr>
              <a:buFont typeface="Arial" pitchFamily="34" charset="0"/>
              <a:buChar char="•"/>
            </a:pPr>
            <a:r>
              <a:rPr lang="fr-FR" sz="2200" b="1" dirty="0" smtClean="0">
                <a:solidFill>
                  <a:schemeClr val="bg1"/>
                </a:solidFill>
                <a:latin typeface="Times New Roman" pitchFamily="18" charset="0"/>
                <a:cs typeface="Times New Roman" pitchFamily="18" charset="0"/>
              </a:rPr>
              <a:t>Résultats expérimentaux</a:t>
            </a:r>
          </a:p>
        </p:txBody>
      </p:sp>
      <p:sp>
        <p:nvSpPr>
          <p:cNvPr id="3" name="Espace réservé du contenu 2"/>
          <p:cNvSpPr>
            <a:spLocks noGrp="1"/>
          </p:cNvSpPr>
          <p:nvPr>
            <p:ph idx="1"/>
          </p:nvPr>
        </p:nvSpPr>
        <p:spPr>
          <a:xfrm>
            <a:off x="457200" y="1231903"/>
            <a:ext cx="8229600" cy="5268931"/>
          </a:xfrm>
        </p:spPr>
        <p:txBody>
          <a:bodyPr>
            <a:normAutofit fontScale="85000" lnSpcReduction="10000"/>
          </a:bodyPr>
          <a:lstStyle/>
          <a:p>
            <a:pPr>
              <a:lnSpc>
                <a:spcPct val="115000"/>
              </a:lnSpc>
              <a:spcAft>
                <a:spcPts val="0"/>
              </a:spcAft>
              <a:buNone/>
            </a:pPr>
            <a:r>
              <a:rPr lang="fr-FR" sz="4000" dirty="0" smtClean="0">
                <a:latin typeface="Times New Roman"/>
                <a:ea typeface="Calibri"/>
                <a:cs typeface="Times New Roman"/>
              </a:rPr>
              <a:t>D</a:t>
            </a:r>
            <a:r>
              <a:rPr lang="fr-FR" sz="2600" dirty="0" smtClean="0">
                <a:latin typeface="Times New Roman"/>
                <a:ea typeface="Calibri"/>
                <a:cs typeface="Times New Roman"/>
              </a:rPr>
              <a:t>ans cette section, nous comparons notre algorithme GTS</a:t>
            </a:r>
            <a:r>
              <a:rPr lang="fr-FR" sz="2600" baseline="30000" dirty="0" smtClean="0">
                <a:latin typeface="Times New Roman"/>
                <a:ea typeface="Calibri"/>
                <a:cs typeface="Times New Roman"/>
              </a:rPr>
              <a:t>MOKP</a:t>
            </a:r>
            <a:r>
              <a:rPr lang="fr-FR" sz="2600" dirty="0" smtClean="0">
                <a:latin typeface="Times New Roman"/>
                <a:ea typeface="Calibri"/>
                <a:cs typeface="Times New Roman"/>
              </a:rPr>
              <a:t>  avec NSGA et MOGLS, </a:t>
            </a:r>
            <a:r>
              <a:rPr lang="fr-FR" sz="2600" dirty="0" smtClean="0">
                <a:latin typeface="Times New Roman"/>
                <a:ea typeface="Calibri"/>
              </a:rPr>
              <a:t>deux algorithmes réputés pour le MOKP.</a:t>
            </a:r>
          </a:p>
          <a:p>
            <a:pPr>
              <a:lnSpc>
                <a:spcPct val="115000"/>
              </a:lnSpc>
              <a:spcAft>
                <a:spcPts val="0"/>
              </a:spcAft>
              <a:buNone/>
            </a:pPr>
            <a:r>
              <a:rPr lang="fr-FR" b="1" u="sng" dirty="0" smtClean="0">
                <a:solidFill>
                  <a:srgbClr val="0033CC"/>
                </a:solidFill>
                <a:latin typeface="Times New Roman"/>
                <a:ea typeface="Calibri"/>
                <a:cs typeface="Times New Roman"/>
              </a:rPr>
              <a:t>Les jeux de test</a:t>
            </a:r>
          </a:p>
          <a:p>
            <a:pPr>
              <a:lnSpc>
                <a:spcPct val="115000"/>
              </a:lnSpc>
              <a:buNone/>
            </a:pPr>
            <a:r>
              <a:rPr lang="fr-FR" sz="2600" dirty="0" smtClean="0">
                <a:latin typeface="Times New Roman"/>
                <a:ea typeface="Calibri"/>
              </a:rPr>
              <a:t>Les expérimentations sont effectuées sur neuf instances du MOKP. Ces jeux d'essai ont 2, 3 et 4 objectifs combinés avec 250, 500 et 750 objets. De plus, pour chaque instance, le nombre de contraintes est égal au nombre d'objectifs. Ces instances ont été construites grâce à un générateur aléatoire. Les poids et les profits sont décorrélés, et les capacités de chaque contrainte sont réglées à environ la moitié de la somme des poids de la contrainte considérée. Il en découle que le nombre d'objets présents attendu dans les solutions optimales est d'environ la moitié du nombre total d'objets du problème.</a:t>
            </a:r>
            <a:endParaRPr lang="fr-FR" sz="2600" b="1" dirty="0" smtClean="0">
              <a:solidFill>
                <a:schemeClr val="bg1"/>
              </a:solidFill>
              <a:ea typeface="Calibri"/>
              <a:cs typeface="Times New Roman"/>
            </a:endParaRPr>
          </a:p>
        </p:txBody>
      </p:sp>
      <p:sp>
        <p:nvSpPr>
          <p:cNvPr id="4" name="Titre 1"/>
          <p:cNvSpPr txBox="1">
            <a:spLocks/>
          </p:cNvSpPr>
          <p:nvPr/>
        </p:nvSpPr>
        <p:spPr>
          <a:xfrm>
            <a:off x="428596" y="-24"/>
            <a:ext cx="8258204" cy="785818"/>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200" b="1" i="1"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Un algorithme hybride pour le problème de sac à dos </a:t>
            </a:r>
            <a:r>
              <a:rPr kumimoji="0" lang="fr-FR" sz="2200" b="1" i="1"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multiobjectif</a:t>
            </a:r>
            <a:endParaRPr kumimoji="0" lang="fr-FR" sz="2200" b="1" i="0" u="none" strike="noStrike" kern="1200" cap="none" spc="0" normalizeH="0" baseline="0" noProof="0" dirty="0">
              <a:ln>
                <a:noFill/>
              </a:ln>
              <a:solidFill>
                <a:schemeClr val="tx1"/>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from="(-#ppt_w/2)" to="(#ppt_x)" calcmode="lin" valueType="num">
                                      <p:cBhvr>
                                        <p:cTn id="7" dur="300" fill="hold">
                                          <p:stCondLst>
                                            <p:cond delay="0"/>
                                          </p:stCondLst>
                                        </p:cTn>
                                        <p:tgtEl>
                                          <p:spTgt spid="3">
                                            <p:txEl>
                                              <p:pRg st="1" end="1"/>
                                            </p:txEl>
                                          </p:spTgt>
                                        </p:tgtEl>
                                        <p:attrNameLst>
                                          <p:attrName>ppt_x</p:attrName>
                                        </p:attrNameLst>
                                      </p:cBhvr>
                                    </p:anim>
                                    <p:anim from="0" to="-1.0" calcmode="lin" valueType="num">
                                      <p:cBhvr>
                                        <p:cTn id="8" dur="100" decel="50000" autoRev="1" fill="hold">
                                          <p:stCondLst>
                                            <p:cond delay="300"/>
                                          </p:stCondLst>
                                        </p:cTn>
                                        <p:tgtEl>
                                          <p:spTgt spid="3">
                                            <p:txEl>
                                              <p:pRg st="1" end="1"/>
                                            </p:txEl>
                                          </p:spTgt>
                                        </p:tgtEl>
                                        <p:attrNameLst>
                                          <p:attrName>xshear</p:attrName>
                                        </p:attrNameLst>
                                      </p:cBhvr>
                                    </p:anim>
                                    <p:animScale>
                                      <p:cBhvr>
                                        <p:cTn id="9" dur="100" decel="100000" autoRev="1" fill="hold">
                                          <p:stCondLst>
                                            <p:cond delay="300"/>
                                          </p:stCondLst>
                                        </p:cTn>
                                        <p:tgtEl>
                                          <p:spTgt spid="3">
                                            <p:txEl>
                                              <p:pRg st="1" end="1"/>
                                            </p:txEl>
                                          </p:spTgt>
                                        </p:tgtEl>
                                      </p:cBhvr>
                                      <p:from x="100000" y="100000"/>
                                      <p:to x="80000" y="100000"/>
                                    </p:animScale>
                                    <p:anim by="(#ppt_h/3+#ppt_w*0.1)" calcmode="lin" valueType="num">
                                      <p:cBhvr additive="sum">
                                        <p:cTn id="10" dur="100" decel="100000" autoRev="1" fill="hold">
                                          <p:stCondLst>
                                            <p:cond delay="300"/>
                                          </p:stCondLst>
                                        </p:cTn>
                                        <p:tgtEl>
                                          <p:spTgt spid="3">
                                            <p:txEl>
                                              <p:pRg st="1" end="1"/>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from="(-#ppt_w/2)" to="(#ppt_x)" calcmode="lin" valueType="num">
                                      <p:cBhvr>
                                        <p:cTn id="13" dur="300" fill="hold">
                                          <p:stCondLst>
                                            <p:cond delay="0"/>
                                          </p:stCondLst>
                                        </p:cTn>
                                        <p:tgtEl>
                                          <p:spTgt spid="3">
                                            <p:txEl>
                                              <p:pRg st="2" end="2"/>
                                            </p:txEl>
                                          </p:spTgt>
                                        </p:tgtEl>
                                        <p:attrNameLst>
                                          <p:attrName>ppt_x</p:attrName>
                                        </p:attrNameLst>
                                      </p:cBhvr>
                                    </p:anim>
                                    <p:anim from="0" to="-1.0" calcmode="lin" valueType="num">
                                      <p:cBhvr>
                                        <p:cTn id="14" dur="100" decel="50000" autoRev="1" fill="hold">
                                          <p:stCondLst>
                                            <p:cond delay="300"/>
                                          </p:stCondLst>
                                        </p:cTn>
                                        <p:tgtEl>
                                          <p:spTgt spid="3">
                                            <p:txEl>
                                              <p:pRg st="2" end="2"/>
                                            </p:txEl>
                                          </p:spTgt>
                                        </p:tgtEl>
                                        <p:attrNameLst>
                                          <p:attrName>xshear</p:attrName>
                                        </p:attrNameLst>
                                      </p:cBhvr>
                                    </p:anim>
                                    <p:animScale>
                                      <p:cBhvr>
                                        <p:cTn id="15" dur="100" decel="100000" autoRev="1" fill="hold">
                                          <p:stCondLst>
                                            <p:cond delay="300"/>
                                          </p:stCondLst>
                                        </p:cTn>
                                        <p:tgtEl>
                                          <p:spTgt spid="3">
                                            <p:txEl>
                                              <p:pRg st="2" end="2"/>
                                            </p:txEl>
                                          </p:spTgt>
                                        </p:tgtEl>
                                      </p:cBhvr>
                                      <p:from x="100000" y="100000"/>
                                      <p:to x="80000" y="100000"/>
                                    </p:animScale>
                                    <p:anim by="(#ppt_h/3+#ppt_w*0.1)" calcmode="lin" valueType="num">
                                      <p:cBhvr additive="sum">
                                        <p:cTn id="16" dur="100" decel="100000" autoRev="1" fill="hold">
                                          <p:stCondLst>
                                            <p:cond delay="3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428604"/>
            <a:ext cx="8229600" cy="785818"/>
          </a:xfrm>
        </p:spPr>
        <p:txBody>
          <a:bodyPr>
            <a:normAutofit/>
          </a:bodyPr>
          <a:lstStyle/>
          <a:p>
            <a:pPr>
              <a:buClr>
                <a:srgbClr val="0033CC"/>
              </a:buClr>
              <a:buFont typeface="Arial" pitchFamily="34" charset="0"/>
              <a:buChar char="•"/>
            </a:pPr>
            <a:r>
              <a:rPr lang="fr-FR" sz="2400" kern="0" dirty="0" smtClean="0">
                <a:solidFill>
                  <a:schemeClr val="bg1"/>
                </a:solidFill>
                <a:latin typeface="Times New Roman" pitchFamily="18" charset="0"/>
                <a:cs typeface="Times New Roman" pitchFamily="18" charset="0"/>
              </a:rPr>
              <a:t>Résultats expérimentaux</a:t>
            </a:r>
            <a:endParaRPr lang="fr-FR" sz="2400" dirty="0">
              <a:solidFill>
                <a:schemeClr val="bg1"/>
              </a:solidFill>
            </a:endParaRPr>
          </a:p>
        </p:txBody>
      </p:sp>
      <p:graphicFrame>
        <p:nvGraphicFramePr>
          <p:cNvPr id="4" name="Espace réservé du contenu 3"/>
          <p:cNvGraphicFramePr>
            <a:graphicFrameLocks noGrp="1"/>
          </p:cNvGraphicFramePr>
          <p:nvPr>
            <p:ph idx="1"/>
          </p:nvPr>
        </p:nvGraphicFramePr>
        <p:xfrm>
          <a:off x="428596" y="1214422"/>
          <a:ext cx="8229600" cy="4846734"/>
        </p:xfrm>
        <a:graphic>
          <a:graphicData uri="http://schemas.openxmlformats.org/drawingml/2006/table">
            <a:tbl>
              <a:tblPr firstRow="1" bandRow="1">
                <a:tableStyleId>{BDBED569-4797-4DF1-A0F4-6AAB3CD982D8}</a:tableStyleId>
              </a:tblPr>
              <a:tblGrid>
                <a:gridCol w="1114404"/>
                <a:gridCol w="1287506"/>
                <a:gridCol w="2524259"/>
                <a:gridCol w="1056068"/>
                <a:gridCol w="1043188"/>
                <a:gridCol w="1204175"/>
              </a:tblGrid>
              <a:tr h="516171">
                <a:tc gridSpan="2">
                  <a:txBody>
                    <a:bodyPr/>
                    <a:lstStyle/>
                    <a:p>
                      <a:pPr algn="ctr">
                        <a:lnSpc>
                          <a:spcPct val="115000"/>
                        </a:lnSpc>
                        <a:spcAft>
                          <a:spcPts val="0"/>
                        </a:spcAft>
                      </a:pPr>
                      <a:r>
                        <a:rPr lang="fr-FR" sz="1600" dirty="0" smtClean="0">
                          <a:latin typeface="Times New Roman" pitchFamily="18" charset="0"/>
                          <a:cs typeface="Times New Roman" pitchFamily="18" charset="0"/>
                        </a:rPr>
                        <a:t>Instances</a:t>
                      </a:r>
                      <a:endParaRPr lang="fr-FR" sz="1600" b="1" dirty="0">
                        <a:latin typeface="Times New Roman" pitchFamily="18" charset="0"/>
                        <a:ea typeface="Calibri"/>
                        <a:cs typeface="Times New Roman" pitchFamily="18" charset="0"/>
                      </a:endParaRPr>
                    </a:p>
                  </a:txBody>
                  <a:tcPr marL="44450" marR="44450" marT="0" marB="0"/>
                </a:tc>
                <a:tc hMerge="1">
                  <a:txBody>
                    <a:bodyPr/>
                    <a:lstStyle/>
                    <a:p>
                      <a:pPr algn="ctr">
                        <a:lnSpc>
                          <a:spcPct val="115000"/>
                        </a:lnSpc>
                        <a:spcAft>
                          <a:spcPts val="0"/>
                        </a:spcAft>
                      </a:pPr>
                      <a:endParaRPr lang="fr-FR" sz="1100" dirty="0">
                        <a:latin typeface="Calibri"/>
                        <a:ea typeface="Calibri"/>
                        <a:cs typeface="Times New Roman"/>
                      </a:endParaRPr>
                    </a:p>
                  </a:txBody>
                  <a:tcPr marL="44450" marR="44450" marT="0" marB="0"/>
                </a:tc>
                <a:tc gridSpan="4">
                  <a:txBody>
                    <a:bodyPr/>
                    <a:lstStyle/>
                    <a:p>
                      <a:pPr algn="ctr">
                        <a:lnSpc>
                          <a:spcPct val="115000"/>
                        </a:lnSpc>
                        <a:spcAft>
                          <a:spcPts val="0"/>
                        </a:spcAft>
                      </a:pPr>
                      <a:r>
                        <a:rPr lang="fr-FR" sz="1600" dirty="0" smtClean="0">
                          <a:latin typeface="Times New Roman" pitchFamily="18" charset="0"/>
                          <a:cs typeface="Times New Roman" pitchFamily="18" charset="0"/>
                        </a:rPr>
                        <a:t>Instances</a:t>
                      </a:r>
                      <a:endParaRPr lang="fr-FR" sz="1600" b="1" dirty="0">
                        <a:latin typeface="Times New Roman" pitchFamily="18" charset="0"/>
                        <a:ea typeface="Calibri"/>
                        <a:cs typeface="Times New Roman" pitchFamily="18" charset="0"/>
                      </a:endParaRPr>
                    </a:p>
                  </a:txBody>
                  <a:tcPr marL="44450" marR="44450" marT="0" marB="0"/>
                </a:tc>
                <a:tc hMerge="1">
                  <a:txBody>
                    <a:bodyPr/>
                    <a:lstStyle/>
                    <a:p>
                      <a:pPr algn="ctr">
                        <a:lnSpc>
                          <a:spcPct val="115000"/>
                        </a:lnSpc>
                        <a:spcAft>
                          <a:spcPts val="0"/>
                        </a:spcAft>
                      </a:pPr>
                      <a:endParaRPr lang="fr-FR" sz="1100">
                        <a:latin typeface="Calibri"/>
                        <a:ea typeface="Calibri"/>
                        <a:cs typeface="Times New Roman"/>
                      </a:endParaRPr>
                    </a:p>
                  </a:txBody>
                  <a:tcPr marL="44450" marR="44450" marT="0" marB="0"/>
                </a:tc>
                <a:tc hMerge="1">
                  <a:txBody>
                    <a:bodyPr/>
                    <a:lstStyle/>
                    <a:p>
                      <a:pPr algn="ctr">
                        <a:lnSpc>
                          <a:spcPct val="115000"/>
                        </a:lnSpc>
                        <a:spcAft>
                          <a:spcPts val="0"/>
                        </a:spcAft>
                      </a:pPr>
                      <a:endParaRPr lang="fr-FR" sz="1100" dirty="0">
                        <a:latin typeface="Calibri"/>
                        <a:ea typeface="Calibri"/>
                        <a:cs typeface="Times New Roman"/>
                      </a:endParaRPr>
                    </a:p>
                  </a:txBody>
                  <a:tcPr marL="44450" marR="44450" marT="0" marB="0"/>
                </a:tc>
                <a:tc hMerge="1">
                  <a:txBody>
                    <a:bodyPr/>
                    <a:lstStyle/>
                    <a:p>
                      <a:pPr algn="ctr">
                        <a:lnSpc>
                          <a:spcPct val="115000"/>
                        </a:lnSpc>
                        <a:spcAft>
                          <a:spcPts val="0"/>
                        </a:spcAft>
                      </a:pPr>
                      <a:endParaRPr lang="fr-FR" sz="1100" dirty="0">
                        <a:latin typeface="Calibri"/>
                        <a:ea typeface="Calibri"/>
                        <a:cs typeface="Times New Roman"/>
                      </a:endParaRPr>
                    </a:p>
                  </a:txBody>
                  <a:tcPr marL="44450" marR="44450" marT="0" marB="0"/>
                </a:tc>
              </a:tr>
              <a:tr h="442667">
                <a:tc rowSpan="2">
                  <a:txBody>
                    <a:bodyPr/>
                    <a:lstStyle/>
                    <a:p>
                      <a:pPr algn="ctr">
                        <a:lnSpc>
                          <a:spcPct val="115000"/>
                        </a:lnSpc>
                        <a:spcAft>
                          <a:spcPts val="0"/>
                        </a:spcAft>
                      </a:pPr>
                      <a:r>
                        <a:rPr lang="fr-FR" sz="1600" dirty="0" smtClean="0">
                          <a:latin typeface="Times New Roman" pitchFamily="18" charset="0"/>
                          <a:cs typeface="Times New Roman" pitchFamily="18" charset="0"/>
                        </a:rPr>
                        <a:t>Nombre</a:t>
                      </a:r>
                    </a:p>
                    <a:p>
                      <a:r>
                        <a:rPr lang="fr-FR" sz="1600" dirty="0" smtClean="0">
                          <a:latin typeface="Times New Roman" pitchFamily="18" charset="0"/>
                          <a:cs typeface="Times New Roman" pitchFamily="18" charset="0"/>
                        </a:rPr>
                        <a:t>d'objectifs</a:t>
                      </a:r>
                      <a:endParaRPr lang="fr-FR" sz="1600" b="1" dirty="0">
                        <a:latin typeface="Times New Roman" pitchFamily="18" charset="0"/>
                        <a:cs typeface="Times New Roman" pitchFamily="18" charset="0"/>
                      </a:endParaRPr>
                    </a:p>
                  </a:txBody>
                  <a:tcPr/>
                </a:tc>
                <a:tc rowSpan="2">
                  <a:txBody>
                    <a:bodyPr/>
                    <a:lstStyle/>
                    <a:p>
                      <a:pPr algn="ctr">
                        <a:lnSpc>
                          <a:spcPct val="115000"/>
                        </a:lnSpc>
                        <a:spcAft>
                          <a:spcPts val="0"/>
                        </a:spcAft>
                      </a:pPr>
                      <a:r>
                        <a:rPr lang="fr-FR" sz="1600" dirty="0">
                          <a:latin typeface="Times New Roman" pitchFamily="18" charset="0"/>
                          <a:cs typeface="Times New Roman" pitchFamily="18" charset="0"/>
                        </a:rPr>
                        <a:t>Nombre</a:t>
                      </a:r>
                    </a:p>
                    <a:p>
                      <a:pPr algn="ctr">
                        <a:lnSpc>
                          <a:spcPct val="115000"/>
                        </a:lnSpc>
                        <a:spcAft>
                          <a:spcPts val="0"/>
                        </a:spcAft>
                      </a:pPr>
                      <a:r>
                        <a:rPr lang="fr-FR" sz="1600" dirty="0">
                          <a:latin typeface="Times New Roman" pitchFamily="18" charset="0"/>
                          <a:cs typeface="Times New Roman" pitchFamily="18" charset="0"/>
                        </a:rPr>
                        <a:t>d'objets</a:t>
                      </a:r>
                      <a:endParaRPr lang="fr-FR" sz="1600" b="1" dirty="0">
                        <a:latin typeface="Times New Roman" pitchFamily="18" charset="0"/>
                        <a:ea typeface="Calibri"/>
                        <a:cs typeface="Times New Roman" pitchFamily="18" charset="0"/>
                      </a:endParaRPr>
                    </a:p>
                  </a:txBody>
                  <a:tcPr marL="44450" marR="44450" marT="0" marB="0"/>
                </a:tc>
                <a:tc rowSpan="2">
                  <a:txBody>
                    <a:bodyPr/>
                    <a:lstStyle/>
                    <a:p>
                      <a:pPr algn="ctr">
                        <a:lnSpc>
                          <a:spcPct val="115000"/>
                        </a:lnSpc>
                        <a:spcAft>
                          <a:spcPts val="0"/>
                        </a:spcAft>
                      </a:pPr>
                      <a:r>
                        <a:rPr lang="fr-FR" sz="1400" dirty="0" smtClean="0">
                          <a:latin typeface="Times New Roman" pitchFamily="18" charset="0"/>
                          <a:cs typeface="Times New Roman" pitchFamily="18" charset="0"/>
                        </a:rPr>
                        <a:t>Taille de la</a:t>
                      </a:r>
                    </a:p>
                    <a:p>
                      <a:r>
                        <a:rPr lang="fr-FR" sz="1400" dirty="0" smtClean="0">
                          <a:latin typeface="Times New Roman" pitchFamily="18" charset="0"/>
                          <a:cs typeface="Times New Roman" pitchFamily="18" charset="0"/>
                        </a:rPr>
                        <a:t>population (tous lesalgorithmes)</a:t>
                      </a:r>
                      <a:endParaRPr lang="fr-FR" sz="1400" b="0" dirty="0">
                        <a:latin typeface="Times New Roman" pitchFamily="18" charset="0"/>
                        <a:cs typeface="Times New Roman" pitchFamily="18" charset="0"/>
                      </a:endParaRPr>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latin typeface="Times New Roman" pitchFamily="18" charset="0"/>
                          <a:cs typeface="Times New Roman" pitchFamily="18" charset="0"/>
                        </a:rPr>
                        <a:t>Nombre de générations</a:t>
                      </a:r>
                      <a:endParaRPr lang="fr-FR" b="1" dirty="0">
                        <a:latin typeface="Times New Roman" pitchFamily="18" charset="0"/>
                        <a:cs typeface="Times New Roman" pitchFamily="18" charset="0"/>
                      </a:endParaRPr>
                    </a:p>
                  </a:txBody>
                  <a:tcPr/>
                </a:tc>
                <a:tc hMerge="1">
                  <a:txBody>
                    <a:bodyPr/>
                    <a:lstStyle/>
                    <a:p>
                      <a:endParaRPr lang="fr-FR"/>
                    </a:p>
                  </a:txBody>
                  <a:tcPr/>
                </a:tc>
                <a:tc hMerge="1">
                  <a:txBody>
                    <a:bodyPr/>
                    <a:lstStyle/>
                    <a:p>
                      <a:endParaRPr lang="fr-FR" dirty="0"/>
                    </a:p>
                  </a:txBody>
                  <a:tcPr/>
                </a:tc>
              </a:tr>
              <a:tr h="227020">
                <a:tc vMerge="1">
                  <a:txBody>
                    <a:bodyPr/>
                    <a:lstStyle/>
                    <a:p>
                      <a:endParaRPr lang="fr-FR"/>
                    </a:p>
                  </a:txBody>
                  <a:tcPr/>
                </a:tc>
                <a:tc vMerge="1">
                  <a:txBody>
                    <a:bodyPr/>
                    <a:lstStyle/>
                    <a:p>
                      <a:pPr algn="ctr">
                        <a:lnSpc>
                          <a:spcPct val="115000"/>
                        </a:lnSpc>
                        <a:spcAft>
                          <a:spcPts val="0"/>
                        </a:spcAft>
                      </a:pPr>
                      <a:endParaRPr lang="fr-FR" sz="1100" dirty="0">
                        <a:latin typeface="Calibri"/>
                        <a:ea typeface="Calibri"/>
                        <a:cs typeface="Times New Roman"/>
                      </a:endParaRPr>
                    </a:p>
                  </a:txBody>
                  <a:tcPr marL="44450" marR="44450" marT="0" marB="0"/>
                </a:tc>
                <a:tc vMerge="1">
                  <a:txBody>
                    <a:bodyPr/>
                    <a:lstStyle/>
                    <a:p>
                      <a:endParaRPr lang="fr-F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latin typeface="Times New Roman" pitchFamily="18" charset="0"/>
                          <a:cs typeface="Times New Roman" pitchFamily="18" charset="0"/>
                        </a:rPr>
                        <a:t>NSGA</a:t>
                      </a:r>
                      <a:endParaRPr lang="fr-FR"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latin typeface="Times New Roman" pitchFamily="18" charset="0"/>
                          <a:cs typeface="Times New Roman" pitchFamily="18" charset="0"/>
                        </a:rPr>
                        <a:t>MOGLS</a:t>
                      </a:r>
                      <a:endParaRPr lang="fr-FR" dirty="0">
                        <a:latin typeface="Times New Roman" pitchFamily="18" charset="0"/>
                        <a:cs typeface="Times New Roman" pitchFamily="18" charset="0"/>
                      </a:endParaRPr>
                    </a:p>
                  </a:txBody>
                  <a:tcPr/>
                </a:tc>
                <a:tc>
                  <a:txBody>
                    <a:bodyPr/>
                    <a:lstStyle/>
                    <a:p>
                      <a:r>
                        <a:rPr lang="fr-FR" sz="1800" kern="1200" dirty="0" smtClean="0">
                          <a:latin typeface="Times New Roman" pitchFamily="18" charset="0"/>
                          <a:cs typeface="Times New Roman" pitchFamily="18" charset="0"/>
                        </a:rPr>
                        <a:t>GTS</a:t>
                      </a:r>
                      <a:r>
                        <a:rPr lang="fr-FR" sz="1800" kern="1200" baseline="30000" dirty="0" smtClean="0">
                          <a:latin typeface="Times New Roman" pitchFamily="18" charset="0"/>
                          <a:cs typeface="Times New Roman" pitchFamily="18" charset="0"/>
                        </a:rPr>
                        <a:t>MOKP</a:t>
                      </a:r>
                      <a:endParaRPr lang="fr-FR" dirty="0">
                        <a:latin typeface="Times New Roman" pitchFamily="18" charset="0"/>
                        <a:cs typeface="Times New Roman" pitchFamily="18" charset="0"/>
                      </a:endParaRPr>
                    </a:p>
                  </a:txBody>
                  <a:tcPr/>
                </a:tc>
              </a:tr>
              <a:tr h="411196">
                <a:tc rowSpan="3">
                  <a:txBody>
                    <a:bodyPr/>
                    <a:lstStyle/>
                    <a:p>
                      <a:pPr algn="ctr"/>
                      <a:endParaRPr lang="fr-FR" dirty="0" smtClean="0">
                        <a:latin typeface="Times New Roman" pitchFamily="18" charset="0"/>
                        <a:cs typeface="Times New Roman" pitchFamily="18" charset="0"/>
                      </a:endParaRPr>
                    </a:p>
                    <a:p>
                      <a:pPr algn="ctr"/>
                      <a:r>
                        <a:rPr lang="fr-FR" dirty="0" smtClean="0">
                          <a:latin typeface="Times New Roman" pitchFamily="18" charset="0"/>
                          <a:cs typeface="Times New Roman" pitchFamily="18" charset="0"/>
                        </a:rPr>
                        <a:t>2</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250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150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500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110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50</a:t>
                      </a:r>
                      <a:endParaRPr lang="fr-FR" dirty="0">
                        <a:latin typeface="Times New Roman" pitchFamily="18" charset="0"/>
                        <a:cs typeface="Times New Roman" pitchFamily="18" charset="0"/>
                      </a:endParaRPr>
                    </a:p>
                  </a:txBody>
                  <a:tcPr/>
                </a:tc>
              </a:tr>
              <a:tr h="407569">
                <a:tc vMerge="1">
                  <a:txBody>
                    <a:bodyPr/>
                    <a:lstStyle/>
                    <a:p>
                      <a:endParaRPr lang="fr-FR"/>
                    </a:p>
                  </a:txBody>
                  <a:tcPr/>
                </a:tc>
                <a:tc>
                  <a:txBody>
                    <a:bodyPr/>
                    <a:lstStyle/>
                    <a:p>
                      <a:pPr algn="ctr"/>
                      <a:r>
                        <a:rPr lang="fr-FR" dirty="0" smtClean="0">
                          <a:latin typeface="Times New Roman" pitchFamily="18" charset="0"/>
                          <a:cs typeface="Times New Roman" pitchFamily="18" charset="0"/>
                        </a:rPr>
                        <a:t>500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200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500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140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50</a:t>
                      </a:r>
                      <a:endParaRPr lang="fr-FR" dirty="0">
                        <a:latin typeface="Times New Roman" pitchFamily="18" charset="0"/>
                        <a:cs typeface="Times New Roman" pitchFamily="18" charset="0"/>
                      </a:endParaRPr>
                    </a:p>
                  </a:txBody>
                  <a:tcPr/>
                </a:tc>
              </a:tr>
              <a:tr h="322910">
                <a:tc vMerge="1">
                  <a:txBody>
                    <a:bodyPr/>
                    <a:lstStyle/>
                    <a:p>
                      <a:endParaRPr lang="fr-FR"/>
                    </a:p>
                  </a:txBody>
                  <a:tcPr/>
                </a:tc>
                <a:tc>
                  <a:txBody>
                    <a:bodyPr/>
                    <a:lstStyle/>
                    <a:p>
                      <a:pPr algn="ctr"/>
                      <a:r>
                        <a:rPr lang="fr-FR" dirty="0" smtClean="0">
                          <a:latin typeface="Times New Roman" pitchFamily="18" charset="0"/>
                          <a:cs typeface="Times New Roman" pitchFamily="18" charset="0"/>
                        </a:rPr>
                        <a:t>750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250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500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150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50</a:t>
                      </a:r>
                      <a:endParaRPr lang="fr-FR" dirty="0">
                        <a:latin typeface="Times New Roman" pitchFamily="18" charset="0"/>
                        <a:cs typeface="Times New Roman" pitchFamily="18" charset="0"/>
                      </a:endParaRPr>
                    </a:p>
                  </a:txBody>
                  <a:tcPr/>
                </a:tc>
              </a:tr>
              <a:tr h="459871">
                <a:tc rowSpan="3">
                  <a:txBody>
                    <a:bodyPr/>
                    <a:lstStyle/>
                    <a:p>
                      <a:pPr algn="ctr"/>
                      <a:endParaRPr lang="fr-FR" dirty="0" smtClean="0">
                        <a:latin typeface="Times New Roman" pitchFamily="18" charset="0"/>
                        <a:cs typeface="Times New Roman" pitchFamily="18" charset="0"/>
                      </a:endParaRPr>
                    </a:p>
                    <a:p>
                      <a:pPr algn="ctr"/>
                      <a:r>
                        <a:rPr lang="fr-FR" dirty="0" smtClean="0">
                          <a:latin typeface="Times New Roman" pitchFamily="18" charset="0"/>
                          <a:cs typeface="Times New Roman" pitchFamily="18" charset="0"/>
                        </a:rPr>
                        <a:t>3</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250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200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1100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160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50</a:t>
                      </a:r>
                      <a:endParaRPr lang="fr-FR" dirty="0">
                        <a:latin typeface="Times New Roman" pitchFamily="18" charset="0"/>
                        <a:cs typeface="Times New Roman" pitchFamily="18" charset="0"/>
                      </a:endParaRPr>
                    </a:p>
                  </a:txBody>
                  <a:tcPr/>
                </a:tc>
              </a:tr>
              <a:tr h="334959">
                <a:tc vMerge="1">
                  <a:txBody>
                    <a:bodyPr/>
                    <a:lstStyle/>
                    <a:p>
                      <a:endParaRPr lang="fr-FR"/>
                    </a:p>
                  </a:txBody>
                  <a:tcPr/>
                </a:tc>
                <a:tc>
                  <a:txBody>
                    <a:bodyPr/>
                    <a:lstStyle/>
                    <a:p>
                      <a:pPr algn="ctr"/>
                      <a:r>
                        <a:rPr lang="fr-FR" dirty="0" smtClean="0">
                          <a:latin typeface="Times New Roman" pitchFamily="18" charset="0"/>
                          <a:cs typeface="Times New Roman" pitchFamily="18" charset="0"/>
                        </a:rPr>
                        <a:t>500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250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1100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170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50</a:t>
                      </a:r>
                      <a:endParaRPr lang="fr-FR" dirty="0">
                        <a:latin typeface="Times New Roman" pitchFamily="18" charset="0"/>
                        <a:cs typeface="Times New Roman" pitchFamily="18" charset="0"/>
                      </a:endParaRPr>
                    </a:p>
                  </a:txBody>
                  <a:tcPr/>
                </a:tc>
              </a:tr>
              <a:tr h="334959">
                <a:tc vMerge="1">
                  <a:txBody>
                    <a:bodyPr/>
                    <a:lstStyle/>
                    <a:p>
                      <a:endParaRPr lang="fr-FR"/>
                    </a:p>
                  </a:txBody>
                  <a:tcPr/>
                </a:tc>
                <a:tc>
                  <a:txBody>
                    <a:bodyPr/>
                    <a:lstStyle/>
                    <a:p>
                      <a:pPr algn="ctr"/>
                      <a:r>
                        <a:rPr lang="fr-FR" dirty="0" smtClean="0">
                          <a:latin typeface="Times New Roman" pitchFamily="18" charset="0"/>
                          <a:cs typeface="Times New Roman" pitchFamily="18" charset="0"/>
                        </a:rPr>
                        <a:t>750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300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1100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170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50</a:t>
                      </a:r>
                      <a:endParaRPr lang="fr-FR" dirty="0">
                        <a:latin typeface="Times New Roman" pitchFamily="18" charset="0"/>
                        <a:cs typeface="Times New Roman" pitchFamily="18" charset="0"/>
                      </a:endParaRPr>
                    </a:p>
                  </a:txBody>
                  <a:tcPr/>
                </a:tc>
              </a:tr>
              <a:tr h="414700">
                <a:tc rowSpan="3">
                  <a:txBody>
                    <a:bodyPr/>
                    <a:lstStyle/>
                    <a:p>
                      <a:endParaRPr lang="fr-FR" dirty="0" smtClean="0">
                        <a:latin typeface="Times New Roman" pitchFamily="18" charset="0"/>
                        <a:cs typeface="Times New Roman" pitchFamily="18" charset="0"/>
                      </a:endParaRPr>
                    </a:p>
                    <a:p>
                      <a:pPr algn="ctr"/>
                      <a:r>
                        <a:rPr lang="fr-FR" dirty="0" smtClean="0">
                          <a:latin typeface="Times New Roman" pitchFamily="18" charset="0"/>
                          <a:cs typeface="Times New Roman" pitchFamily="18" charset="0"/>
                        </a:rPr>
                        <a:t>4</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250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250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3000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300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50</a:t>
                      </a:r>
                      <a:endParaRPr lang="fr-FR" dirty="0">
                        <a:latin typeface="Times New Roman" pitchFamily="18" charset="0"/>
                        <a:cs typeface="Times New Roman" pitchFamily="18" charset="0"/>
                      </a:endParaRPr>
                    </a:p>
                  </a:txBody>
                  <a:tcPr/>
                </a:tc>
              </a:tr>
              <a:tr h="328435">
                <a:tc vMerge="1">
                  <a:txBody>
                    <a:bodyPr/>
                    <a:lstStyle/>
                    <a:p>
                      <a:endParaRPr lang="fr-FR"/>
                    </a:p>
                  </a:txBody>
                  <a:tcPr/>
                </a:tc>
                <a:tc>
                  <a:txBody>
                    <a:bodyPr/>
                    <a:lstStyle/>
                    <a:p>
                      <a:pPr algn="ctr"/>
                      <a:r>
                        <a:rPr lang="fr-FR" dirty="0" smtClean="0">
                          <a:latin typeface="Times New Roman" pitchFamily="18" charset="0"/>
                          <a:cs typeface="Times New Roman" pitchFamily="18" charset="0"/>
                        </a:rPr>
                        <a:t>500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300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3000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320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50</a:t>
                      </a:r>
                      <a:endParaRPr lang="fr-FR" dirty="0">
                        <a:latin typeface="Times New Roman" pitchFamily="18" charset="0"/>
                        <a:cs typeface="Times New Roman" pitchFamily="18" charset="0"/>
                      </a:endParaRPr>
                    </a:p>
                  </a:txBody>
                  <a:tcPr/>
                </a:tc>
              </a:tr>
              <a:tr h="328435">
                <a:tc vMerge="1">
                  <a:txBody>
                    <a:bodyPr/>
                    <a:lstStyle/>
                    <a:p>
                      <a:endParaRPr lang="fr-FR"/>
                    </a:p>
                  </a:txBody>
                  <a:tcPr/>
                </a:tc>
                <a:tc>
                  <a:txBody>
                    <a:bodyPr/>
                    <a:lstStyle/>
                    <a:p>
                      <a:pPr algn="ctr"/>
                      <a:r>
                        <a:rPr lang="fr-FR" dirty="0" smtClean="0">
                          <a:latin typeface="Times New Roman" pitchFamily="18" charset="0"/>
                          <a:cs typeface="Times New Roman" pitchFamily="18" charset="0"/>
                        </a:rPr>
                        <a:t>750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350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3000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320</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50</a:t>
                      </a:r>
                      <a:endParaRPr lang="fr-FR" dirty="0">
                        <a:latin typeface="Times New Roman" pitchFamily="18" charset="0"/>
                        <a:cs typeface="Times New Roman" pitchFamily="18" charset="0"/>
                      </a:endParaRPr>
                    </a:p>
                  </a:txBody>
                  <a:tcPr/>
                </a:tc>
              </a:tr>
            </a:tbl>
          </a:graphicData>
        </a:graphic>
      </p:graphicFrame>
      <p:sp>
        <p:nvSpPr>
          <p:cNvPr id="7" name="Rectangle à coins arrondis 6"/>
          <p:cNvSpPr/>
          <p:nvPr/>
        </p:nvSpPr>
        <p:spPr>
          <a:xfrm>
            <a:off x="571472" y="6286520"/>
            <a:ext cx="8072494" cy="42862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0"/>
              </a:spcAft>
            </a:pPr>
            <a:r>
              <a:rPr lang="fr-FR" b="1" dirty="0" smtClean="0">
                <a:solidFill>
                  <a:schemeClr val="tx1"/>
                </a:solidFill>
                <a:latin typeface="Times New Roman"/>
                <a:ea typeface="Calibri"/>
                <a:cs typeface="Times New Roman"/>
              </a:rPr>
              <a:t>Tableau  1 : Valeurs des paramètres pour les différents algorithmes et instances</a:t>
            </a:r>
            <a:endParaRPr lang="fr-FR" sz="1600" dirty="0" smtClean="0">
              <a:solidFill>
                <a:schemeClr val="tx1"/>
              </a:solidFill>
              <a:ea typeface="Calibri"/>
              <a:cs typeface="Times New Roman"/>
            </a:endParaRPr>
          </a:p>
        </p:txBody>
      </p:sp>
      <p:sp>
        <p:nvSpPr>
          <p:cNvPr id="5" name="Titre 1"/>
          <p:cNvSpPr txBox="1">
            <a:spLocks/>
          </p:cNvSpPr>
          <p:nvPr/>
        </p:nvSpPr>
        <p:spPr>
          <a:xfrm>
            <a:off x="428596" y="-24"/>
            <a:ext cx="8258204" cy="785818"/>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200" b="1" i="1"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Un algorithme hybride pour le problème de sac à dos </a:t>
            </a:r>
            <a:r>
              <a:rPr kumimoji="0" lang="fr-FR" sz="2200" b="1" i="1"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multiobjectif</a:t>
            </a:r>
            <a:endParaRPr kumimoji="0" lang="fr-FR" sz="2200" b="1" i="0" u="none" strike="noStrike" kern="1200" cap="none" spc="0" normalizeH="0" baseline="0" noProof="0" dirty="0">
              <a:ln>
                <a:noFill/>
              </a:ln>
              <a:solidFill>
                <a:schemeClr val="tx1"/>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31828"/>
            <a:ext cx="8229600" cy="654032"/>
          </a:xfrm>
        </p:spPr>
        <p:txBody>
          <a:bodyPr>
            <a:normAutofit/>
          </a:bodyPr>
          <a:lstStyle/>
          <a:p>
            <a:pPr>
              <a:buClr>
                <a:srgbClr val="0033CC"/>
              </a:buClr>
              <a:buFont typeface="Arial" pitchFamily="34" charset="0"/>
              <a:buChar char="•"/>
            </a:pPr>
            <a:r>
              <a:rPr lang="fr-FR" sz="2400" b="1" kern="0" dirty="0" smtClean="0">
                <a:solidFill>
                  <a:schemeClr val="bg1"/>
                </a:solidFill>
                <a:latin typeface="Times New Roman" pitchFamily="18" charset="0"/>
                <a:cs typeface="Times New Roman" pitchFamily="18" charset="0"/>
              </a:rPr>
              <a:t>Résultats expérimentaux</a:t>
            </a:r>
            <a:endParaRPr lang="fr-FR" sz="2400" dirty="0">
              <a:solidFill>
                <a:schemeClr val="bg1"/>
              </a:solidFill>
            </a:endParaRPr>
          </a:p>
        </p:txBody>
      </p:sp>
      <p:sp>
        <p:nvSpPr>
          <p:cNvPr id="3" name="Espace réservé du contenu 2"/>
          <p:cNvSpPr>
            <a:spLocks noGrp="1"/>
          </p:cNvSpPr>
          <p:nvPr>
            <p:ph idx="1"/>
          </p:nvPr>
        </p:nvSpPr>
        <p:spPr>
          <a:xfrm>
            <a:off x="457200" y="1231903"/>
            <a:ext cx="8229600" cy="5054617"/>
          </a:xfrm>
        </p:spPr>
        <p:txBody>
          <a:bodyPr>
            <a:normAutofit fontScale="55000" lnSpcReduction="20000"/>
          </a:bodyPr>
          <a:lstStyle/>
          <a:p>
            <a:pPr>
              <a:lnSpc>
                <a:spcPct val="115000"/>
              </a:lnSpc>
              <a:spcAft>
                <a:spcPts val="0"/>
              </a:spcAft>
              <a:buNone/>
            </a:pPr>
            <a:r>
              <a:rPr lang="fr-FR" dirty="0" smtClean="0">
                <a:latin typeface="Times New Roman"/>
                <a:ea typeface="Calibri"/>
                <a:cs typeface="Times New Roman"/>
              </a:rPr>
              <a:t>  </a:t>
            </a:r>
            <a:r>
              <a:rPr lang="fr-FR" sz="3300" dirty="0" smtClean="0">
                <a:latin typeface="Times New Roman" pitchFamily="18" charset="0"/>
                <a:ea typeface="Calibri"/>
                <a:cs typeface="Times New Roman" pitchFamily="18" charset="0"/>
              </a:rPr>
              <a:t>Dans nos expérimentations, nous utilisons les paramètres suivants :</a:t>
            </a:r>
          </a:p>
          <a:p>
            <a:pPr lvl="1">
              <a:lnSpc>
                <a:spcPct val="115000"/>
              </a:lnSpc>
              <a:buClr>
                <a:srgbClr val="0033CC"/>
              </a:buClr>
              <a:buFont typeface="Symbol"/>
              <a:buChar char=""/>
            </a:pPr>
            <a:r>
              <a:rPr lang="fr-FR" sz="3300" dirty="0" smtClean="0">
                <a:latin typeface="Times New Roman" pitchFamily="18" charset="0"/>
                <a:ea typeface="Calibri"/>
                <a:cs typeface="Times New Roman" pitchFamily="18" charset="0"/>
              </a:rPr>
              <a:t>Pour NSGA , nous initialisons le taux de mutation à 0.2, et la distance de voisinage à 0.4.</a:t>
            </a:r>
          </a:p>
          <a:p>
            <a:pPr lvl="1">
              <a:lnSpc>
                <a:spcPct val="115000"/>
              </a:lnSpc>
              <a:buClr>
                <a:srgbClr val="0033CC"/>
              </a:buClr>
              <a:buFont typeface="Symbol"/>
              <a:buChar char=""/>
            </a:pPr>
            <a:r>
              <a:rPr lang="fr-FR" sz="3300" dirty="0" smtClean="0">
                <a:latin typeface="Times New Roman" pitchFamily="18" charset="0"/>
                <a:ea typeface="Calibri"/>
                <a:cs typeface="Times New Roman" pitchFamily="18" charset="0"/>
              </a:rPr>
              <a:t>Pour GTS</a:t>
            </a:r>
            <a:r>
              <a:rPr lang="fr-FR" sz="3300" baseline="30000" dirty="0" smtClean="0">
                <a:latin typeface="Times New Roman" pitchFamily="18" charset="0"/>
                <a:ea typeface="Calibri"/>
                <a:cs typeface="Times New Roman" pitchFamily="18" charset="0"/>
              </a:rPr>
              <a:t>MOKP</a:t>
            </a:r>
            <a:r>
              <a:rPr lang="fr-FR" sz="3300" dirty="0" smtClean="0">
                <a:latin typeface="Times New Roman" pitchFamily="18" charset="0"/>
                <a:ea typeface="Calibri"/>
                <a:cs typeface="Times New Roman" pitchFamily="18" charset="0"/>
              </a:rPr>
              <a:t> , nous initialisons le nombre de générations à 50, le nombre d'itérations Tabou à L = 12 et la taille de la liste Tabou à 2 pour chaque exécution de l'algorithme Tabou,</a:t>
            </a:r>
          </a:p>
          <a:p>
            <a:pPr lvl="1">
              <a:lnSpc>
                <a:spcPct val="115000"/>
              </a:lnSpc>
              <a:buClr>
                <a:srgbClr val="0033CC"/>
              </a:buClr>
              <a:buFont typeface="Symbol"/>
              <a:buChar char=""/>
            </a:pPr>
            <a:r>
              <a:rPr lang="fr-FR" sz="3300" dirty="0" smtClean="0">
                <a:latin typeface="Times New Roman" pitchFamily="18" charset="0"/>
                <a:ea typeface="Calibri"/>
                <a:cs typeface="Times New Roman" pitchFamily="18" charset="0"/>
              </a:rPr>
              <a:t>Pour NSGA et MOGLS , nous autorisons toujours un nombre largement supérieur de gènérations pour obtenir des temps de calcul supèrieurs ou égaux à ceux obtenus pour GTS</a:t>
            </a:r>
            <a:r>
              <a:rPr lang="fr-FR" sz="3300" baseline="30000" dirty="0" smtClean="0">
                <a:latin typeface="Times New Roman" pitchFamily="18" charset="0"/>
                <a:ea typeface="Calibri"/>
                <a:cs typeface="Times New Roman" pitchFamily="18" charset="0"/>
              </a:rPr>
              <a:t>MOKP</a:t>
            </a:r>
            <a:r>
              <a:rPr lang="fr-FR" sz="3300" dirty="0" smtClean="0">
                <a:latin typeface="Times New Roman" pitchFamily="18" charset="0"/>
                <a:ea typeface="Calibri"/>
                <a:cs typeface="Times New Roman" pitchFamily="18" charset="0"/>
              </a:rPr>
              <a:t> (voir tableau 1),</a:t>
            </a:r>
          </a:p>
          <a:p>
            <a:pPr lvl="1">
              <a:lnSpc>
                <a:spcPct val="115000"/>
              </a:lnSpc>
              <a:buClr>
                <a:srgbClr val="0033CC"/>
              </a:buClr>
              <a:buFont typeface="Symbol"/>
              <a:buChar char=""/>
            </a:pPr>
            <a:r>
              <a:rPr lang="fr-FR" sz="3300" dirty="0" smtClean="0">
                <a:latin typeface="Times New Roman" pitchFamily="18" charset="0"/>
                <a:ea typeface="Calibri"/>
                <a:cs typeface="Times New Roman" pitchFamily="18" charset="0"/>
              </a:rPr>
              <a:t>L'initialisation de la taille de la population dépend du nombre d'objets ainsi que du nombre d'objectifs de l'instance traitée. Sur une même instance, la taille de la population est la même pour les trois algorithmes (voir tableau1).</a:t>
            </a:r>
          </a:p>
          <a:p>
            <a:pPr>
              <a:lnSpc>
                <a:spcPct val="115000"/>
              </a:lnSpc>
              <a:spcAft>
                <a:spcPts val="0"/>
              </a:spcAft>
              <a:buNone/>
            </a:pPr>
            <a:r>
              <a:rPr lang="fr-FR" sz="3300" dirty="0" smtClean="0">
                <a:latin typeface="Times New Roman" pitchFamily="18" charset="0"/>
                <a:ea typeface="Calibri"/>
                <a:cs typeface="Times New Roman" pitchFamily="18" charset="0"/>
              </a:rPr>
              <a:t>  Notons que, pour MOGLS et GTS</a:t>
            </a:r>
            <a:r>
              <a:rPr lang="fr-FR" sz="3300" baseline="30000" dirty="0" smtClean="0">
                <a:latin typeface="Times New Roman" pitchFamily="18" charset="0"/>
                <a:ea typeface="Calibri"/>
                <a:cs typeface="Times New Roman" pitchFamily="18" charset="0"/>
              </a:rPr>
              <a:t>MOKP</a:t>
            </a:r>
            <a:r>
              <a:rPr lang="fr-FR" sz="3300" dirty="0" smtClean="0">
                <a:latin typeface="Times New Roman" pitchFamily="18" charset="0"/>
                <a:ea typeface="Calibri"/>
                <a:cs typeface="Times New Roman" pitchFamily="18" charset="0"/>
              </a:rPr>
              <a:t> , le critère d'arrêt est calculé comme suit :</a:t>
            </a:r>
          </a:p>
          <a:p>
            <a:pPr>
              <a:lnSpc>
                <a:spcPct val="115000"/>
              </a:lnSpc>
              <a:spcAft>
                <a:spcPts val="0"/>
              </a:spcAft>
              <a:buNone/>
            </a:pPr>
            <a:r>
              <a:rPr lang="fr-FR" sz="3300" dirty="0" smtClean="0">
                <a:solidFill>
                  <a:schemeClr val="tx2"/>
                </a:solidFill>
                <a:latin typeface="Times New Roman" pitchFamily="18" charset="0"/>
                <a:ea typeface="Calibri"/>
                <a:cs typeface="Times New Roman" pitchFamily="18" charset="0"/>
              </a:rPr>
              <a:t>         </a:t>
            </a:r>
            <a:r>
              <a:rPr lang="fr-FR" sz="3300" b="1" dirty="0" smtClean="0">
                <a:solidFill>
                  <a:schemeClr val="tx2"/>
                </a:solidFill>
                <a:latin typeface="Times New Roman" pitchFamily="18" charset="0"/>
                <a:ea typeface="Calibri"/>
                <a:cs typeface="Times New Roman" pitchFamily="18" charset="0"/>
              </a:rPr>
              <a:t> critère d'arrêt = Nombre de générations </a:t>
            </a:r>
            <a:r>
              <a:rPr lang="fr-FR" sz="3300" b="1" baseline="-25000" dirty="0" smtClean="0">
                <a:solidFill>
                  <a:schemeClr val="tx2"/>
                </a:solidFill>
                <a:latin typeface="Times New Roman" pitchFamily="18" charset="0"/>
                <a:ea typeface="Calibri"/>
                <a:cs typeface="Times New Roman" pitchFamily="18" charset="0"/>
              </a:rPr>
              <a:t>*</a:t>
            </a:r>
            <a:r>
              <a:rPr lang="fr-FR" sz="3300" b="1" dirty="0" smtClean="0">
                <a:solidFill>
                  <a:schemeClr val="tx2"/>
                </a:solidFill>
                <a:latin typeface="Times New Roman" pitchFamily="18" charset="0"/>
                <a:ea typeface="Calibri"/>
                <a:cs typeface="Times New Roman" pitchFamily="18" charset="0"/>
              </a:rPr>
              <a:t> taille de la population.</a:t>
            </a:r>
            <a:endParaRPr lang="fr-FR" sz="3300" dirty="0" smtClean="0">
              <a:solidFill>
                <a:schemeClr val="tx2"/>
              </a:solidFill>
              <a:latin typeface="Times New Roman" pitchFamily="18" charset="0"/>
              <a:ea typeface="Calibri"/>
              <a:cs typeface="Times New Roman" pitchFamily="18" charset="0"/>
            </a:endParaRPr>
          </a:p>
          <a:p>
            <a:pPr>
              <a:lnSpc>
                <a:spcPct val="115000"/>
              </a:lnSpc>
              <a:spcAft>
                <a:spcPts val="0"/>
              </a:spcAft>
              <a:buNone/>
            </a:pPr>
            <a:r>
              <a:rPr lang="fr-FR" sz="3300" dirty="0" smtClean="0">
                <a:latin typeface="Times New Roman" pitchFamily="18" charset="0"/>
                <a:ea typeface="Calibri"/>
                <a:cs typeface="Times New Roman" pitchFamily="18" charset="0"/>
              </a:rPr>
              <a:t>  La notion de génération n'est présente que pour garder la présentation classique des paramètres des algorithmes évolutionnaires.</a:t>
            </a:r>
          </a:p>
        </p:txBody>
      </p:sp>
      <p:sp>
        <p:nvSpPr>
          <p:cNvPr id="4" name="Titre 1"/>
          <p:cNvSpPr txBox="1">
            <a:spLocks/>
          </p:cNvSpPr>
          <p:nvPr/>
        </p:nvSpPr>
        <p:spPr>
          <a:xfrm>
            <a:off x="428596" y="-24"/>
            <a:ext cx="8258204" cy="785818"/>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200" b="1" i="1"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Un algorithme hybride pour le problème de sac à dos </a:t>
            </a:r>
            <a:r>
              <a:rPr kumimoji="0" lang="fr-FR" sz="2200" b="1" i="1"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multiobjectif</a:t>
            </a:r>
            <a:endParaRPr kumimoji="0" lang="fr-FR" sz="2200" b="1" i="0" u="none" strike="noStrike" kern="1200" cap="none" spc="0" normalizeH="0" baseline="0" noProof="0" dirty="0">
              <a:ln>
                <a:noFill/>
              </a:ln>
              <a:solidFill>
                <a:schemeClr val="tx1"/>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from="(-#ppt_w/2)" to="(#ppt_x)" calcmode="lin" valueType="num">
                                      <p:cBhvr>
                                        <p:cTn id="7" dur="300" fill="hold">
                                          <p:stCondLst>
                                            <p:cond delay="0"/>
                                          </p:stCondLst>
                                        </p:cTn>
                                        <p:tgtEl>
                                          <p:spTgt spid="3">
                                            <p:txEl>
                                              <p:pRg st="5" end="5"/>
                                            </p:txEl>
                                          </p:spTgt>
                                        </p:tgtEl>
                                        <p:attrNameLst>
                                          <p:attrName>ppt_x</p:attrName>
                                        </p:attrNameLst>
                                      </p:cBhvr>
                                    </p:anim>
                                    <p:anim from="0" to="-1.0" calcmode="lin" valueType="num">
                                      <p:cBhvr>
                                        <p:cTn id="8" dur="100" decel="50000" autoRev="1" fill="hold">
                                          <p:stCondLst>
                                            <p:cond delay="300"/>
                                          </p:stCondLst>
                                        </p:cTn>
                                        <p:tgtEl>
                                          <p:spTgt spid="3">
                                            <p:txEl>
                                              <p:pRg st="5" end="5"/>
                                            </p:txEl>
                                          </p:spTgt>
                                        </p:tgtEl>
                                        <p:attrNameLst>
                                          <p:attrName>xshear</p:attrName>
                                        </p:attrNameLst>
                                      </p:cBhvr>
                                    </p:anim>
                                    <p:animScale>
                                      <p:cBhvr>
                                        <p:cTn id="9" dur="100" decel="100000" autoRev="1" fill="hold">
                                          <p:stCondLst>
                                            <p:cond delay="300"/>
                                          </p:stCondLst>
                                        </p:cTn>
                                        <p:tgtEl>
                                          <p:spTgt spid="3">
                                            <p:txEl>
                                              <p:pRg st="5" end="5"/>
                                            </p:txEl>
                                          </p:spTgt>
                                        </p:tgtEl>
                                      </p:cBhvr>
                                      <p:from x="100000" y="100000"/>
                                      <p:to x="80000" y="100000"/>
                                    </p:animScale>
                                    <p:anim by="(#ppt_h/3+#ppt_w*0.1)" calcmode="lin" valueType="num">
                                      <p:cBhvr additive="sum">
                                        <p:cTn id="10" dur="100" decel="100000" autoRev="1" fill="hold">
                                          <p:stCondLst>
                                            <p:cond delay="300"/>
                                          </p:stCondLst>
                                        </p:cTn>
                                        <p:tgtEl>
                                          <p:spTgt spid="3">
                                            <p:txEl>
                                              <p:pRg st="5" end="5"/>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from="(-#ppt_w/2)" to="(#ppt_x)" calcmode="lin" valueType="num">
                                      <p:cBhvr>
                                        <p:cTn id="13" dur="300" fill="hold">
                                          <p:stCondLst>
                                            <p:cond delay="0"/>
                                          </p:stCondLst>
                                        </p:cTn>
                                        <p:tgtEl>
                                          <p:spTgt spid="3">
                                            <p:txEl>
                                              <p:pRg st="6" end="6"/>
                                            </p:txEl>
                                          </p:spTgt>
                                        </p:tgtEl>
                                        <p:attrNameLst>
                                          <p:attrName>ppt_x</p:attrName>
                                        </p:attrNameLst>
                                      </p:cBhvr>
                                    </p:anim>
                                    <p:anim from="0" to="-1.0" calcmode="lin" valueType="num">
                                      <p:cBhvr>
                                        <p:cTn id="14" dur="100" decel="50000" autoRev="1" fill="hold">
                                          <p:stCondLst>
                                            <p:cond delay="300"/>
                                          </p:stCondLst>
                                        </p:cTn>
                                        <p:tgtEl>
                                          <p:spTgt spid="3">
                                            <p:txEl>
                                              <p:pRg st="6" end="6"/>
                                            </p:txEl>
                                          </p:spTgt>
                                        </p:tgtEl>
                                        <p:attrNameLst>
                                          <p:attrName>xshear</p:attrName>
                                        </p:attrNameLst>
                                      </p:cBhvr>
                                    </p:anim>
                                    <p:animScale>
                                      <p:cBhvr>
                                        <p:cTn id="15" dur="100" decel="100000" autoRev="1" fill="hold">
                                          <p:stCondLst>
                                            <p:cond delay="300"/>
                                          </p:stCondLst>
                                        </p:cTn>
                                        <p:tgtEl>
                                          <p:spTgt spid="3">
                                            <p:txEl>
                                              <p:pRg st="6" end="6"/>
                                            </p:txEl>
                                          </p:spTgt>
                                        </p:tgtEl>
                                      </p:cBhvr>
                                      <p:from x="100000" y="100000"/>
                                      <p:to x="80000" y="100000"/>
                                    </p:animScale>
                                    <p:anim by="(#ppt_h/3+#ppt_w*0.1)" calcmode="lin" valueType="num">
                                      <p:cBhvr additive="sum">
                                        <p:cTn id="16" dur="100" decel="100000" autoRev="1" fill="hold">
                                          <p:stCondLst>
                                            <p:cond delay="300"/>
                                          </p:stCondLst>
                                        </p:cTn>
                                        <p:tgtEl>
                                          <p:spTgt spid="3">
                                            <p:txEl>
                                              <p:pRg st="6" end="6"/>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from="(-#ppt_w/2)" to="(#ppt_x)" calcmode="lin" valueType="num">
                                      <p:cBhvr>
                                        <p:cTn id="19" dur="300" fill="hold">
                                          <p:stCondLst>
                                            <p:cond delay="0"/>
                                          </p:stCondLst>
                                        </p:cTn>
                                        <p:tgtEl>
                                          <p:spTgt spid="3">
                                            <p:txEl>
                                              <p:pRg st="7" end="7"/>
                                            </p:txEl>
                                          </p:spTgt>
                                        </p:tgtEl>
                                        <p:attrNameLst>
                                          <p:attrName>ppt_x</p:attrName>
                                        </p:attrNameLst>
                                      </p:cBhvr>
                                    </p:anim>
                                    <p:anim from="0" to="-1.0" calcmode="lin" valueType="num">
                                      <p:cBhvr>
                                        <p:cTn id="20" dur="100" decel="50000" autoRev="1" fill="hold">
                                          <p:stCondLst>
                                            <p:cond delay="300"/>
                                          </p:stCondLst>
                                        </p:cTn>
                                        <p:tgtEl>
                                          <p:spTgt spid="3">
                                            <p:txEl>
                                              <p:pRg st="7" end="7"/>
                                            </p:txEl>
                                          </p:spTgt>
                                        </p:tgtEl>
                                        <p:attrNameLst>
                                          <p:attrName>xshear</p:attrName>
                                        </p:attrNameLst>
                                      </p:cBhvr>
                                    </p:anim>
                                    <p:animScale>
                                      <p:cBhvr>
                                        <p:cTn id="21" dur="100" decel="100000" autoRev="1" fill="hold">
                                          <p:stCondLst>
                                            <p:cond delay="300"/>
                                          </p:stCondLst>
                                        </p:cTn>
                                        <p:tgtEl>
                                          <p:spTgt spid="3">
                                            <p:txEl>
                                              <p:pRg st="7" end="7"/>
                                            </p:txEl>
                                          </p:spTgt>
                                        </p:tgtEl>
                                      </p:cBhvr>
                                      <p:from x="100000" y="100000"/>
                                      <p:to x="80000" y="100000"/>
                                    </p:animScale>
                                    <p:anim by="(#ppt_h/3+#ppt_w*0.1)" calcmode="lin" valueType="num">
                                      <p:cBhvr additive="sum">
                                        <p:cTn id="22" dur="100" decel="100000" autoRev="1" fill="hold">
                                          <p:stCondLst>
                                            <p:cond delay="300"/>
                                          </p:stCondLst>
                                        </p:cTn>
                                        <p:tgtEl>
                                          <p:spTgt spid="3">
                                            <p:txEl>
                                              <p:pRg st="7" end="7"/>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8604"/>
            <a:ext cx="8229600" cy="642942"/>
          </a:xfrm>
        </p:spPr>
        <p:txBody>
          <a:bodyPr>
            <a:normAutofit/>
          </a:bodyPr>
          <a:lstStyle/>
          <a:p>
            <a:pPr>
              <a:buClr>
                <a:srgbClr val="0033CC"/>
              </a:buClr>
              <a:buFont typeface="Arial" pitchFamily="34" charset="0"/>
              <a:buChar char="•"/>
            </a:pPr>
            <a:r>
              <a:rPr lang="fr-FR" sz="2200" b="1" kern="0" dirty="0" smtClean="0">
                <a:solidFill>
                  <a:schemeClr val="bg1"/>
                </a:solidFill>
                <a:latin typeface="Times New Roman" pitchFamily="18" charset="0"/>
                <a:cs typeface="Times New Roman" pitchFamily="18" charset="0"/>
              </a:rPr>
              <a:t>Résultats expérimentaux</a:t>
            </a:r>
            <a:endParaRPr lang="fr-FR" sz="2200" dirty="0">
              <a:solidFill>
                <a:schemeClr val="bg1"/>
              </a:solidFill>
            </a:endParaRPr>
          </a:p>
        </p:txBody>
      </p:sp>
      <p:sp>
        <p:nvSpPr>
          <p:cNvPr id="3" name="Espace réservé du contenu 2"/>
          <p:cNvSpPr>
            <a:spLocks noGrp="1"/>
          </p:cNvSpPr>
          <p:nvPr>
            <p:ph idx="1"/>
          </p:nvPr>
        </p:nvSpPr>
        <p:spPr>
          <a:xfrm>
            <a:off x="457200" y="928670"/>
            <a:ext cx="8229600" cy="5197493"/>
          </a:xfrm>
        </p:spPr>
        <p:txBody>
          <a:bodyPr>
            <a:normAutofit/>
          </a:bodyPr>
          <a:lstStyle/>
          <a:p>
            <a:pPr>
              <a:lnSpc>
                <a:spcPct val="115000"/>
              </a:lnSpc>
              <a:spcAft>
                <a:spcPts val="0"/>
              </a:spcAft>
              <a:buNone/>
            </a:pPr>
            <a:r>
              <a:rPr lang="fr-FR" sz="1800" b="1" dirty="0" smtClean="0">
                <a:latin typeface="Times New Roman" pitchFamily="18" charset="0"/>
                <a:ea typeface="Calibri"/>
                <a:cs typeface="Times New Roman" pitchFamily="18" charset="0"/>
              </a:rPr>
              <a:t>    Le tableau 2</a:t>
            </a:r>
            <a:r>
              <a:rPr lang="fr-FR" sz="1800" dirty="0" smtClean="0">
                <a:latin typeface="Times New Roman" pitchFamily="18" charset="0"/>
                <a:ea typeface="Calibri"/>
                <a:cs typeface="Times New Roman" pitchFamily="18" charset="0"/>
              </a:rPr>
              <a:t> donne, pour chacun des trois algorithmes comparés et pour chaque instance du problème, le temps de calcul obtenu pour les valeurs des paramètres. Notons que NSGA dem-ande toujours plus de temps de calcul que MOGLS , qui lui même demande plus de temps de calcul que GTS</a:t>
            </a:r>
            <a:r>
              <a:rPr lang="fr-FR" sz="1800" baseline="30000" dirty="0" smtClean="0">
                <a:latin typeface="Times New Roman" pitchFamily="18" charset="0"/>
                <a:ea typeface="Calibri"/>
                <a:cs typeface="Times New Roman" pitchFamily="18" charset="0"/>
              </a:rPr>
              <a:t>MOKP</a:t>
            </a:r>
            <a:r>
              <a:rPr lang="fr-FR" sz="1800" dirty="0" smtClean="0">
                <a:latin typeface="Times New Roman" pitchFamily="18" charset="0"/>
                <a:ea typeface="Calibri"/>
                <a:cs typeface="Times New Roman" pitchFamily="18" charset="0"/>
              </a:rPr>
              <a:t> .</a:t>
            </a:r>
          </a:p>
        </p:txBody>
      </p:sp>
      <p:graphicFrame>
        <p:nvGraphicFramePr>
          <p:cNvPr id="4" name="Tableau 3"/>
          <p:cNvGraphicFramePr>
            <a:graphicFrameLocks noGrp="1"/>
          </p:cNvGraphicFramePr>
          <p:nvPr/>
        </p:nvGraphicFramePr>
        <p:xfrm>
          <a:off x="928662" y="2357430"/>
          <a:ext cx="7715305" cy="3828288"/>
        </p:xfrm>
        <a:graphic>
          <a:graphicData uri="http://schemas.openxmlformats.org/drawingml/2006/table">
            <a:tbl>
              <a:tblPr firstRow="1" bandRow="1">
                <a:tableStyleId>{BDBED569-4797-4DF1-A0F4-6AAB3CD982D8}</a:tableStyleId>
              </a:tblPr>
              <a:tblGrid>
                <a:gridCol w="1543061"/>
                <a:gridCol w="1543061"/>
                <a:gridCol w="1543061"/>
                <a:gridCol w="1543061"/>
                <a:gridCol w="1543061"/>
              </a:tblGrid>
              <a:tr h="370840">
                <a:tc>
                  <a:txBody>
                    <a:bodyPr/>
                    <a:lstStyle/>
                    <a:p>
                      <a:pPr algn="ctr">
                        <a:lnSpc>
                          <a:spcPct val="115000"/>
                        </a:lnSpc>
                        <a:spcAft>
                          <a:spcPts val="0"/>
                        </a:spcAft>
                      </a:pPr>
                      <a:r>
                        <a:rPr lang="fr-FR" sz="1400" dirty="0">
                          <a:latin typeface="Times New Roman" pitchFamily="18" charset="0"/>
                          <a:cs typeface="Times New Roman" pitchFamily="18" charset="0"/>
                        </a:rPr>
                        <a:t>Nombre</a:t>
                      </a:r>
                    </a:p>
                    <a:p>
                      <a:pPr algn="ctr">
                        <a:lnSpc>
                          <a:spcPct val="115000"/>
                        </a:lnSpc>
                        <a:spcAft>
                          <a:spcPts val="0"/>
                        </a:spcAft>
                      </a:pPr>
                      <a:r>
                        <a:rPr lang="fr-FR" sz="1400" dirty="0">
                          <a:latin typeface="Times New Roman" pitchFamily="18" charset="0"/>
                          <a:cs typeface="Times New Roman" pitchFamily="18" charset="0"/>
                        </a:rPr>
                        <a:t>d'objectifs</a:t>
                      </a:r>
                      <a:endParaRPr lang="fr-FR" sz="1400" dirty="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dirty="0">
                          <a:latin typeface="Times New Roman" pitchFamily="18" charset="0"/>
                          <a:cs typeface="Times New Roman" pitchFamily="18" charset="0"/>
                        </a:rPr>
                        <a:t>Nombre</a:t>
                      </a:r>
                    </a:p>
                    <a:p>
                      <a:pPr algn="ctr">
                        <a:lnSpc>
                          <a:spcPct val="115000"/>
                        </a:lnSpc>
                        <a:spcAft>
                          <a:spcPts val="0"/>
                        </a:spcAft>
                      </a:pPr>
                      <a:r>
                        <a:rPr lang="fr-FR" sz="1400" dirty="0">
                          <a:latin typeface="Times New Roman" pitchFamily="18" charset="0"/>
                          <a:cs typeface="Times New Roman" pitchFamily="18" charset="0"/>
                        </a:rPr>
                        <a:t>d'objets</a:t>
                      </a:r>
                      <a:endParaRPr lang="fr-FR" sz="1400" dirty="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dirty="0">
                          <a:latin typeface="Times New Roman" pitchFamily="18" charset="0"/>
                          <a:cs typeface="Times New Roman" pitchFamily="18" charset="0"/>
                        </a:rPr>
                        <a:t>NSGA</a:t>
                      </a:r>
                      <a:endParaRPr lang="fr-FR" sz="1400" dirty="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dirty="0">
                          <a:latin typeface="Times New Roman" pitchFamily="18" charset="0"/>
                          <a:cs typeface="Times New Roman" pitchFamily="18" charset="0"/>
                        </a:rPr>
                        <a:t>MOGLS</a:t>
                      </a:r>
                      <a:endParaRPr lang="fr-FR" sz="1400" dirty="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dirty="0">
                          <a:latin typeface="Times New Roman" pitchFamily="18" charset="0"/>
                          <a:cs typeface="Times New Roman" pitchFamily="18" charset="0"/>
                        </a:rPr>
                        <a:t>GTS</a:t>
                      </a:r>
                      <a:r>
                        <a:rPr lang="fr-FR" sz="1400" baseline="30000" dirty="0">
                          <a:latin typeface="Times New Roman" pitchFamily="18" charset="0"/>
                          <a:cs typeface="Times New Roman" pitchFamily="18" charset="0"/>
                        </a:rPr>
                        <a:t>MOKP</a:t>
                      </a:r>
                      <a:endParaRPr lang="fr-FR" sz="1400" dirty="0">
                        <a:latin typeface="Times New Roman" pitchFamily="18" charset="0"/>
                        <a:ea typeface="Calibri"/>
                        <a:cs typeface="Times New Roman" pitchFamily="18" charset="0"/>
                      </a:endParaRPr>
                    </a:p>
                  </a:txBody>
                  <a:tcPr marL="44450" marR="44450" marT="0" marB="0"/>
                </a:tc>
              </a:tr>
              <a:tr h="370840">
                <a:tc rowSpan="3">
                  <a:txBody>
                    <a:bodyPr/>
                    <a:lstStyle/>
                    <a:p>
                      <a:pPr algn="ctr">
                        <a:lnSpc>
                          <a:spcPct val="115000"/>
                        </a:lnSpc>
                        <a:spcAft>
                          <a:spcPts val="0"/>
                        </a:spcAft>
                      </a:pPr>
                      <a:endParaRPr lang="fr-FR" sz="1400" dirty="0">
                        <a:latin typeface="Times New Roman" pitchFamily="18" charset="0"/>
                        <a:cs typeface="Times New Roman" pitchFamily="18" charset="0"/>
                      </a:endParaRPr>
                    </a:p>
                    <a:p>
                      <a:pPr algn="ctr">
                        <a:lnSpc>
                          <a:spcPct val="115000"/>
                        </a:lnSpc>
                        <a:spcAft>
                          <a:spcPts val="0"/>
                        </a:spcAft>
                      </a:pPr>
                      <a:r>
                        <a:rPr lang="fr-FR" sz="1400" dirty="0">
                          <a:latin typeface="Times New Roman" pitchFamily="18" charset="0"/>
                          <a:cs typeface="Times New Roman" pitchFamily="18" charset="0"/>
                        </a:rPr>
                        <a:t>2</a:t>
                      </a:r>
                      <a:endParaRPr lang="fr-FR" sz="1400" dirty="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dirty="0">
                          <a:latin typeface="Times New Roman" pitchFamily="18" charset="0"/>
                          <a:cs typeface="Times New Roman" pitchFamily="18" charset="0"/>
                        </a:rPr>
                        <a:t>250</a:t>
                      </a:r>
                      <a:endParaRPr lang="fr-FR" sz="1400" dirty="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a:latin typeface="Times New Roman" pitchFamily="18" charset="0"/>
                          <a:cs typeface="Times New Roman" pitchFamily="18" charset="0"/>
                        </a:rPr>
                        <a:t>60</a:t>
                      </a:r>
                      <a:endParaRPr lang="fr-FR" sz="140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a:latin typeface="Times New Roman" pitchFamily="18" charset="0"/>
                          <a:cs typeface="Times New Roman" pitchFamily="18" charset="0"/>
                        </a:rPr>
                        <a:t>54</a:t>
                      </a:r>
                      <a:endParaRPr lang="fr-FR" sz="140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dirty="0">
                          <a:latin typeface="Times New Roman" pitchFamily="18" charset="0"/>
                          <a:cs typeface="Times New Roman" pitchFamily="18" charset="0"/>
                        </a:rPr>
                        <a:t>50</a:t>
                      </a:r>
                      <a:endParaRPr lang="fr-FR" sz="1400" dirty="0">
                        <a:latin typeface="Times New Roman" pitchFamily="18" charset="0"/>
                        <a:ea typeface="Calibri"/>
                        <a:cs typeface="Times New Roman" pitchFamily="18" charset="0"/>
                      </a:endParaRPr>
                    </a:p>
                  </a:txBody>
                  <a:tcPr marL="44450" marR="44450" marT="0" marB="0"/>
                </a:tc>
              </a:tr>
              <a:tr h="370840">
                <a:tc vMerge="1">
                  <a:txBody>
                    <a:bodyPr/>
                    <a:lstStyle/>
                    <a:p>
                      <a:endParaRPr lang="fr-FR"/>
                    </a:p>
                  </a:txBody>
                  <a:tcPr/>
                </a:tc>
                <a:tc>
                  <a:txBody>
                    <a:bodyPr/>
                    <a:lstStyle/>
                    <a:p>
                      <a:pPr algn="ctr">
                        <a:lnSpc>
                          <a:spcPct val="115000"/>
                        </a:lnSpc>
                        <a:spcAft>
                          <a:spcPts val="0"/>
                        </a:spcAft>
                      </a:pPr>
                      <a:r>
                        <a:rPr lang="fr-FR" sz="1400">
                          <a:latin typeface="Times New Roman" pitchFamily="18" charset="0"/>
                          <a:cs typeface="Times New Roman" pitchFamily="18" charset="0"/>
                        </a:rPr>
                        <a:t>500</a:t>
                      </a:r>
                      <a:endParaRPr lang="fr-FR" sz="140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a:latin typeface="Times New Roman" pitchFamily="18" charset="0"/>
                          <a:cs typeface="Times New Roman" pitchFamily="18" charset="0"/>
                        </a:rPr>
                        <a:t>205</a:t>
                      </a:r>
                      <a:endParaRPr lang="fr-FR" sz="140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a:latin typeface="Times New Roman" pitchFamily="18" charset="0"/>
                          <a:cs typeface="Times New Roman" pitchFamily="18" charset="0"/>
                        </a:rPr>
                        <a:t>150</a:t>
                      </a:r>
                      <a:endParaRPr lang="fr-FR" sz="140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dirty="0">
                          <a:latin typeface="Times New Roman" pitchFamily="18" charset="0"/>
                          <a:cs typeface="Times New Roman" pitchFamily="18" charset="0"/>
                        </a:rPr>
                        <a:t>135</a:t>
                      </a:r>
                      <a:endParaRPr lang="fr-FR" sz="1400" dirty="0">
                        <a:latin typeface="Times New Roman" pitchFamily="18" charset="0"/>
                        <a:ea typeface="Calibri"/>
                        <a:cs typeface="Times New Roman" pitchFamily="18" charset="0"/>
                      </a:endParaRPr>
                    </a:p>
                  </a:txBody>
                  <a:tcPr marL="44450" marR="44450" marT="0" marB="0"/>
                </a:tc>
              </a:tr>
              <a:tr h="370840">
                <a:tc vMerge="1">
                  <a:txBody>
                    <a:bodyPr/>
                    <a:lstStyle/>
                    <a:p>
                      <a:endParaRPr lang="fr-FR"/>
                    </a:p>
                  </a:txBody>
                  <a:tcPr/>
                </a:tc>
                <a:tc>
                  <a:txBody>
                    <a:bodyPr/>
                    <a:lstStyle/>
                    <a:p>
                      <a:pPr algn="ctr">
                        <a:lnSpc>
                          <a:spcPct val="115000"/>
                        </a:lnSpc>
                        <a:spcAft>
                          <a:spcPts val="0"/>
                        </a:spcAft>
                      </a:pPr>
                      <a:r>
                        <a:rPr lang="fr-FR" sz="1400">
                          <a:latin typeface="Times New Roman" pitchFamily="18" charset="0"/>
                          <a:cs typeface="Times New Roman" pitchFamily="18" charset="0"/>
                        </a:rPr>
                        <a:t>750</a:t>
                      </a:r>
                      <a:endParaRPr lang="fr-FR" sz="140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a:latin typeface="Times New Roman" pitchFamily="18" charset="0"/>
                          <a:cs typeface="Times New Roman" pitchFamily="18" charset="0"/>
                        </a:rPr>
                        <a:t>330</a:t>
                      </a:r>
                      <a:endParaRPr lang="fr-FR" sz="140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a:latin typeface="Times New Roman" pitchFamily="18" charset="0"/>
                          <a:cs typeface="Times New Roman" pitchFamily="18" charset="0"/>
                        </a:rPr>
                        <a:t>200</a:t>
                      </a:r>
                      <a:endParaRPr lang="fr-FR" sz="140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dirty="0">
                          <a:latin typeface="Times New Roman" pitchFamily="18" charset="0"/>
                          <a:cs typeface="Times New Roman" pitchFamily="18" charset="0"/>
                        </a:rPr>
                        <a:t>185</a:t>
                      </a:r>
                      <a:endParaRPr lang="fr-FR" sz="1400" dirty="0">
                        <a:latin typeface="Times New Roman" pitchFamily="18" charset="0"/>
                        <a:ea typeface="Calibri"/>
                        <a:cs typeface="Times New Roman" pitchFamily="18" charset="0"/>
                      </a:endParaRPr>
                    </a:p>
                  </a:txBody>
                  <a:tcPr marL="44450" marR="44450" marT="0" marB="0"/>
                </a:tc>
              </a:tr>
              <a:tr h="370840">
                <a:tc rowSpan="3">
                  <a:txBody>
                    <a:bodyPr/>
                    <a:lstStyle/>
                    <a:p>
                      <a:pPr algn="ctr">
                        <a:lnSpc>
                          <a:spcPct val="115000"/>
                        </a:lnSpc>
                        <a:spcAft>
                          <a:spcPts val="0"/>
                        </a:spcAft>
                      </a:pPr>
                      <a:endParaRPr lang="fr-FR" sz="1400" dirty="0">
                        <a:latin typeface="Times New Roman" pitchFamily="18" charset="0"/>
                        <a:cs typeface="Times New Roman" pitchFamily="18" charset="0"/>
                      </a:endParaRPr>
                    </a:p>
                    <a:p>
                      <a:pPr algn="ctr">
                        <a:lnSpc>
                          <a:spcPct val="115000"/>
                        </a:lnSpc>
                        <a:spcAft>
                          <a:spcPts val="0"/>
                        </a:spcAft>
                      </a:pPr>
                      <a:r>
                        <a:rPr lang="fr-FR" sz="1400" dirty="0">
                          <a:latin typeface="Times New Roman" pitchFamily="18" charset="0"/>
                          <a:cs typeface="Times New Roman" pitchFamily="18" charset="0"/>
                        </a:rPr>
                        <a:t>3</a:t>
                      </a:r>
                      <a:endParaRPr lang="fr-FR" sz="1400" dirty="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a:latin typeface="Times New Roman" pitchFamily="18" charset="0"/>
                          <a:cs typeface="Times New Roman" pitchFamily="18" charset="0"/>
                        </a:rPr>
                        <a:t>250</a:t>
                      </a:r>
                      <a:endParaRPr lang="fr-FR" sz="140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a:latin typeface="Times New Roman" pitchFamily="18" charset="0"/>
                          <a:cs typeface="Times New Roman" pitchFamily="18" charset="0"/>
                        </a:rPr>
                        <a:t>265</a:t>
                      </a:r>
                      <a:endParaRPr lang="fr-FR" sz="140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a:latin typeface="Times New Roman" pitchFamily="18" charset="0"/>
                          <a:cs typeface="Times New Roman" pitchFamily="18" charset="0"/>
                        </a:rPr>
                        <a:t>250</a:t>
                      </a:r>
                      <a:endParaRPr lang="fr-FR" sz="140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dirty="0">
                          <a:latin typeface="Times New Roman" pitchFamily="18" charset="0"/>
                          <a:cs typeface="Times New Roman" pitchFamily="18" charset="0"/>
                        </a:rPr>
                        <a:t>210</a:t>
                      </a:r>
                      <a:endParaRPr lang="fr-FR" sz="1400" dirty="0">
                        <a:latin typeface="Times New Roman" pitchFamily="18" charset="0"/>
                        <a:ea typeface="Calibri"/>
                        <a:cs typeface="Times New Roman" pitchFamily="18" charset="0"/>
                      </a:endParaRPr>
                    </a:p>
                  </a:txBody>
                  <a:tcPr marL="44450" marR="44450" marT="0" marB="0"/>
                </a:tc>
              </a:tr>
              <a:tr h="370840">
                <a:tc vMerge="1">
                  <a:txBody>
                    <a:bodyPr/>
                    <a:lstStyle/>
                    <a:p>
                      <a:endParaRPr lang="fr-FR"/>
                    </a:p>
                  </a:txBody>
                  <a:tcPr/>
                </a:tc>
                <a:tc>
                  <a:txBody>
                    <a:bodyPr/>
                    <a:lstStyle/>
                    <a:p>
                      <a:pPr algn="ctr">
                        <a:lnSpc>
                          <a:spcPct val="115000"/>
                        </a:lnSpc>
                        <a:spcAft>
                          <a:spcPts val="0"/>
                        </a:spcAft>
                      </a:pPr>
                      <a:r>
                        <a:rPr lang="fr-FR" sz="1400" dirty="0">
                          <a:latin typeface="Times New Roman" pitchFamily="18" charset="0"/>
                          <a:cs typeface="Times New Roman" pitchFamily="18" charset="0"/>
                        </a:rPr>
                        <a:t>500</a:t>
                      </a:r>
                      <a:endParaRPr lang="fr-FR" sz="1400" dirty="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a:latin typeface="Times New Roman" pitchFamily="18" charset="0"/>
                          <a:cs typeface="Times New Roman" pitchFamily="18" charset="0"/>
                        </a:rPr>
                        <a:t>900</a:t>
                      </a:r>
                      <a:endParaRPr lang="fr-FR" sz="140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a:latin typeface="Times New Roman" pitchFamily="18" charset="0"/>
                          <a:cs typeface="Times New Roman" pitchFamily="18" charset="0"/>
                        </a:rPr>
                        <a:t>490</a:t>
                      </a:r>
                      <a:endParaRPr lang="fr-FR" sz="140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dirty="0">
                          <a:latin typeface="Times New Roman" pitchFamily="18" charset="0"/>
                          <a:cs typeface="Times New Roman" pitchFamily="18" charset="0"/>
                        </a:rPr>
                        <a:t>465</a:t>
                      </a:r>
                      <a:endParaRPr lang="fr-FR" sz="1400" dirty="0">
                        <a:latin typeface="Times New Roman" pitchFamily="18" charset="0"/>
                        <a:ea typeface="Calibri"/>
                        <a:cs typeface="Times New Roman" pitchFamily="18" charset="0"/>
                      </a:endParaRPr>
                    </a:p>
                  </a:txBody>
                  <a:tcPr marL="44450" marR="44450" marT="0" marB="0"/>
                </a:tc>
              </a:tr>
              <a:tr h="370840">
                <a:tc vMerge="1">
                  <a:txBody>
                    <a:bodyPr/>
                    <a:lstStyle/>
                    <a:p>
                      <a:endParaRPr lang="fr-FR"/>
                    </a:p>
                  </a:txBody>
                  <a:tcPr/>
                </a:tc>
                <a:tc>
                  <a:txBody>
                    <a:bodyPr/>
                    <a:lstStyle/>
                    <a:p>
                      <a:pPr algn="ctr">
                        <a:lnSpc>
                          <a:spcPct val="115000"/>
                        </a:lnSpc>
                        <a:spcAft>
                          <a:spcPts val="0"/>
                        </a:spcAft>
                      </a:pPr>
                      <a:r>
                        <a:rPr lang="fr-FR" sz="1400">
                          <a:latin typeface="Times New Roman" pitchFamily="18" charset="0"/>
                          <a:cs typeface="Times New Roman" pitchFamily="18" charset="0"/>
                        </a:rPr>
                        <a:t>750</a:t>
                      </a:r>
                      <a:endParaRPr lang="fr-FR" sz="140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a:latin typeface="Times New Roman" pitchFamily="18" charset="0"/>
                          <a:cs typeface="Times New Roman" pitchFamily="18" charset="0"/>
                        </a:rPr>
                        <a:t>1800</a:t>
                      </a:r>
                      <a:endParaRPr lang="fr-FR" sz="140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a:latin typeface="Times New Roman" pitchFamily="18" charset="0"/>
                          <a:cs typeface="Times New Roman" pitchFamily="18" charset="0"/>
                        </a:rPr>
                        <a:t>740</a:t>
                      </a:r>
                      <a:endParaRPr lang="fr-FR" sz="140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dirty="0">
                          <a:latin typeface="Times New Roman" pitchFamily="18" charset="0"/>
                          <a:cs typeface="Times New Roman" pitchFamily="18" charset="0"/>
                        </a:rPr>
                        <a:t>660</a:t>
                      </a:r>
                      <a:endParaRPr lang="fr-FR" sz="1400" dirty="0">
                        <a:latin typeface="Times New Roman" pitchFamily="18" charset="0"/>
                        <a:ea typeface="Calibri"/>
                        <a:cs typeface="Times New Roman" pitchFamily="18" charset="0"/>
                      </a:endParaRPr>
                    </a:p>
                  </a:txBody>
                  <a:tcPr marL="44450" marR="44450" marT="0" marB="0"/>
                </a:tc>
              </a:tr>
              <a:tr h="370840">
                <a:tc rowSpan="3">
                  <a:txBody>
                    <a:bodyPr/>
                    <a:lstStyle/>
                    <a:p>
                      <a:pPr algn="ctr">
                        <a:lnSpc>
                          <a:spcPct val="115000"/>
                        </a:lnSpc>
                        <a:spcAft>
                          <a:spcPts val="0"/>
                        </a:spcAft>
                      </a:pPr>
                      <a:endParaRPr lang="fr-FR" sz="1400" dirty="0">
                        <a:latin typeface="Times New Roman" pitchFamily="18" charset="0"/>
                        <a:cs typeface="Times New Roman" pitchFamily="18" charset="0"/>
                      </a:endParaRPr>
                    </a:p>
                    <a:p>
                      <a:pPr algn="ctr">
                        <a:lnSpc>
                          <a:spcPct val="115000"/>
                        </a:lnSpc>
                        <a:spcAft>
                          <a:spcPts val="0"/>
                        </a:spcAft>
                      </a:pPr>
                      <a:r>
                        <a:rPr lang="fr-FR" sz="1400" dirty="0">
                          <a:latin typeface="Times New Roman" pitchFamily="18" charset="0"/>
                          <a:cs typeface="Times New Roman" pitchFamily="18" charset="0"/>
                        </a:rPr>
                        <a:t>4</a:t>
                      </a:r>
                      <a:endParaRPr lang="fr-FR" sz="1400" dirty="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a:latin typeface="Times New Roman" pitchFamily="18" charset="0"/>
                          <a:cs typeface="Times New Roman" pitchFamily="18" charset="0"/>
                        </a:rPr>
                        <a:t>250</a:t>
                      </a:r>
                      <a:endParaRPr lang="fr-FR" sz="140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a:latin typeface="Times New Roman" pitchFamily="18" charset="0"/>
                          <a:cs typeface="Times New Roman" pitchFamily="18" charset="0"/>
                        </a:rPr>
                        <a:t>1417</a:t>
                      </a:r>
                      <a:endParaRPr lang="fr-FR" sz="140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a:latin typeface="Times New Roman" pitchFamily="18" charset="0"/>
                          <a:cs typeface="Times New Roman" pitchFamily="18" charset="0"/>
                        </a:rPr>
                        <a:t>1264</a:t>
                      </a:r>
                      <a:endParaRPr lang="fr-FR" sz="140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dirty="0">
                          <a:latin typeface="Times New Roman" pitchFamily="18" charset="0"/>
                          <a:cs typeface="Times New Roman" pitchFamily="18" charset="0"/>
                        </a:rPr>
                        <a:t>1188</a:t>
                      </a:r>
                      <a:endParaRPr lang="fr-FR" sz="1400" dirty="0">
                        <a:latin typeface="Times New Roman" pitchFamily="18" charset="0"/>
                        <a:ea typeface="Calibri"/>
                        <a:cs typeface="Times New Roman" pitchFamily="18" charset="0"/>
                      </a:endParaRPr>
                    </a:p>
                  </a:txBody>
                  <a:tcPr marL="44450" marR="44450" marT="0" marB="0"/>
                </a:tc>
              </a:tr>
              <a:tr h="370840">
                <a:tc vMerge="1">
                  <a:txBody>
                    <a:bodyPr/>
                    <a:lstStyle/>
                    <a:p>
                      <a:endParaRPr lang="fr-FR"/>
                    </a:p>
                  </a:txBody>
                  <a:tcPr/>
                </a:tc>
                <a:tc>
                  <a:txBody>
                    <a:bodyPr/>
                    <a:lstStyle/>
                    <a:p>
                      <a:pPr algn="ctr">
                        <a:lnSpc>
                          <a:spcPct val="115000"/>
                        </a:lnSpc>
                        <a:spcAft>
                          <a:spcPts val="0"/>
                        </a:spcAft>
                      </a:pPr>
                      <a:r>
                        <a:rPr lang="fr-FR" sz="1400">
                          <a:latin typeface="Times New Roman" pitchFamily="18" charset="0"/>
                          <a:cs typeface="Times New Roman" pitchFamily="18" charset="0"/>
                        </a:rPr>
                        <a:t>500</a:t>
                      </a:r>
                      <a:endParaRPr lang="fr-FR" sz="140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a:latin typeface="Times New Roman" pitchFamily="18" charset="0"/>
                          <a:cs typeface="Times New Roman" pitchFamily="18" charset="0"/>
                        </a:rPr>
                        <a:t>3500</a:t>
                      </a:r>
                      <a:endParaRPr lang="fr-FR" sz="140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a:latin typeface="Times New Roman" pitchFamily="18" charset="0"/>
                          <a:cs typeface="Times New Roman" pitchFamily="18" charset="0"/>
                        </a:rPr>
                        <a:t>2300</a:t>
                      </a:r>
                      <a:endParaRPr lang="fr-FR" sz="140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dirty="0">
                          <a:latin typeface="Times New Roman" pitchFamily="18" charset="0"/>
                          <a:cs typeface="Times New Roman" pitchFamily="18" charset="0"/>
                        </a:rPr>
                        <a:t>2200</a:t>
                      </a:r>
                      <a:endParaRPr lang="fr-FR" sz="1400" dirty="0">
                        <a:latin typeface="Times New Roman" pitchFamily="18" charset="0"/>
                        <a:ea typeface="Calibri"/>
                        <a:cs typeface="Times New Roman" pitchFamily="18" charset="0"/>
                      </a:endParaRPr>
                    </a:p>
                  </a:txBody>
                  <a:tcPr marL="44450" marR="44450" marT="0" marB="0"/>
                </a:tc>
              </a:tr>
              <a:tr h="370840">
                <a:tc vMerge="1">
                  <a:txBody>
                    <a:bodyPr/>
                    <a:lstStyle/>
                    <a:p>
                      <a:endParaRPr lang="fr-FR"/>
                    </a:p>
                  </a:txBody>
                  <a:tcPr/>
                </a:tc>
                <a:tc>
                  <a:txBody>
                    <a:bodyPr/>
                    <a:lstStyle/>
                    <a:p>
                      <a:pPr algn="ctr">
                        <a:lnSpc>
                          <a:spcPct val="115000"/>
                        </a:lnSpc>
                        <a:spcAft>
                          <a:spcPts val="0"/>
                        </a:spcAft>
                      </a:pPr>
                      <a:r>
                        <a:rPr lang="fr-FR" sz="1400" dirty="0">
                          <a:latin typeface="Times New Roman" pitchFamily="18" charset="0"/>
                          <a:cs typeface="Times New Roman" pitchFamily="18" charset="0"/>
                        </a:rPr>
                        <a:t>750</a:t>
                      </a:r>
                      <a:endParaRPr lang="fr-FR" sz="1400" dirty="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dirty="0">
                          <a:latin typeface="Times New Roman" pitchFamily="18" charset="0"/>
                          <a:cs typeface="Times New Roman" pitchFamily="18" charset="0"/>
                        </a:rPr>
                        <a:t>7000</a:t>
                      </a:r>
                      <a:endParaRPr lang="fr-FR" sz="1400" dirty="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a:latin typeface="Times New Roman" pitchFamily="18" charset="0"/>
                          <a:cs typeface="Times New Roman" pitchFamily="18" charset="0"/>
                        </a:rPr>
                        <a:t>3100</a:t>
                      </a:r>
                      <a:endParaRPr lang="fr-FR" sz="1400">
                        <a:latin typeface="Times New Roman" pitchFamily="18" charset="0"/>
                        <a:ea typeface="Calibri"/>
                        <a:cs typeface="Times New Roman" pitchFamily="18" charset="0"/>
                      </a:endParaRPr>
                    </a:p>
                  </a:txBody>
                  <a:tcPr marL="44450" marR="44450" marT="0" marB="0"/>
                </a:tc>
                <a:tc>
                  <a:txBody>
                    <a:bodyPr/>
                    <a:lstStyle/>
                    <a:p>
                      <a:pPr algn="ctr">
                        <a:lnSpc>
                          <a:spcPct val="115000"/>
                        </a:lnSpc>
                        <a:spcAft>
                          <a:spcPts val="0"/>
                        </a:spcAft>
                      </a:pPr>
                      <a:r>
                        <a:rPr lang="fr-FR" sz="1400" dirty="0">
                          <a:latin typeface="Times New Roman" pitchFamily="18" charset="0"/>
                          <a:cs typeface="Times New Roman" pitchFamily="18" charset="0"/>
                        </a:rPr>
                        <a:t>2500</a:t>
                      </a:r>
                      <a:endParaRPr lang="fr-FR" sz="1400" dirty="0">
                        <a:latin typeface="Times New Roman" pitchFamily="18" charset="0"/>
                        <a:ea typeface="Calibri"/>
                        <a:cs typeface="Times New Roman" pitchFamily="18" charset="0"/>
                      </a:endParaRPr>
                    </a:p>
                  </a:txBody>
                  <a:tcPr marL="44450" marR="44450" marT="0" marB="0"/>
                </a:tc>
              </a:tr>
            </a:tbl>
          </a:graphicData>
        </a:graphic>
      </p:graphicFrame>
      <p:sp>
        <p:nvSpPr>
          <p:cNvPr id="5" name="Rectangle à coins arrondis 4"/>
          <p:cNvSpPr/>
          <p:nvPr/>
        </p:nvSpPr>
        <p:spPr>
          <a:xfrm>
            <a:off x="714348" y="6215082"/>
            <a:ext cx="8072494" cy="42862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0"/>
              </a:spcAft>
            </a:pPr>
            <a:r>
              <a:rPr lang="fr-FR" b="1" dirty="0" smtClean="0">
                <a:latin typeface="Times New Roman"/>
                <a:ea typeface="Calibri"/>
                <a:cs typeface="Times New Roman"/>
              </a:rPr>
              <a:t>Le tableau 2 : Moyenne des temps de calcul pour chaque algorithme (secondes)</a:t>
            </a:r>
            <a:endParaRPr lang="fr-FR" dirty="0" smtClean="0">
              <a:ea typeface="Calibri"/>
              <a:cs typeface="Times New Roman"/>
            </a:endParaRPr>
          </a:p>
        </p:txBody>
      </p:sp>
      <p:sp>
        <p:nvSpPr>
          <p:cNvPr id="6" name="Titre 1"/>
          <p:cNvSpPr txBox="1">
            <a:spLocks/>
          </p:cNvSpPr>
          <p:nvPr/>
        </p:nvSpPr>
        <p:spPr>
          <a:xfrm>
            <a:off x="428596" y="-24"/>
            <a:ext cx="8258204" cy="71438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200" b="1" i="1"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Un algorithme hybride pour le problème de sac à dos </a:t>
            </a:r>
            <a:r>
              <a:rPr kumimoji="0" lang="fr-FR" sz="2200" b="1" i="1"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multiobjectif</a:t>
            </a:r>
            <a:endParaRPr kumimoji="0" lang="fr-FR" sz="2200" b="1" i="0" u="none" strike="noStrike" kern="1200" cap="none" spc="0" normalizeH="0" baseline="0" noProof="0" dirty="0">
              <a:ln>
                <a:noFill/>
              </a:ln>
              <a:solidFill>
                <a:schemeClr val="tx1"/>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31828"/>
            <a:ext cx="8229600" cy="796908"/>
          </a:xfrm>
        </p:spPr>
        <p:txBody>
          <a:bodyPr>
            <a:normAutofit/>
          </a:bodyPr>
          <a:lstStyle/>
          <a:p>
            <a:pPr>
              <a:buClr>
                <a:srgbClr val="0033CC"/>
              </a:buClr>
              <a:buFont typeface="Arial" pitchFamily="34" charset="0"/>
              <a:buChar char="•"/>
            </a:pPr>
            <a:r>
              <a:rPr lang="fr-FR" sz="2200" b="1" kern="0" dirty="0" smtClean="0">
                <a:solidFill>
                  <a:schemeClr val="bg1"/>
                </a:solidFill>
                <a:latin typeface="Times New Roman" pitchFamily="18" charset="0"/>
                <a:cs typeface="Times New Roman" pitchFamily="18" charset="0"/>
              </a:rPr>
              <a:t>Résultats expérimentaux</a:t>
            </a:r>
            <a:endParaRPr lang="fr-FR" sz="2200" dirty="0">
              <a:solidFill>
                <a:schemeClr val="bg1"/>
              </a:solidFill>
            </a:endParaRPr>
          </a:p>
        </p:txBody>
      </p:sp>
      <p:sp>
        <p:nvSpPr>
          <p:cNvPr id="3" name="Espace réservé du contenu 2"/>
          <p:cNvSpPr>
            <a:spLocks noGrp="1"/>
          </p:cNvSpPr>
          <p:nvPr>
            <p:ph idx="1"/>
          </p:nvPr>
        </p:nvSpPr>
        <p:spPr>
          <a:xfrm>
            <a:off x="502920" y="1500174"/>
            <a:ext cx="8183880" cy="4187952"/>
          </a:xfrm>
        </p:spPr>
        <p:txBody>
          <a:bodyPr>
            <a:normAutofit fontScale="85000" lnSpcReduction="20000"/>
          </a:bodyPr>
          <a:lstStyle/>
          <a:p>
            <a:pPr>
              <a:lnSpc>
                <a:spcPct val="115000"/>
              </a:lnSpc>
              <a:spcAft>
                <a:spcPts val="0"/>
              </a:spcAft>
              <a:buClr>
                <a:srgbClr val="0033CC"/>
              </a:buClr>
            </a:pPr>
            <a:r>
              <a:rPr lang="fr-FR" dirty="0" smtClean="0">
                <a:latin typeface="Times New Roman"/>
                <a:ea typeface="Calibri"/>
                <a:cs typeface="Times New Roman"/>
              </a:rPr>
              <a:t>   Nous présentons les résultats expérimentaux obtenus par GTS</a:t>
            </a:r>
            <a:r>
              <a:rPr lang="fr-FR" baseline="30000" dirty="0" smtClean="0">
                <a:latin typeface="Times New Roman"/>
                <a:ea typeface="Calibri"/>
                <a:cs typeface="Times New Roman"/>
              </a:rPr>
              <a:t>MOKP </a:t>
            </a:r>
            <a:r>
              <a:rPr lang="fr-FR" dirty="0" smtClean="0">
                <a:latin typeface="Times New Roman"/>
                <a:ea typeface="Calibri"/>
                <a:cs typeface="Times New Roman"/>
              </a:rPr>
              <a:t>ainsi que ceux de NSGA et MOGLS , deux algorith-mes de référence. Les algorithmes utilisés</a:t>
            </a:r>
            <a:r>
              <a:rPr lang="fr-FR" baseline="30000" dirty="0" smtClean="0">
                <a:latin typeface="Times New Roman"/>
                <a:ea typeface="Calibri"/>
                <a:cs typeface="Times New Roman"/>
              </a:rPr>
              <a:t> </a:t>
            </a:r>
            <a:r>
              <a:rPr lang="fr-FR" dirty="0" smtClean="0">
                <a:latin typeface="Times New Roman"/>
                <a:ea typeface="Calibri"/>
                <a:cs typeface="Times New Roman"/>
              </a:rPr>
              <a:t>ici sont tous stocha-stiques. Nous exécutons donc dix fois chaque algorithme et réalisons la</a:t>
            </a:r>
            <a:r>
              <a:rPr lang="fr-FR" baseline="30000" dirty="0" smtClean="0">
                <a:latin typeface="Times New Roman"/>
                <a:ea typeface="Calibri"/>
                <a:cs typeface="Times New Roman"/>
              </a:rPr>
              <a:t> </a:t>
            </a:r>
            <a:r>
              <a:rPr lang="fr-FR" dirty="0" smtClean="0">
                <a:latin typeface="Times New Roman"/>
                <a:ea typeface="Calibri"/>
                <a:cs typeface="Times New Roman"/>
              </a:rPr>
              <a:t>moyenne, pour chaque mesure, des résultats obte-nus sur les différentes exécutions.</a:t>
            </a:r>
            <a:endParaRPr lang="fr-FR" sz="2800" dirty="0" smtClean="0">
              <a:ea typeface="Calibri"/>
              <a:cs typeface="Times New Roman"/>
            </a:endParaRPr>
          </a:p>
          <a:p>
            <a:pPr>
              <a:lnSpc>
                <a:spcPct val="115000"/>
              </a:lnSpc>
              <a:spcAft>
                <a:spcPts val="0"/>
              </a:spcAft>
              <a:buClr>
                <a:srgbClr val="0033CC"/>
              </a:buClr>
            </a:pPr>
            <a:r>
              <a:rPr lang="fr-FR" dirty="0" smtClean="0">
                <a:latin typeface="Times New Roman"/>
                <a:ea typeface="Calibri"/>
                <a:cs typeface="Times New Roman"/>
              </a:rPr>
              <a:t>    Nous avons observé, dans les autres expérimentations que nous avons effectuées, où le nombre de générations pour GTS</a:t>
            </a:r>
            <a:r>
              <a:rPr lang="fr-FR" baseline="30000" dirty="0" smtClean="0">
                <a:latin typeface="Times New Roman"/>
                <a:ea typeface="Calibri"/>
                <a:cs typeface="Times New Roman"/>
              </a:rPr>
              <a:t>MOKP</a:t>
            </a:r>
            <a:r>
              <a:rPr lang="fr-FR" dirty="0" smtClean="0">
                <a:latin typeface="Times New Roman"/>
                <a:ea typeface="Calibri"/>
                <a:cs typeface="Times New Roman"/>
              </a:rPr>
              <a:t> est fixé à la même valeur que celui de MOGLS, que les résultats obtenus par GTS</a:t>
            </a:r>
            <a:r>
              <a:rPr lang="fr-FR" baseline="30000" dirty="0" smtClean="0">
                <a:latin typeface="Times New Roman"/>
                <a:ea typeface="Calibri"/>
                <a:cs typeface="Times New Roman"/>
              </a:rPr>
              <a:t>MOKP</a:t>
            </a:r>
            <a:r>
              <a:rPr lang="fr-FR" dirty="0" smtClean="0">
                <a:latin typeface="Times New Roman"/>
                <a:ea typeface="Calibri"/>
                <a:cs typeface="Times New Roman"/>
              </a:rPr>
              <a:t> sont encore meilleurs que ceux présentés dans MOGLS et NSGA.</a:t>
            </a:r>
            <a:endParaRPr lang="fr-FR" sz="2800" dirty="0" smtClean="0">
              <a:ea typeface="Calibri"/>
              <a:cs typeface="Times New Roman"/>
            </a:endParaRPr>
          </a:p>
        </p:txBody>
      </p:sp>
      <p:sp>
        <p:nvSpPr>
          <p:cNvPr id="4" name="Titre 1"/>
          <p:cNvSpPr txBox="1">
            <a:spLocks/>
          </p:cNvSpPr>
          <p:nvPr/>
        </p:nvSpPr>
        <p:spPr>
          <a:xfrm>
            <a:off x="428596" y="71414"/>
            <a:ext cx="8258204" cy="785818"/>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200" b="1" i="1"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Un algorithme hybride pour le problème de sac à dos </a:t>
            </a:r>
            <a:r>
              <a:rPr kumimoji="0" lang="fr-FR" sz="2200" b="1" i="1"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multiobjectif</a:t>
            </a:r>
            <a:endParaRPr kumimoji="0" lang="fr-FR" sz="2200" b="1" i="0" u="none" strike="noStrike" kern="1200" cap="none" spc="0" normalizeH="0" baseline="0" noProof="0" dirty="0">
              <a:ln>
                <a:noFill/>
              </a:ln>
              <a:solidFill>
                <a:schemeClr val="tx1"/>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300" fill="hold">
                                          <p:stCondLst>
                                            <p:cond delay="0"/>
                                          </p:stCondLst>
                                        </p:cTn>
                                        <p:tgtEl>
                                          <p:spTgt spid="3">
                                            <p:txEl>
                                              <p:pRg st="0" end="0"/>
                                            </p:txEl>
                                          </p:spTgt>
                                        </p:tgtEl>
                                        <p:attrNameLst>
                                          <p:attrName>ppt_x</p:attrName>
                                        </p:attrNameLst>
                                      </p:cBhvr>
                                    </p:anim>
                                    <p:anim from="0" to="-1.0" calcmode="lin" valueType="num">
                                      <p:cBhvr>
                                        <p:cTn id="8" dur="100" decel="50000" autoRev="1" fill="hold">
                                          <p:stCondLst>
                                            <p:cond delay="300"/>
                                          </p:stCondLst>
                                        </p:cTn>
                                        <p:tgtEl>
                                          <p:spTgt spid="3">
                                            <p:txEl>
                                              <p:pRg st="0" end="0"/>
                                            </p:txEl>
                                          </p:spTgt>
                                        </p:tgtEl>
                                        <p:attrNameLst>
                                          <p:attrName>xshear</p:attrName>
                                        </p:attrNameLst>
                                      </p:cBhvr>
                                    </p:anim>
                                    <p:animScale>
                                      <p:cBhvr>
                                        <p:cTn id="9" dur="100" decel="100000" autoRev="1" fill="hold">
                                          <p:stCondLst>
                                            <p:cond delay="300"/>
                                          </p:stCondLst>
                                        </p:cTn>
                                        <p:tgtEl>
                                          <p:spTgt spid="3">
                                            <p:txEl>
                                              <p:pRg st="0" end="0"/>
                                            </p:txEl>
                                          </p:spTgt>
                                        </p:tgtEl>
                                      </p:cBhvr>
                                      <p:from x="100000" y="100000"/>
                                      <p:to x="80000" y="100000"/>
                                    </p:animScale>
                                    <p:anim by="(#ppt_h/3+#ppt_w*0.1)" calcmode="lin" valueType="num">
                                      <p:cBhvr additive="sum">
                                        <p:cTn id="10" dur="100" decel="100000" autoRev="1" fill="hold">
                                          <p:stCondLst>
                                            <p:cond delay="3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300" fill="hold">
                                          <p:stCondLst>
                                            <p:cond delay="0"/>
                                          </p:stCondLst>
                                        </p:cTn>
                                        <p:tgtEl>
                                          <p:spTgt spid="3">
                                            <p:txEl>
                                              <p:pRg st="1" end="1"/>
                                            </p:txEl>
                                          </p:spTgt>
                                        </p:tgtEl>
                                        <p:attrNameLst>
                                          <p:attrName>ppt_x</p:attrName>
                                        </p:attrNameLst>
                                      </p:cBhvr>
                                    </p:anim>
                                    <p:anim from="0" to="-1.0" calcmode="lin" valueType="num">
                                      <p:cBhvr>
                                        <p:cTn id="16" dur="100" decel="50000" autoRev="1" fill="hold">
                                          <p:stCondLst>
                                            <p:cond delay="300"/>
                                          </p:stCondLst>
                                        </p:cTn>
                                        <p:tgtEl>
                                          <p:spTgt spid="3">
                                            <p:txEl>
                                              <p:pRg st="1" end="1"/>
                                            </p:txEl>
                                          </p:spTgt>
                                        </p:tgtEl>
                                        <p:attrNameLst>
                                          <p:attrName>xshear</p:attrName>
                                        </p:attrNameLst>
                                      </p:cBhvr>
                                    </p:anim>
                                    <p:animScale>
                                      <p:cBhvr>
                                        <p:cTn id="17" dur="100" decel="100000" autoRev="1" fill="hold">
                                          <p:stCondLst>
                                            <p:cond delay="300"/>
                                          </p:stCondLst>
                                        </p:cTn>
                                        <p:tgtEl>
                                          <p:spTgt spid="3">
                                            <p:txEl>
                                              <p:pRg st="1" end="1"/>
                                            </p:txEl>
                                          </p:spTgt>
                                        </p:tgtEl>
                                      </p:cBhvr>
                                      <p:from x="100000" y="100000"/>
                                      <p:to x="80000" y="100000"/>
                                    </p:animScale>
                                    <p:anim by="(#ppt_h/3+#ppt_w*0.1)" calcmode="lin" valueType="num">
                                      <p:cBhvr additive="sum">
                                        <p:cTn id="18" dur="100" decel="100000" autoRev="1" fill="hold">
                                          <p:stCondLst>
                                            <p:cond delay="300"/>
                                          </p:stCondLst>
                                        </p:cTn>
                                        <p:tgtEl>
                                          <p:spTgt spid="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70" y="500042"/>
            <a:ext cx="5372080" cy="714380"/>
          </a:xfrm>
        </p:spPr>
        <p:txBody>
          <a:bodyPr>
            <a:normAutofit/>
          </a:bodyPr>
          <a:lstStyle/>
          <a:p>
            <a:pPr marL="742950" lvl="1" indent="-285750" algn="l">
              <a:lnSpc>
                <a:spcPct val="115000"/>
              </a:lnSpc>
              <a:spcAft>
                <a:spcPts val="0"/>
              </a:spcAft>
              <a:buClr>
                <a:srgbClr val="0033CC"/>
              </a:buClr>
              <a:buFont typeface="Arial" pitchFamily="34" charset="0"/>
              <a:buChar char="•"/>
            </a:pPr>
            <a:r>
              <a:rPr lang="fr-FR" sz="2200" b="1" dirty="0" smtClean="0">
                <a:solidFill>
                  <a:schemeClr val="bg1"/>
                </a:solidFill>
                <a:latin typeface="Times New Roman"/>
                <a:ea typeface="Calibri"/>
                <a:cs typeface="Times New Roman"/>
              </a:rPr>
              <a:t>Conclusion du problème</a:t>
            </a:r>
            <a:endParaRPr lang="fr-FR" sz="2200" dirty="0">
              <a:solidFill>
                <a:schemeClr val="bg1"/>
              </a:solidFill>
            </a:endParaRPr>
          </a:p>
        </p:txBody>
      </p:sp>
      <p:sp>
        <p:nvSpPr>
          <p:cNvPr id="3" name="Espace réservé du contenu 2"/>
          <p:cNvSpPr>
            <a:spLocks noGrp="1"/>
          </p:cNvSpPr>
          <p:nvPr>
            <p:ph idx="1"/>
          </p:nvPr>
        </p:nvSpPr>
        <p:spPr>
          <a:xfrm>
            <a:off x="485804" y="1142984"/>
            <a:ext cx="8229600" cy="5429288"/>
          </a:xfrm>
        </p:spPr>
        <p:txBody>
          <a:bodyPr>
            <a:normAutofit fontScale="62500" lnSpcReduction="20000"/>
          </a:bodyPr>
          <a:lstStyle/>
          <a:p>
            <a:pPr>
              <a:buClr>
                <a:srgbClr val="0033CC"/>
              </a:buClr>
            </a:pPr>
            <a:r>
              <a:rPr lang="fr-FR" dirty="0" smtClean="0"/>
              <a:t>    </a:t>
            </a:r>
            <a:r>
              <a:rPr lang="fr-FR" dirty="0" smtClean="0">
                <a:latin typeface="Times New Roman" pitchFamily="18" charset="0"/>
                <a:cs typeface="Times New Roman" pitchFamily="18" charset="0"/>
              </a:rPr>
              <a:t>Dans cette section, nous avons présenté GTS</a:t>
            </a:r>
            <a:r>
              <a:rPr lang="fr-FR" baseline="30000" dirty="0" smtClean="0">
                <a:latin typeface="Times New Roman" pitchFamily="18" charset="0"/>
                <a:cs typeface="Times New Roman" pitchFamily="18" charset="0"/>
              </a:rPr>
              <a:t>MOKP</a:t>
            </a:r>
            <a:r>
              <a:rPr lang="fr-FR" dirty="0" smtClean="0">
                <a:latin typeface="Times New Roman" pitchFamily="18" charset="0"/>
                <a:cs typeface="Times New Roman" pitchFamily="18" charset="0"/>
              </a:rPr>
              <a:t>, c’est un algorithme très performant pour résoudre le problème du MOKP01. Notre algorithme GTS</a:t>
            </a:r>
            <a:r>
              <a:rPr lang="fr-FR" baseline="30000" dirty="0" smtClean="0">
                <a:latin typeface="Times New Roman" pitchFamily="18" charset="0"/>
                <a:cs typeface="Times New Roman" pitchFamily="18" charset="0"/>
              </a:rPr>
              <a:t>MOKP</a:t>
            </a:r>
            <a:r>
              <a:rPr lang="fr-FR" dirty="0" smtClean="0">
                <a:latin typeface="Times New Roman" pitchFamily="18" charset="0"/>
                <a:cs typeface="Times New Roman" pitchFamily="18" charset="0"/>
              </a:rPr>
              <a:t> combine les concepts généraux des méthodes évolutionnaires avec les propriétés locales de la recherche Tabou,conduisant à un meilleur compromis entre exploitation et exploration. Les performances de GTS</a:t>
            </a:r>
            <a:r>
              <a:rPr lang="fr-FR" baseline="30000" dirty="0" smtClean="0">
                <a:latin typeface="Times New Roman" pitchFamily="18" charset="0"/>
                <a:cs typeface="Times New Roman" pitchFamily="18" charset="0"/>
              </a:rPr>
              <a:t>MOKP</a:t>
            </a:r>
            <a:r>
              <a:rPr lang="fr-FR" dirty="0" smtClean="0">
                <a:latin typeface="Times New Roman" pitchFamily="18" charset="0"/>
                <a:cs typeface="Times New Roman" pitchFamily="18" charset="0"/>
              </a:rPr>
              <a:t> ont été validées sur un ensemble de neuf instances publiées et comparées avec NSGA et MOGLS.</a:t>
            </a:r>
          </a:p>
          <a:p>
            <a:pPr>
              <a:buClr>
                <a:srgbClr val="0033CC"/>
              </a:buClr>
            </a:pPr>
            <a:r>
              <a:rPr lang="fr-FR" dirty="0" smtClean="0">
                <a:latin typeface="Times New Roman" pitchFamily="18" charset="0"/>
                <a:cs typeface="Times New Roman" pitchFamily="18" charset="0"/>
              </a:rPr>
              <a:t> Les résultats expérimentaux ont montré que GTS</a:t>
            </a:r>
            <a:r>
              <a:rPr lang="fr-FR" baseline="30000" dirty="0" smtClean="0">
                <a:latin typeface="Times New Roman" pitchFamily="18" charset="0"/>
                <a:cs typeface="Times New Roman" pitchFamily="18" charset="0"/>
              </a:rPr>
              <a:t>MOKP</a:t>
            </a:r>
            <a:r>
              <a:rPr lang="fr-FR" dirty="0" smtClean="0">
                <a:latin typeface="Times New Roman" pitchFamily="18" charset="0"/>
                <a:cs typeface="Times New Roman" pitchFamily="18" charset="0"/>
              </a:rPr>
              <a:t>, avec moins d'effort, obtient de meilleurs résultats que les autres algorithmes en compétition sur les instances testées. Nous avons ainsi mis en évidence l‘importance de l'intensification. En effet, avec des méthodes de diversification équivalentes, l'algorithme possédant une meilleure méthode </a:t>
            </a:r>
            <a:r>
              <a:rPr lang="fr-FR" b="1" dirty="0" smtClean="0">
                <a:latin typeface="Times New Roman" pitchFamily="18" charset="0"/>
                <a:cs typeface="Times New Roman" pitchFamily="18" charset="0"/>
              </a:rPr>
              <a:t>d'intensification</a:t>
            </a:r>
            <a:r>
              <a:rPr lang="fr-FR" dirty="0" smtClean="0">
                <a:latin typeface="Times New Roman" pitchFamily="18" charset="0"/>
                <a:cs typeface="Times New Roman" pitchFamily="18" charset="0"/>
              </a:rPr>
              <a:t> obtient de meilleurs résultats. Ainsi, la diversification et l’intensification sont deux concepts indissociables jouant un rôle majeur dans la résolution des problèmes </a:t>
            </a:r>
            <a:r>
              <a:rPr lang="fr-FR" dirty="0" err="1" smtClean="0">
                <a:latin typeface="Times New Roman" pitchFamily="18" charset="0"/>
                <a:cs typeface="Times New Roman" pitchFamily="18" charset="0"/>
              </a:rPr>
              <a:t>multiobjectifs</a:t>
            </a:r>
            <a:r>
              <a:rPr lang="fr-FR" dirty="0" smtClean="0">
                <a:latin typeface="Times New Roman" pitchFamily="18" charset="0"/>
                <a:cs typeface="Times New Roman" pitchFamily="18" charset="0"/>
              </a:rPr>
              <a:t>.</a:t>
            </a:r>
          </a:p>
          <a:p>
            <a:pPr>
              <a:buClr>
                <a:srgbClr val="0033CC"/>
              </a:buClr>
            </a:pPr>
            <a:r>
              <a:rPr lang="fr-FR" dirty="0" smtClean="0">
                <a:latin typeface="Times New Roman" pitchFamily="18" charset="0"/>
                <a:cs typeface="Times New Roman" pitchFamily="18" charset="0"/>
              </a:rPr>
              <a:t>     L’opérateurs génétique et l'opérateur de recherche Tabou utilisés dans GTS</a:t>
            </a:r>
            <a:r>
              <a:rPr lang="fr-FR" baseline="30000" dirty="0" smtClean="0">
                <a:latin typeface="Times New Roman" pitchFamily="18" charset="0"/>
                <a:cs typeface="Times New Roman" pitchFamily="18" charset="0"/>
              </a:rPr>
              <a:t>MOKP</a:t>
            </a:r>
            <a:r>
              <a:rPr lang="fr-FR" dirty="0" smtClean="0">
                <a:latin typeface="Times New Roman" pitchFamily="18" charset="0"/>
                <a:cs typeface="Times New Roman" pitchFamily="18" charset="0"/>
              </a:rPr>
              <a:t> sont implémentés de manière naturelle en se basant sur les principaux concepts de ces deux paradigmes. Pour cette raison, nous sommes fortement convaincus que beaucoup d'améliorations sont possibles. Par exemple, sur la partie génétique, d'autres stratégies de sélection peuvent être expérimentées, et des opérateurs de croisement spécifiques au problème peuvent être développés. Pour l'opérateur TS, nous pensons que les techniques développées pour le problème de sac à dos multid-imensionnel classique, peuvent apporter beaucoup à un problème du type MOKP.</a:t>
            </a:r>
          </a:p>
          <a:p>
            <a:endParaRPr lang="fr-FR" dirty="0"/>
          </a:p>
        </p:txBody>
      </p:sp>
      <p:sp>
        <p:nvSpPr>
          <p:cNvPr id="4" name="Titre 1"/>
          <p:cNvSpPr txBox="1">
            <a:spLocks/>
          </p:cNvSpPr>
          <p:nvPr/>
        </p:nvSpPr>
        <p:spPr>
          <a:xfrm>
            <a:off x="428596" y="-24"/>
            <a:ext cx="8258204" cy="785818"/>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200" b="1" i="1"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Un algorithme hybride pour le problème de sac à dos </a:t>
            </a:r>
            <a:r>
              <a:rPr kumimoji="0" lang="fr-FR" sz="2200" b="1" i="1"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multiobjectif</a:t>
            </a:r>
            <a:endParaRPr kumimoji="0" lang="fr-FR" sz="2200" b="1" i="0" u="none" strike="noStrike" kern="1200" cap="none" spc="0" normalizeH="0" baseline="0" noProof="0" dirty="0">
              <a:ln>
                <a:noFill/>
              </a:ln>
              <a:solidFill>
                <a:schemeClr val="tx1"/>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300" fill="hold">
                                          <p:stCondLst>
                                            <p:cond delay="0"/>
                                          </p:stCondLst>
                                        </p:cTn>
                                        <p:tgtEl>
                                          <p:spTgt spid="3">
                                            <p:txEl>
                                              <p:pRg st="0" end="0"/>
                                            </p:txEl>
                                          </p:spTgt>
                                        </p:tgtEl>
                                        <p:attrNameLst>
                                          <p:attrName>ppt_x</p:attrName>
                                        </p:attrNameLst>
                                      </p:cBhvr>
                                    </p:anim>
                                    <p:anim from="0" to="-1.0" calcmode="lin" valueType="num">
                                      <p:cBhvr>
                                        <p:cTn id="8" dur="100" decel="50000" autoRev="1" fill="hold">
                                          <p:stCondLst>
                                            <p:cond delay="300"/>
                                          </p:stCondLst>
                                        </p:cTn>
                                        <p:tgtEl>
                                          <p:spTgt spid="3">
                                            <p:txEl>
                                              <p:pRg st="0" end="0"/>
                                            </p:txEl>
                                          </p:spTgt>
                                        </p:tgtEl>
                                        <p:attrNameLst>
                                          <p:attrName>xshear</p:attrName>
                                        </p:attrNameLst>
                                      </p:cBhvr>
                                    </p:anim>
                                    <p:animScale>
                                      <p:cBhvr>
                                        <p:cTn id="9" dur="100" decel="100000" autoRev="1" fill="hold">
                                          <p:stCondLst>
                                            <p:cond delay="300"/>
                                          </p:stCondLst>
                                        </p:cTn>
                                        <p:tgtEl>
                                          <p:spTgt spid="3">
                                            <p:txEl>
                                              <p:pRg st="0" end="0"/>
                                            </p:txEl>
                                          </p:spTgt>
                                        </p:tgtEl>
                                      </p:cBhvr>
                                      <p:from x="100000" y="100000"/>
                                      <p:to x="80000" y="100000"/>
                                    </p:animScale>
                                    <p:anim by="(#ppt_h/3+#ppt_w*0.1)" calcmode="lin" valueType="num">
                                      <p:cBhvr additive="sum">
                                        <p:cTn id="10" dur="100" decel="100000" autoRev="1" fill="hold">
                                          <p:stCondLst>
                                            <p:cond delay="300"/>
                                          </p:stCondLst>
                                        </p:cTn>
                                        <p:tgtEl>
                                          <p:spTgt spid="3">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from="(-#ppt_w/2)" to="(#ppt_x)" calcmode="lin" valueType="num">
                                      <p:cBhvr>
                                        <p:cTn id="13" dur="300" fill="hold">
                                          <p:stCondLst>
                                            <p:cond delay="0"/>
                                          </p:stCondLst>
                                        </p:cTn>
                                        <p:tgtEl>
                                          <p:spTgt spid="3">
                                            <p:txEl>
                                              <p:pRg st="1" end="1"/>
                                            </p:txEl>
                                          </p:spTgt>
                                        </p:tgtEl>
                                        <p:attrNameLst>
                                          <p:attrName>ppt_x</p:attrName>
                                        </p:attrNameLst>
                                      </p:cBhvr>
                                    </p:anim>
                                    <p:anim from="0" to="-1.0" calcmode="lin" valueType="num">
                                      <p:cBhvr>
                                        <p:cTn id="14" dur="100" decel="50000" autoRev="1" fill="hold">
                                          <p:stCondLst>
                                            <p:cond delay="300"/>
                                          </p:stCondLst>
                                        </p:cTn>
                                        <p:tgtEl>
                                          <p:spTgt spid="3">
                                            <p:txEl>
                                              <p:pRg st="1" end="1"/>
                                            </p:txEl>
                                          </p:spTgt>
                                        </p:tgtEl>
                                        <p:attrNameLst>
                                          <p:attrName>xshear</p:attrName>
                                        </p:attrNameLst>
                                      </p:cBhvr>
                                    </p:anim>
                                    <p:animScale>
                                      <p:cBhvr>
                                        <p:cTn id="15" dur="100" decel="100000" autoRev="1" fill="hold">
                                          <p:stCondLst>
                                            <p:cond delay="300"/>
                                          </p:stCondLst>
                                        </p:cTn>
                                        <p:tgtEl>
                                          <p:spTgt spid="3">
                                            <p:txEl>
                                              <p:pRg st="1" end="1"/>
                                            </p:txEl>
                                          </p:spTgt>
                                        </p:tgtEl>
                                      </p:cBhvr>
                                      <p:from x="100000" y="100000"/>
                                      <p:to x="80000" y="100000"/>
                                    </p:animScale>
                                    <p:anim by="(#ppt_h/3+#ppt_w*0.1)" calcmode="lin" valueType="num">
                                      <p:cBhvr additive="sum">
                                        <p:cTn id="16" dur="100" decel="100000" autoRev="1" fill="hold">
                                          <p:stCondLst>
                                            <p:cond delay="300"/>
                                          </p:stCondLst>
                                        </p:cTn>
                                        <p:tgtEl>
                                          <p:spTgt spid="3">
                                            <p:txEl>
                                              <p:pRg st="1" end="1"/>
                                            </p:txEl>
                                          </p:spTgt>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from="(-#ppt_w/2)" to="(#ppt_x)" calcmode="lin" valueType="num">
                                      <p:cBhvr>
                                        <p:cTn id="21" dur="300" fill="hold">
                                          <p:stCondLst>
                                            <p:cond delay="0"/>
                                          </p:stCondLst>
                                        </p:cTn>
                                        <p:tgtEl>
                                          <p:spTgt spid="3">
                                            <p:txEl>
                                              <p:pRg st="2" end="2"/>
                                            </p:txEl>
                                          </p:spTgt>
                                        </p:tgtEl>
                                        <p:attrNameLst>
                                          <p:attrName>ppt_x</p:attrName>
                                        </p:attrNameLst>
                                      </p:cBhvr>
                                    </p:anim>
                                    <p:anim from="0" to="-1.0" calcmode="lin" valueType="num">
                                      <p:cBhvr>
                                        <p:cTn id="22" dur="100" decel="50000" autoRev="1" fill="hold">
                                          <p:stCondLst>
                                            <p:cond delay="300"/>
                                          </p:stCondLst>
                                        </p:cTn>
                                        <p:tgtEl>
                                          <p:spTgt spid="3">
                                            <p:txEl>
                                              <p:pRg st="2" end="2"/>
                                            </p:txEl>
                                          </p:spTgt>
                                        </p:tgtEl>
                                        <p:attrNameLst>
                                          <p:attrName>xshear</p:attrName>
                                        </p:attrNameLst>
                                      </p:cBhvr>
                                    </p:anim>
                                    <p:animScale>
                                      <p:cBhvr>
                                        <p:cTn id="23" dur="100" decel="100000" autoRev="1" fill="hold">
                                          <p:stCondLst>
                                            <p:cond delay="300"/>
                                          </p:stCondLst>
                                        </p:cTn>
                                        <p:tgtEl>
                                          <p:spTgt spid="3">
                                            <p:txEl>
                                              <p:pRg st="2" end="2"/>
                                            </p:txEl>
                                          </p:spTgt>
                                        </p:tgtEl>
                                      </p:cBhvr>
                                      <p:from x="100000" y="100000"/>
                                      <p:to x="80000" y="100000"/>
                                    </p:animScale>
                                    <p:anim by="(#ppt_h/3+#ppt_w*0.1)" calcmode="lin" valueType="num">
                                      <p:cBhvr additive="sum">
                                        <p:cTn id="24" dur="100" decel="100000" autoRev="1" fill="hold">
                                          <p:stCondLst>
                                            <p:cond delay="3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357166"/>
            <a:ext cx="8229600" cy="785818"/>
          </a:xfrm>
        </p:spPr>
        <p:txBody>
          <a:bodyPr/>
          <a:lstStyle/>
          <a:p>
            <a:r>
              <a:rPr lang="fr-FR" b="1" i="1" dirty="0" smtClean="0">
                <a:solidFill>
                  <a:schemeClr val="tx1"/>
                </a:solidFill>
                <a:latin typeface="Times New Roman" pitchFamily="18" charset="0"/>
                <a:cs typeface="Times New Roman" pitchFamily="18" charset="0"/>
              </a:rPr>
              <a:t>                        Objectif</a:t>
            </a:r>
            <a:endParaRPr lang="fr-FR" b="1" i="1"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28596" y="1071547"/>
            <a:ext cx="8229600" cy="3857652"/>
          </a:xfrm>
        </p:spPr>
        <p:txBody>
          <a:bodyPr>
            <a:normAutofit fontScale="92500" lnSpcReduction="10000"/>
          </a:bodyPr>
          <a:lstStyle/>
          <a:p>
            <a:pPr>
              <a:buNone/>
            </a:pPr>
            <a:r>
              <a:rPr lang="fr-FR" dirty="0" smtClean="0">
                <a:latin typeface="Times New Roman" pitchFamily="18" charset="0"/>
                <a:cs typeface="Times New Roman" pitchFamily="18" charset="0"/>
              </a:rPr>
              <a:t>Résoudre un problème d’obtimisation combinatoire consiste à :</a:t>
            </a:r>
          </a:p>
          <a:p>
            <a:pPr>
              <a:buBlip>
                <a:blip r:embed="rId3"/>
              </a:buBlip>
            </a:pPr>
            <a:r>
              <a:rPr lang="fr-FR" dirty="0" smtClean="0">
                <a:latin typeface="Times New Roman" pitchFamily="18" charset="0"/>
                <a:cs typeface="Times New Roman" pitchFamily="18" charset="0"/>
              </a:rPr>
              <a:t>trouver une solution optimale dans un temps d’exécution raisonable c_à_d : maximiser ou minimiser une </a:t>
            </a:r>
            <a:r>
              <a:rPr lang="fr-FR" dirty="0" smtClean="0">
                <a:solidFill>
                  <a:schemeClr val="tx2"/>
                </a:solidFill>
                <a:latin typeface="Times New Roman" pitchFamily="18" charset="0"/>
                <a:cs typeface="Times New Roman" pitchFamily="18" charset="0"/>
              </a:rPr>
              <a:t>fonction objectif</a:t>
            </a:r>
            <a:r>
              <a:rPr lang="fr-FR" dirty="0" smtClean="0">
                <a:latin typeface="Times New Roman" pitchFamily="18" charset="0"/>
                <a:cs typeface="Times New Roman" pitchFamily="18" charset="0"/>
              </a:rPr>
              <a:t> sous certaines contraintes  pour trouver son optimum ,parmi un nombre fini de choix souvent très grand.</a:t>
            </a:r>
          </a:p>
          <a:p>
            <a:pPr>
              <a:buBlip>
                <a:blip r:embed="rId3"/>
              </a:buBlip>
            </a:pPr>
            <a:r>
              <a:rPr lang="fr-FR" dirty="0" smtClean="0">
                <a:latin typeface="Times New Roman" pitchFamily="18" charset="0"/>
                <a:cs typeface="Times New Roman" pitchFamily="18" charset="0"/>
              </a:rPr>
              <a:t>Etudier un ensemble de modèles et de méthodes de résolution (gloutonnes, programmation dynamique, </a:t>
            </a:r>
            <a:r>
              <a:rPr lang="fr-FR" dirty="0" err="1" smtClean="0">
                <a:latin typeface="Times New Roman" pitchFamily="18" charset="0"/>
                <a:cs typeface="Times New Roman" pitchFamily="18" charset="0"/>
              </a:rPr>
              <a:t>métaheuristiques</a:t>
            </a:r>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
        <p:nvSpPr>
          <p:cNvPr id="7" name="ZoneTexte 6"/>
          <p:cNvSpPr txBox="1"/>
          <p:nvPr/>
        </p:nvSpPr>
        <p:spPr>
          <a:xfrm>
            <a:off x="357158" y="4857760"/>
            <a:ext cx="8429684" cy="923330"/>
          </a:xfrm>
          <a:prstGeom prst="rect">
            <a:avLst/>
          </a:prstGeom>
          <a:noFill/>
          <a:ln>
            <a:solidFill>
              <a:schemeClr val="accent6">
                <a:lumMod val="50000"/>
              </a:schemeClr>
            </a:solidFill>
            <a:prstDash val="lgDashDotDot"/>
          </a:ln>
        </p:spPr>
        <p:txBody>
          <a:bodyPr wrap="square" rtlCol="0">
            <a:spAutoFit/>
          </a:bodyPr>
          <a:lstStyle/>
          <a:p>
            <a:r>
              <a:rPr lang="fr-FR" b="1" dirty="0" smtClean="0">
                <a:solidFill>
                  <a:srgbClr val="002060"/>
                </a:solidFill>
                <a:latin typeface="Times New Roman" pitchFamily="18" charset="0"/>
                <a:cs typeface="Times New Roman" pitchFamily="18" charset="0"/>
              </a:rPr>
              <a:t>fonction objectif  </a:t>
            </a:r>
            <a:r>
              <a:rPr lang="fr-FR" dirty="0" smtClean="0">
                <a:solidFill>
                  <a:srgbClr val="002060"/>
                </a:solidFill>
                <a:latin typeface="Times New Roman" pitchFamily="18" charset="0"/>
                <a:cs typeface="Times New Roman" pitchFamily="18" charset="0"/>
              </a:rPr>
              <a:t>(fonction de coût):  </a:t>
            </a:r>
            <a:r>
              <a:rPr lang="fr-FR" dirty="0" smtClean="0">
                <a:latin typeface="Times New Roman" pitchFamily="18" charset="0"/>
                <a:cs typeface="Times New Roman" pitchFamily="18" charset="0"/>
              </a:rPr>
              <a:t>fonction de l’espace de recherche vers l’ensemble des réels R (ordinal, numérique, …), qui représente la qualité de toutes les solutions. </a:t>
            </a:r>
          </a:p>
          <a:p>
            <a:pPr lvl="0"/>
            <a:endParaRPr lang="fr-FR" dirty="0"/>
          </a:p>
        </p:txBody>
      </p:sp>
      <p:pic>
        <p:nvPicPr>
          <p:cNvPr id="5" name="Image 4" descr="fleche a droite.gif"/>
          <p:cNvPicPr>
            <a:picLocks noChangeAspect="1"/>
          </p:cNvPicPr>
          <p:nvPr/>
        </p:nvPicPr>
        <p:blipFill>
          <a:blip r:embed="rId4"/>
          <a:stretch>
            <a:fillRect/>
          </a:stretch>
        </p:blipFill>
        <p:spPr>
          <a:xfrm>
            <a:off x="2857488" y="642918"/>
            <a:ext cx="357189" cy="361952"/>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71472" y="2091688"/>
            <a:ext cx="8183880" cy="105156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1"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L’hybridation entres les méthodes </a:t>
            </a:r>
            <a:br>
              <a:rPr kumimoji="0" lang="fr-FR" sz="3200" b="1" i="1"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br>
            <a:r>
              <a:rPr lang="fr-FR" sz="3200" b="1" i="1" dirty="0" smtClean="0">
                <a:effectLst>
                  <a:outerShdw blurRad="53975" dist="22860" dir="5400000" algn="tl" rotWithShape="0">
                    <a:srgbClr val="000000">
                      <a:alpha val="55000"/>
                    </a:srgbClr>
                  </a:outerShdw>
                </a:effectLst>
                <a:latin typeface="Times New Roman" pitchFamily="18" charset="0"/>
                <a:ea typeface="+mj-ea"/>
                <a:cs typeface="Times New Roman" pitchFamily="18" charset="0"/>
              </a:rPr>
              <a:t>exactes </a:t>
            </a:r>
            <a:r>
              <a:rPr kumimoji="0" lang="fr-FR" sz="3200" b="1" i="1"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et approchées</a:t>
            </a:r>
            <a:endParaRPr kumimoji="0" lang="fr-FR" sz="3200" b="1" i="0" u="none" strike="noStrike" kern="1200" cap="none" spc="0" normalizeH="0" baseline="0" noProof="0" dirty="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endParaRPr>
          </a:p>
        </p:txBody>
      </p:sp>
      <p:sp>
        <p:nvSpPr>
          <p:cNvPr id="4" name="Étoile à 5 branches 3"/>
          <p:cNvSpPr/>
          <p:nvPr/>
        </p:nvSpPr>
        <p:spPr>
          <a:xfrm>
            <a:off x="714348" y="2000240"/>
            <a:ext cx="914400" cy="914400"/>
          </a:xfrm>
          <a:prstGeom prst="star5">
            <a:avLst/>
          </a:prstGeom>
          <a:blipFill>
            <a:blip r:embed="rId3"/>
            <a:tile tx="0" ty="0" sx="100000" sy="100000" flip="none" algn="tl"/>
          </a:blip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8" presetClass="emph" presetSubtype="0" fill="hold" grpId="0" nodeType="withEffect">
                                  <p:stCondLst>
                                    <p:cond delay="0"/>
                                  </p:stCondLst>
                                  <p:childTnLst>
                                    <p:animRot by="21600000">
                                      <p:cBhvr>
                                        <p:cTn id="10"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ChangeArrowheads="1"/>
          </p:cNvSpPr>
          <p:nvPr>
            <p:ph type="title"/>
          </p:nvPr>
        </p:nvSpPr>
        <p:spPr bwMode="auto">
          <a:xfrm>
            <a:off x="531842" y="1285860"/>
            <a:ext cx="8183562"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L’hybridation des méthodes </a:t>
            </a:r>
            <a:r>
              <a:rPr kumimoji="0" lang="fr-FR"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complètes </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et i</a:t>
            </a:r>
            <a:r>
              <a:rPr kumimoji="0" lang="fr-FR"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ncomplètes </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vise à profiter de leurs atouts respectifs en les fusionnant.</a:t>
            </a:r>
            <a:b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combinaison se fait :</a:t>
            </a:r>
            <a:b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endParaRPr kumimoji="0" lang="fr-FR"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Titre 1"/>
          <p:cNvSpPr txBox="1">
            <a:spLocks/>
          </p:cNvSpPr>
          <p:nvPr/>
        </p:nvSpPr>
        <p:spPr>
          <a:xfrm>
            <a:off x="357158" y="142852"/>
            <a:ext cx="8229600" cy="785818"/>
          </a:xfrm>
          <a:prstGeom prst="rect">
            <a:avLst/>
          </a:prstGeom>
        </p:spPr>
        <p:txBody>
          <a:bodyPr vert="horz" anchor="b">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1"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L’hybridation entres les méthodes exactes</a:t>
            </a:r>
            <a:r>
              <a:rPr kumimoji="0" lang="fr-FR" sz="2800" b="1" i="1" u="none" strike="noStrike" kern="1200" cap="none" spc="0" normalizeH="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fr-FR" sz="2800" b="1" i="1"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et approchées</a:t>
            </a:r>
            <a:endParaRPr kumimoji="0" lang="fr-FR" sz="2800" b="1" i="1" u="none" strike="noStrike" kern="1200" cap="none" spc="0" normalizeH="0" baseline="0" noProof="0" dirty="0">
              <a:ln>
                <a:noFill/>
              </a:ln>
              <a:solidFill>
                <a:schemeClr val="accent6">
                  <a:lumMod val="50000"/>
                </a:schemeClr>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endParaRPr>
          </a:p>
        </p:txBody>
      </p:sp>
      <p:sp>
        <p:nvSpPr>
          <p:cNvPr id="4" name="Rectangle 3"/>
          <p:cNvSpPr/>
          <p:nvPr/>
        </p:nvSpPr>
        <p:spPr>
          <a:xfrm>
            <a:off x="571472" y="2500306"/>
            <a:ext cx="8001056" cy="2123658"/>
          </a:xfrm>
          <a:prstGeom prst="rect">
            <a:avLst/>
          </a:prstGeom>
        </p:spPr>
        <p:txBody>
          <a:bodyPr wrap="square">
            <a:spAutoFit/>
          </a:bodyPr>
          <a:lstStyle/>
          <a:p>
            <a:pPr marL="273050">
              <a:buBlip>
                <a:blip r:embed="rId3"/>
              </a:buBlip>
            </a:pPr>
            <a:r>
              <a:rPr lang="fr-FR" sz="2200" dirty="0" smtClean="0">
                <a:solidFill>
                  <a:prstClr val="black"/>
                </a:solidFill>
                <a:latin typeface="Times New Roman" pitchFamily="18" charset="0"/>
                <a:ea typeface="Times New Roman" pitchFamily="18" charset="0"/>
                <a:cs typeface="Times New Roman" pitchFamily="18" charset="0"/>
              </a:rPr>
              <a:t> A travers d’une collaboration de ces méthodes.</a:t>
            </a:r>
          </a:p>
          <a:p>
            <a:pPr marL="273050">
              <a:buBlip>
                <a:blip r:embed="rId3"/>
              </a:buBlip>
            </a:pPr>
            <a:r>
              <a:rPr lang="fr-FR" sz="2200" dirty="0" smtClean="0">
                <a:solidFill>
                  <a:prstClr val="black"/>
                </a:solidFill>
                <a:latin typeface="Times New Roman" pitchFamily="18" charset="0"/>
                <a:ea typeface="Times New Roman" pitchFamily="18" charset="0"/>
                <a:cs typeface="Times New Roman" pitchFamily="18" charset="0"/>
              </a:rPr>
              <a:t> Par une intégration   plus fine.</a:t>
            </a:r>
          </a:p>
          <a:p>
            <a:endParaRPr lang="fr-FR" sz="2200" dirty="0" smtClean="0">
              <a:solidFill>
                <a:prstClr val="black"/>
              </a:solidFill>
              <a:latin typeface="Times New Roman" pitchFamily="18" charset="0"/>
              <a:ea typeface="Times New Roman" pitchFamily="18" charset="0"/>
              <a:cs typeface="Times New Roman" pitchFamily="18" charset="0"/>
            </a:endParaRPr>
          </a:p>
          <a:p>
            <a:r>
              <a:rPr lang="fr-FR" sz="2200" dirty="0" smtClean="0">
                <a:solidFill>
                  <a:prstClr val="black"/>
                </a:solidFill>
                <a:latin typeface="Times New Roman" pitchFamily="18" charset="0"/>
                <a:ea typeface="Times New Roman" pitchFamily="18" charset="0"/>
                <a:cs typeface="Times New Roman" pitchFamily="18" charset="0"/>
              </a:rPr>
              <a:t>Dans ces parties, nous dresserons un panorama des niveaux </a:t>
            </a:r>
            <a:r>
              <a:rPr lang="fr-FR" sz="2200" b="1" dirty="0" smtClean="0">
                <a:solidFill>
                  <a:prstClr val="black"/>
                </a:solidFill>
                <a:latin typeface="Times New Roman" pitchFamily="18" charset="0"/>
                <a:ea typeface="Times New Roman" pitchFamily="18" charset="0"/>
                <a:cs typeface="Times New Roman" pitchFamily="18" charset="0"/>
              </a:rPr>
              <a:t>d’intégration</a:t>
            </a:r>
            <a:r>
              <a:rPr lang="fr-FR" sz="2200" dirty="0" smtClean="0">
                <a:solidFill>
                  <a:prstClr val="black"/>
                </a:solidFill>
                <a:latin typeface="Times New Roman" pitchFamily="18" charset="0"/>
                <a:ea typeface="Times New Roman" pitchFamily="18" charset="0"/>
                <a:cs typeface="Times New Roman" pitchFamily="18" charset="0"/>
              </a:rPr>
              <a:t> et de c</a:t>
            </a:r>
            <a:r>
              <a:rPr lang="fr-FR" sz="2200" b="1" dirty="0" smtClean="0">
                <a:solidFill>
                  <a:prstClr val="black"/>
                </a:solidFill>
                <a:latin typeface="Times New Roman" pitchFamily="18" charset="0"/>
                <a:ea typeface="Times New Roman" pitchFamily="18" charset="0"/>
                <a:cs typeface="Times New Roman" pitchFamily="18" charset="0"/>
              </a:rPr>
              <a:t>ollaboration </a:t>
            </a:r>
            <a:r>
              <a:rPr lang="fr-FR" sz="2200" dirty="0" smtClean="0">
                <a:solidFill>
                  <a:prstClr val="black"/>
                </a:solidFill>
                <a:latin typeface="Times New Roman" pitchFamily="18" charset="0"/>
                <a:ea typeface="Times New Roman" pitchFamily="18" charset="0"/>
                <a:cs typeface="Times New Roman" pitchFamily="18" charset="0"/>
              </a:rPr>
              <a:t>pour des méthodes d’origines et de structures intrinsèquement différentes.</a:t>
            </a:r>
            <a:endParaRPr lang="fr-FR" sz="22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G:\Nouveau ROA\TONY LAMBERT - Hybridation de méthodes complètes et incomplètes pour la résolution de CSP_files\panoramaCombi.png"/>
          <p:cNvPicPr/>
          <p:nvPr/>
        </p:nvPicPr>
        <p:blipFill>
          <a:blip r:embed="rId3"/>
          <a:srcRect/>
          <a:stretch>
            <a:fillRect/>
          </a:stretch>
        </p:blipFill>
        <p:spPr bwMode="auto">
          <a:xfrm>
            <a:off x="285720" y="1357298"/>
            <a:ext cx="8429684" cy="4500594"/>
          </a:xfrm>
          <a:prstGeom prst="rect">
            <a:avLst/>
          </a:prstGeom>
          <a:ln>
            <a:noFill/>
          </a:ln>
          <a:effectLst>
            <a:outerShdw blurRad="292100" dist="139700" dir="2700000" algn="tl" rotWithShape="0">
              <a:srgbClr val="333333">
                <a:alpha val="65000"/>
              </a:srgbClr>
            </a:outerShdw>
          </a:effectLst>
        </p:spPr>
      </p:pic>
      <p:sp>
        <p:nvSpPr>
          <p:cNvPr id="7" name="Titre 1"/>
          <p:cNvSpPr>
            <a:spLocks noGrp="1"/>
          </p:cNvSpPr>
          <p:nvPr>
            <p:ph type="title"/>
          </p:nvPr>
        </p:nvSpPr>
        <p:spPr>
          <a:xfrm>
            <a:off x="285720" y="-71462"/>
            <a:ext cx="8643998" cy="1357322"/>
          </a:xfrm>
        </p:spPr>
        <p:txBody>
          <a:bodyPr>
            <a:normAutofit/>
          </a:bodyPr>
          <a:lstStyle/>
          <a:p>
            <a:r>
              <a:rPr lang="fr-FR" sz="2600" dirty="0" smtClean="0">
                <a:solidFill>
                  <a:schemeClr val="tx1"/>
                </a:solidFill>
                <a:latin typeface="Times New Roman" pitchFamily="18" charset="0"/>
                <a:cs typeface="Times New Roman" pitchFamily="18" charset="0"/>
              </a:rPr>
              <a:t>     Hybridations entre les méthodes exactes et approchées</a:t>
            </a:r>
            <a:br>
              <a:rPr lang="fr-FR" sz="2600" dirty="0" smtClean="0">
                <a:solidFill>
                  <a:schemeClr val="tx1"/>
                </a:solidFill>
                <a:latin typeface="Times New Roman" pitchFamily="18" charset="0"/>
                <a:cs typeface="Times New Roman" pitchFamily="18" charset="0"/>
              </a:rPr>
            </a:br>
            <a:r>
              <a:rPr lang="fr-FR" sz="2600" dirty="0" smtClean="0">
                <a:solidFill>
                  <a:schemeClr val="tx1"/>
                </a:solidFill>
                <a:latin typeface="Times New Roman" pitchFamily="18" charset="0"/>
                <a:cs typeface="Times New Roman" pitchFamily="18" charset="0"/>
              </a:rPr>
              <a:t>  </a:t>
            </a:r>
            <a:r>
              <a:rPr lang="fr-FR" sz="2600" u="sng"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Classification</a:t>
            </a:r>
            <a:endParaRPr lang="fr-FR" sz="2600" u="sng"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title"/>
          </p:nvPr>
        </p:nvSpPr>
        <p:spPr bwMode="auto">
          <a:xfrm>
            <a:off x="428625" y="521641"/>
            <a:ext cx="8183563" cy="26930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33CC"/>
                </a:solidFill>
                <a:effectLst/>
                <a:latin typeface="Times New Roman" pitchFamily="18" charset="0"/>
                <a:ea typeface="Times New Roman" pitchFamily="18" charset="0"/>
                <a:cs typeface="Times New Roman" pitchFamily="18" charset="0"/>
              </a:rPr>
              <a:t>A. La collaboration </a:t>
            </a:r>
            <a:r>
              <a:rPr lang="fr-FR" sz="2400" b="0" dirty="0" smtClean="0">
                <a:solidFill>
                  <a:srgbClr val="0033CC"/>
                </a:solidFill>
                <a:effectLst/>
                <a:latin typeface="Times New Roman" pitchFamily="18" charset="0"/>
                <a:ea typeface="Times New Roman" pitchFamily="18"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on combine une méthode exacte et une métaheuristiques exécutée en prétraitement et viceversa. Les méthodes peuvent également fonctionner en parallèle tout en échangeant des informations.</a:t>
            </a:r>
            <a:endParaRPr kumimoji="0" lang="fr-FR" sz="1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Dans ce type de combinaison, les algorithmes proposés correspondent à une association de haut niveau entre métaheuristiques et méthodes complètes, (i.e. aucun algorithme n’est inclus dans un autre). Ainsi, la combinaison la plus répandue est l’utilisation en séquence. La méthode exacte est soit exécutée comme un prétraitement, ou soit elle utilise la métaheuristique. </a:t>
            </a:r>
            <a:endParaRPr kumimoji="0" lang="fr-FR" sz="19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357158" y="3214686"/>
            <a:ext cx="32307434"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Titre 1"/>
          <p:cNvSpPr txBox="1">
            <a:spLocks/>
          </p:cNvSpPr>
          <p:nvPr/>
        </p:nvSpPr>
        <p:spPr>
          <a:xfrm>
            <a:off x="500002" y="357166"/>
            <a:ext cx="8643998" cy="714380"/>
          </a:xfrm>
          <a:prstGeom prst="rect">
            <a:avLst/>
          </a:prstGeom>
        </p:spPr>
        <p:txBody>
          <a:bodyPr vert="horz" anchor="b">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Hybridations entre les méthodes exactes et approchées</a:t>
            </a:r>
            <a:br>
              <a:rPr kumimoji="0" lang="fr-FR" sz="26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br>
            <a:r>
              <a:rPr kumimoji="0" lang="fr-FR" sz="26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endParaRPr kumimoji="0" lang="fr-FR" sz="2600" b="1" i="0" u="sng" strike="noStrike" kern="1200" cap="none" spc="0" normalizeH="0" baseline="0" noProof="0" dirty="0">
              <a:ln>
                <a:noFill/>
              </a:ln>
              <a:solidFill>
                <a:srgbClr val="0033CC"/>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6" name="Rectangle 5"/>
          <p:cNvSpPr/>
          <p:nvPr/>
        </p:nvSpPr>
        <p:spPr>
          <a:xfrm>
            <a:off x="428596" y="3214686"/>
            <a:ext cx="8286808" cy="2723823"/>
          </a:xfrm>
          <a:prstGeom prst="rect">
            <a:avLst/>
          </a:prstGeom>
        </p:spPr>
        <p:txBody>
          <a:bodyPr wrap="square">
            <a:spAutoFit/>
          </a:bodyPr>
          <a:lstStyle/>
          <a:p>
            <a:pPr lvl="0" fontAlgn="base">
              <a:spcBef>
                <a:spcPct val="0"/>
              </a:spcBef>
              <a:spcAft>
                <a:spcPct val="0"/>
              </a:spcAft>
            </a:pPr>
            <a:r>
              <a:rPr lang="fr-FR" sz="1900" dirty="0" smtClean="0">
                <a:solidFill>
                  <a:prstClr val="black"/>
                </a:solidFill>
                <a:latin typeface="Times New Roman" pitchFamily="18" charset="0"/>
                <a:ea typeface="Times New Roman" pitchFamily="18" charset="0"/>
                <a:cs typeface="Times New Roman" pitchFamily="18" charset="0"/>
              </a:rPr>
              <a:t>Dans </a:t>
            </a:r>
            <a:r>
              <a:rPr lang="fr-FR" sz="1900" b="1" dirty="0" err="1" smtClean="0">
                <a:solidFill>
                  <a:prstClr val="black"/>
                </a:solidFill>
                <a:latin typeface="Times New Roman" pitchFamily="18" charset="0"/>
                <a:ea typeface="Times New Roman" pitchFamily="18" charset="0"/>
                <a:cs typeface="Times New Roman" pitchFamily="18" charset="0"/>
                <a:hlinkClick r:id="rId3"/>
              </a:rPr>
              <a:t>Applegate</a:t>
            </a:r>
            <a:r>
              <a:rPr lang="fr-FR" sz="1900" b="1" dirty="0" smtClean="0">
                <a:solidFill>
                  <a:prstClr val="black"/>
                </a:solidFill>
                <a:latin typeface="Times New Roman" pitchFamily="18" charset="0"/>
                <a:ea typeface="Times New Roman" pitchFamily="18" charset="0"/>
                <a:cs typeface="Times New Roman" pitchFamily="18" charset="0"/>
                <a:hlinkClick r:id="rId3"/>
              </a:rPr>
              <a:t> </a:t>
            </a:r>
            <a:r>
              <a:rPr lang="fr-FR" sz="1900" i="1" dirty="0" smtClean="0">
                <a:solidFill>
                  <a:prstClr val="black"/>
                </a:solidFill>
                <a:latin typeface="Times New Roman" pitchFamily="18" charset="0"/>
                <a:ea typeface="Times New Roman" pitchFamily="18" charset="0"/>
                <a:cs typeface="Times New Roman" pitchFamily="18" charset="0"/>
                <a:hlinkClick r:id="rId3"/>
              </a:rPr>
              <a:t>et al.</a:t>
            </a:r>
            <a:r>
              <a:rPr lang="fr-FR" sz="1900" b="1" dirty="0" smtClean="0">
                <a:solidFill>
                  <a:prstClr val="black"/>
                </a:solidFill>
                <a:latin typeface="Times New Roman" pitchFamily="18" charset="0"/>
                <a:ea typeface="Times New Roman" pitchFamily="18" charset="0"/>
                <a:cs typeface="Times New Roman" pitchFamily="18" charset="0"/>
                <a:hlinkClick r:id="rId3"/>
              </a:rPr>
              <a:t> 1998</a:t>
            </a:r>
            <a:r>
              <a:rPr lang="fr-FR" sz="1900" dirty="0" smtClean="0">
                <a:solidFill>
                  <a:prstClr val="black"/>
                </a:solidFill>
                <a:latin typeface="Times New Roman" pitchFamily="18" charset="0"/>
                <a:ea typeface="Times New Roman" pitchFamily="18" charset="0"/>
                <a:cs typeface="Times New Roman" pitchFamily="18" charset="0"/>
              </a:rPr>
              <a:t> une méthode est proposée pour l’obtention de </a:t>
            </a:r>
          </a:p>
          <a:p>
            <a:pPr lvl="0" fontAlgn="base">
              <a:spcBef>
                <a:spcPct val="0"/>
              </a:spcBef>
              <a:spcAft>
                <a:spcPct val="0"/>
              </a:spcAft>
            </a:pPr>
            <a:r>
              <a:rPr lang="fr-FR" sz="1900" dirty="0" smtClean="0">
                <a:solidFill>
                  <a:prstClr val="black"/>
                </a:solidFill>
                <a:latin typeface="Times New Roman" pitchFamily="18" charset="0"/>
                <a:ea typeface="Times New Roman" pitchFamily="18" charset="0"/>
                <a:cs typeface="Times New Roman" pitchFamily="18" charset="0"/>
              </a:rPr>
              <a:t>solutions quasi optimales du problème du voyageur de commerce. Un ensemble</a:t>
            </a:r>
          </a:p>
          <a:p>
            <a:pPr lvl="0" fontAlgn="base">
              <a:spcBef>
                <a:spcPct val="0"/>
              </a:spcBef>
              <a:spcAft>
                <a:spcPct val="0"/>
              </a:spcAft>
            </a:pPr>
            <a:r>
              <a:rPr lang="fr-FR" sz="1900" dirty="0" smtClean="0">
                <a:solidFill>
                  <a:prstClr val="black"/>
                </a:solidFill>
                <a:latin typeface="Times New Roman" pitchFamily="18" charset="0"/>
                <a:ea typeface="Times New Roman" pitchFamily="18" charset="0"/>
                <a:cs typeface="Times New Roman" pitchFamily="18" charset="0"/>
              </a:rPr>
              <a:t> des solutions est extrait via des exécutions d’une </a:t>
            </a:r>
            <a:r>
              <a:rPr lang="fr-FR" sz="1900" b="1" dirty="0" smtClean="0">
                <a:solidFill>
                  <a:prstClr val="black"/>
                </a:solidFill>
                <a:latin typeface="Times New Roman" pitchFamily="18" charset="0"/>
                <a:ea typeface="Times New Roman" pitchFamily="18" charset="0"/>
                <a:cs typeface="Times New Roman" pitchFamily="18" charset="0"/>
              </a:rPr>
              <a:t>recherche locale itérative</a:t>
            </a:r>
            <a:r>
              <a:rPr lang="fr-FR" sz="1900" dirty="0" smtClean="0">
                <a:solidFill>
                  <a:prstClr val="black"/>
                </a:solidFill>
                <a:latin typeface="Times New Roman" pitchFamily="18" charset="0"/>
                <a:ea typeface="Times New Roman" pitchFamily="18" charset="0"/>
                <a:cs typeface="Times New Roman" pitchFamily="18" charset="0"/>
              </a:rPr>
              <a:t>. </a:t>
            </a:r>
          </a:p>
          <a:p>
            <a:pPr lvl="0" fontAlgn="base">
              <a:spcBef>
                <a:spcPct val="0"/>
              </a:spcBef>
              <a:spcAft>
                <a:spcPct val="0"/>
              </a:spcAft>
            </a:pPr>
            <a:r>
              <a:rPr lang="fr-FR" sz="1900" dirty="0" smtClean="0">
                <a:solidFill>
                  <a:prstClr val="black"/>
                </a:solidFill>
                <a:latin typeface="Times New Roman" pitchFamily="18" charset="0"/>
                <a:ea typeface="Times New Roman" pitchFamily="18" charset="0"/>
                <a:cs typeface="Times New Roman" pitchFamily="18" charset="0"/>
              </a:rPr>
              <a:t>Les ensembles d’arêtes sont réunis et le problème se réduit au calcul de </a:t>
            </a:r>
          </a:p>
          <a:p>
            <a:pPr lvl="0" fontAlgn="base">
              <a:spcBef>
                <a:spcPct val="0"/>
              </a:spcBef>
              <a:spcAft>
                <a:spcPct val="0"/>
              </a:spcAft>
            </a:pPr>
            <a:r>
              <a:rPr lang="fr-FR" sz="1900" b="1" dirty="0" smtClean="0">
                <a:solidFill>
                  <a:prstClr val="black"/>
                </a:solidFill>
                <a:latin typeface="Times New Roman" pitchFamily="18" charset="0"/>
                <a:ea typeface="Times New Roman" pitchFamily="18" charset="0"/>
                <a:cs typeface="Times New Roman" pitchFamily="18" charset="0"/>
              </a:rPr>
              <a:t>l’optimum sur un graphe</a:t>
            </a:r>
            <a:r>
              <a:rPr lang="fr-FR" sz="1900" dirty="0" smtClean="0">
                <a:solidFill>
                  <a:prstClr val="black"/>
                </a:solidFill>
                <a:latin typeface="Times New Roman" pitchFamily="18" charset="0"/>
                <a:ea typeface="Times New Roman" pitchFamily="18" charset="0"/>
                <a:cs typeface="Times New Roman" pitchFamily="18" charset="0"/>
              </a:rPr>
              <a:t> largement simplifié. De cette façon, la solution </a:t>
            </a:r>
          </a:p>
          <a:p>
            <a:pPr lvl="0" fontAlgn="base">
              <a:spcBef>
                <a:spcPct val="0"/>
              </a:spcBef>
              <a:spcAft>
                <a:spcPct val="0"/>
              </a:spcAft>
            </a:pPr>
            <a:r>
              <a:rPr lang="fr-FR" sz="1900" dirty="0" smtClean="0">
                <a:solidFill>
                  <a:prstClr val="black"/>
                </a:solidFill>
                <a:latin typeface="Times New Roman" pitchFamily="18" charset="0"/>
                <a:ea typeface="Times New Roman" pitchFamily="18" charset="0"/>
                <a:cs typeface="Times New Roman" pitchFamily="18" charset="0"/>
              </a:rPr>
              <a:t>obtenue est habituellement meilleure que la meilleure des solutions de la recherche</a:t>
            </a:r>
          </a:p>
          <a:p>
            <a:pPr lvl="0" fontAlgn="base">
              <a:spcBef>
                <a:spcPct val="0"/>
              </a:spcBef>
              <a:spcAft>
                <a:spcPct val="0"/>
              </a:spcAft>
            </a:pPr>
            <a:r>
              <a:rPr lang="fr-FR" sz="1900" dirty="0" smtClean="0">
                <a:solidFill>
                  <a:prstClr val="black"/>
                </a:solidFill>
                <a:latin typeface="Times New Roman" pitchFamily="18" charset="0"/>
                <a:ea typeface="Times New Roman" pitchFamily="18" charset="0"/>
                <a:cs typeface="Times New Roman" pitchFamily="18" charset="0"/>
              </a:rPr>
              <a:t> locale. </a:t>
            </a:r>
            <a:endParaRPr lang="fr-FR" sz="1900" dirty="0" smtClean="0">
              <a:solidFill>
                <a:prstClr val="black"/>
              </a:solidFill>
              <a:latin typeface="Times New Roman" pitchFamily="18" charset="0"/>
              <a:cs typeface="Times New Roman" pitchFamily="18" charset="0"/>
            </a:endParaRPr>
          </a:p>
          <a:p>
            <a:pPr lvl="0" fontAlgn="base">
              <a:spcBef>
                <a:spcPct val="0"/>
              </a:spcBef>
              <a:spcAft>
                <a:spcPct val="0"/>
              </a:spcAft>
            </a:pPr>
            <a:r>
              <a:rPr lang="fr-FR" sz="1900" dirty="0" smtClean="0">
                <a:solidFill>
                  <a:prstClr val="black"/>
                </a:solidFill>
                <a:latin typeface="Times New Roman" pitchFamily="18" charset="0"/>
                <a:ea typeface="Times New Roman" pitchFamily="18" charset="0"/>
                <a:cs typeface="Times New Roman" pitchFamily="18" charset="0"/>
              </a:rPr>
              <a:t> Beaucoup de problèmes d’optimisation possèdent une certaine structure, </a:t>
            </a:r>
          </a:p>
          <a:p>
            <a:pPr lvl="0" fontAlgn="base">
              <a:spcBef>
                <a:spcPct val="0"/>
              </a:spcBef>
              <a:spcAft>
                <a:spcPct val="0"/>
              </a:spcAft>
            </a:pPr>
            <a:r>
              <a:rPr lang="fr-FR" sz="1900" dirty="0" smtClean="0">
                <a:solidFill>
                  <a:prstClr val="black"/>
                </a:solidFill>
                <a:latin typeface="Times New Roman" pitchFamily="18" charset="0"/>
                <a:ea typeface="Times New Roman" pitchFamily="18" charset="0"/>
                <a:cs typeface="Times New Roman" pitchFamily="18" charset="0"/>
              </a:rPr>
              <a:t>c’est-à-dire les configurations de bonnes qualités ont un grand nombre de </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183880" cy="3714776"/>
          </a:xfrm>
        </p:spPr>
        <p:txBody>
          <a:bodyPr>
            <a:normAutofit/>
          </a:bodyPr>
          <a:lstStyle/>
          <a:p>
            <a:pPr lvl="0" fontAlgn="base">
              <a:spcAft>
                <a:spcPct val="0"/>
              </a:spcAft>
            </a:pPr>
            <a:r>
              <a:rPr lang="fr-FR" sz="1900" b="0" dirty="0" smtClean="0">
                <a:solidFill>
                  <a:schemeClr val="tx1"/>
                </a:solidFill>
                <a:effectLst/>
                <a:latin typeface="Times New Roman" pitchFamily="18" charset="0"/>
                <a:ea typeface="Times New Roman" pitchFamily="18" charset="0"/>
                <a:cs typeface="Times New Roman" pitchFamily="18" charset="0"/>
              </a:rPr>
              <a:t>caractéristiques communes avec les solutions optimales. Cette observation peut être exploitée de plusieurs manières en définissant des </a:t>
            </a:r>
            <a:r>
              <a:rPr lang="fr-FR" sz="1900" dirty="0" smtClean="0">
                <a:solidFill>
                  <a:schemeClr val="tx1"/>
                </a:solidFill>
                <a:effectLst/>
                <a:latin typeface="Times New Roman" pitchFamily="18" charset="0"/>
                <a:ea typeface="Times New Roman" pitchFamily="18" charset="0"/>
                <a:cs typeface="Times New Roman" pitchFamily="18" charset="0"/>
              </a:rPr>
              <a:t>sous-problèmes</a:t>
            </a:r>
            <a:r>
              <a:rPr lang="fr-FR" sz="1900" b="0" dirty="0" smtClean="0">
                <a:solidFill>
                  <a:schemeClr val="tx1"/>
                </a:solidFill>
                <a:effectLst/>
                <a:latin typeface="Times New Roman" pitchFamily="18" charset="0"/>
                <a:ea typeface="Times New Roman" pitchFamily="18" charset="0"/>
                <a:cs typeface="Times New Roman" pitchFamily="18" charset="0"/>
              </a:rPr>
              <a:t> appropriés vis-à-vis du </a:t>
            </a:r>
            <a:r>
              <a:rPr lang="fr-FR" sz="1900" dirty="0" smtClean="0">
                <a:solidFill>
                  <a:schemeClr val="tx1"/>
                </a:solidFill>
                <a:effectLst/>
                <a:latin typeface="Times New Roman" pitchFamily="18" charset="0"/>
                <a:ea typeface="Times New Roman" pitchFamily="18" charset="0"/>
                <a:cs typeface="Times New Roman" pitchFamily="18" charset="0"/>
              </a:rPr>
              <a:t>problème original</a:t>
            </a:r>
            <a:r>
              <a:rPr lang="fr-FR" sz="1900" b="0" dirty="0" smtClean="0">
                <a:solidFill>
                  <a:schemeClr val="tx1"/>
                </a:solidFill>
                <a:effectLst/>
                <a:latin typeface="Times New Roman" pitchFamily="18" charset="0"/>
                <a:ea typeface="Times New Roman" pitchFamily="18" charset="0"/>
                <a:cs typeface="Times New Roman" pitchFamily="18" charset="0"/>
              </a:rPr>
              <a:t>. Dans la plupart des cas, les </a:t>
            </a:r>
            <a:r>
              <a:rPr lang="fr-FR" sz="1900" dirty="0" smtClean="0">
                <a:solidFill>
                  <a:schemeClr val="tx1"/>
                </a:solidFill>
                <a:effectLst/>
                <a:latin typeface="Times New Roman" pitchFamily="18" charset="0"/>
                <a:ea typeface="Times New Roman" pitchFamily="18" charset="0"/>
                <a:cs typeface="Times New Roman" pitchFamily="18" charset="0"/>
              </a:rPr>
              <a:t>sous-problèmes résultants</a:t>
            </a:r>
            <a:r>
              <a:rPr lang="fr-FR" sz="1900" b="0" dirty="0" smtClean="0">
                <a:solidFill>
                  <a:schemeClr val="tx1"/>
                </a:solidFill>
                <a:effectLst/>
                <a:latin typeface="Times New Roman" pitchFamily="18" charset="0"/>
                <a:ea typeface="Times New Roman" pitchFamily="18" charset="0"/>
                <a:cs typeface="Times New Roman" pitchFamily="18" charset="0"/>
              </a:rPr>
              <a:t> sont suffisamment petits pour être résolus par une méthode exacte. Ce type d’approche se décompose en </a:t>
            </a:r>
            <a:r>
              <a:rPr lang="fr-FR" sz="1900" dirty="0" smtClean="0">
                <a:solidFill>
                  <a:schemeClr val="tx1"/>
                </a:solidFill>
                <a:effectLst/>
                <a:latin typeface="Times New Roman" pitchFamily="18" charset="0"/>
                <a:ea typeface="Times New Roman" pitchFamily="18" charset="0"/>
                <a:cs typeface="Times New Roman" pitchFamily="18" charset="0"/>
              </a:rPr>
              <a:t>deux phases </a:t>
            </a:r>
            <a:r>
              <a:rPr lang="fr-FR" sz="1900" b="0" dirty="0" smtClean="0">
                <a:solidFill>
                  <a:schemeClr val="tx1"/>
                </a:solidFill>
                <a:effectLst/>
                <a:latin typeface="Times New Roman" pitchFamily="18" charset="0"/>
                <a:ea typeface="Times New Roman" pitchFamily="18" charset="0"/>
                <a:cs typeface="Times New Roman" pitchFamily="18" charset="0"/>
              </a:rPr>
              <a:t>: </a:t>
            </a:r>
            <a:r>
              <a:rPr lang="fr-FR" sz="1900" b="0" dirty="0" smtClean="0">
                <a:solidFill>
                  <a:schemeClr val="tx1"/>
                </a:solidFill>
                <a:effectLst/>
                <a:latin typeface="Times New Roman" pitchFamily="18" charset="0"/>
                <a:cs typeface="Times New Roman" pitchFamily="18" charset="0"/>
              </a:rPr>
              <a:t/>
            </a:r>
            <a:br>
              <a:rPr lang="fr-FR" sz="1900" b="0" dirty="0" smtClean="0">
                <a:solidFill>
                  <a:schemeClr val="tx1"/>
                </a:solidFill>
                <a:effectLst/>
                <a:latin typeface="Times New Roman" pitchFamily="18" charset="0"/>
                <a:cs typeface="Times New Roman" pitchFamily="18" charset="0"/>
              </a:rPr>
            </a:br>
            <a:r>
              <a:rPr lang="fr-FR" sz="1900" dirty="0" smtClean="0">
                <a:solidFill>
                  <a:srgbClr val="0033CC"/>
                </a:solidFill>
                <a:effectLst/>
                <a:latin typeface="Times New Roman" pitchFamily="18" charset="0"/>
                <a:cs typeface="Times New Roman" pitchFamily="18" charset="0"/>
              </a:rPr>
              <a:t>1</a:t>
            </a:r>
            <a:r>
              <a:rPr lang="fr-FR" sz="1900" b="0" dirty="0" smtClean="0">
                <a:solidFill>
                  <a:schemeClr val="tx1"/>
                </a:solidFill>
                <a:effectLst/>
                <a:latin typeface="Times New Roman" pitchFamily="18" charset="0"/>
                <a:cs typeface="Times New Roman" pitchFamily="18" charset="0"/>
              </a:rPr>
              <a:t>-</a:t>
            </a:r>
            <a:r>
              <a:rPr lang="fr-FR" sz="1900" b="0" dirty="0" smtClean="0">
                <a:solidFill>
                  <a:schemeClr val="tx1"/>
                </a:solidFill>
                <a:effectLst/>
                <a:latin typeface="Times New Roman" pitchFamily="18" charset="0"/>
                <a:ea typeface="Times New Roman" pitchFamily="18" charset="0"/>
                <a:cs typeface="Times New Roman" pitchFamily="18" charset="0"/>
              </a:rPr>
              <a:t>  un algorithme approximatif est utilisé pour collecter des solutions du problème considéré. Basé sur la composition des solutions, un sous problème est défini. Il est alors nécessaire que le sous problème généré contienne si ce n’est toutes</a:t>
            </a:r>
            <a:r>
              <a:rPr lang="fr-FR" sz="1900" dirty="0" smtClean="0">
                <a:latin typeface="Times New Roman" pitchFamily="18" charset="0"/>
                <a:ea typeface="Times New Roman" pitchFamily="18" charset="0"/>
                <a:cs typeface="Times New Roman" pitchFamily="18" charset="0"/>
              </a:rPr>
              <a:t> </a:t>
            </a:r>
            <a:r>
              <a:rPr lang="fr-FR" sz="1900" dirty="0" smtClean="0">
                <a:solidFill>
                  <a:srgbClr val="0033CC"/>
                </a:solidFill>
                <a:latin typeface="Times New Roman" pitchFamily="18" charset="0"/>
                <a:ea typeface="Times New Roman" pitchFamily="18" charset="0"/>
                <a:cs typeface="Times New Roman" pitchFamily="18" charset="0"/>
              </a:rPr>
              <a:t>au moins la plupart des variables de décisions importantes, et qu’il se résolve facilement .</a:t>
            </a:r>
            <a:r>
              <a:rPr lang="fr-FR" sz="2000" b="0" dirty="0" smtClean="0">
                <a:solidFill>
                  <a:schemeClr val="tx1"/>
                </a:solidFill>
                <a:effectLst/>
                <a:latin typeface="Times New Roman" pitchFamily="18" charset="0"/>
                <a:ea typeface="Times New Roman" pitchFamily="18" charset="0"/>
                <a:cs typeface="Times New Roman" pitchFamily="18" charset="0"/>
              </a:rPr>
              <a:t/>
            </a:r>
            <a:br>
              <a:rPr lang="fr-FR" sz="2000" b="0" dirty="0" smtClean="0">
                <a:solidFill>
                  <a:schemeClr val="tx1"/>
                </a:solidFill>
                <a:effectLst/>
                <a:latin typeface="Times New Roman" pitchFamily="18" charset="0"/>
                <a:ea typeface="Times New Roman" pitchFamily="18" charset="0"/>
                <a:cs typeface="Times New Roman" pitchFamily="18" charset="0"/>
              </a:rPr>
            </a:br>
            <a:endParaRPr lang="fr-FR" sz="2000" dirty="0"/>
          </a:p>
        </p:txBody>
      </p:sp>
      <p:sp>
        <p:nvSpPr>
          <p:cNvPr id="4" name="Rectangle 3"/>
          <p:cNvSpPr/>
          <p:nvPr/>
        </p:nvSpPr>
        <p:spPr>
          <a:xfrm>
            <a:off x="285720" y="3500438"/>
            <a:ext cx="9144000" cy="400110"/>
          </a:xfrm>
          <a:prstGeom prst="rect">
            <a:avLst/>
          </a:prstGeom>
        </p:spPr>
        <p:txBody>
          <a:bodyPr wrap="square">
            <a:spAutoFit/>
          </a:bodyPr>
          <a:lstStyle/>
          <a:p>
            <a:pPr lvl="0" eaLnBrk="0" fontAlgn="base" hangingPunct="0">
              <a:spcBef>
                <a:spcPct val="0"/>
              </a:spcBef>
              <a:spcAft>
                <a:spcPct val="0"/>
              </a:spcAft>
            </a:pPr>
            <a:r>
              <a:rPr lang="fr-FR" sz="2000" b="1" dirty="0" smtClean="0">
                <a:solidFill>
                  <a:srgbClr val="0033CC"/>
                </a:solidFill>
                <a:latin typeface="Times New Roman" pitchFamily="18" charset="0"/>
                <a:ea typeface="Times New Roman" pitchFamily="18" charset="0"/>
                <a:cs typeface="Times New Roman" pitchFamily="18" charset="0"/>
              </a:rPr>
              <a:t>  </a:t>
            </a:r>
            <a:r>
              <a:rPr lang="fr-FR" sz="1900" b="1" dirty="0" smtClean="0">
                <a:solidFill>
                  <a:srgbClr val="0033CC"/>
                </a:solidFill>
                <a:latin typeface="Times New Roman" pitchFamily="18" charset="0"/>
                <a:ea typeface="Times New Roman" pitchFamily="18" charset="0"/>
                <a:cs typeface="Times New Roman" pitchFamily="18" charset="0"/>
              </a:rPr>
              <a:t>2</a:t>
            </a:r>
            <a:r>
              <a:rPr lang="fr-FR" sz="1900" dirty="0" smtClean="0">
                <a:latin typeface="Times New Roman" pitchFamily="18" charset="0"/>
                <a:ea typeface="Times New Roman" pitchFamily="18" charset="0"/>
                <a:cs typeface="Times New Roman" pitchFamily="18" charset="0"/>
              </a:rPr>
              <a:t>-Exploiter la structure par collecte d’informations :    </a:t>
            </a:r>
            <a:endParaRPr lang="fr-FR" sz="1900" dirty="0" smtClean="0">
              <a:latin typeface="Times New Roman" pitchFamily="18" charset="0"/>
              <a:cs typeface="Times New Roman" pitchFamily="18" charset="0"/>
            </a:endParaRPr>
          </a:p>
        </p:txBody>
      </p:sp>
      <p:sp>
        <p:nvSpPr>
          <p:cNvPr id="5" name="Rectangle 1"/>
          <p:cNvSpPr>
            <a:spLocks noChangeArrowheads="1"/>
          </p:cNvSpPr>
          <p:nvPr/>
        </p:nvSpPr>
        <p:spPr bwMode="auto">
          <a:xfrm>
            <a:off x="428596" y="3786190"/>
            <a:ext cx="8040984" cy="243143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Parfois, une version relaxée du problème original est résolue de façon optimale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et les solutions obtenues sont réparées pour constituer les points de départ d’une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9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métaheuristiqu</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 La relaxation en programmation linéaire (</a:t>
            </a:r>
            <a:r>
              <a:rPr kumimoji="0" lang="fr-FR" sz="19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PL)</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est souvent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utilisée dans ce but. Par exemple: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dirty="0" smtClean="0" bmk="CITEfeltl04">
                <a:ln>
                  <a:noFill/>
                </a:ln>
                <a:effectLst/>
                <a:latin typeface="Times New Roman" pitchFamily="18" charset="0"/>
                <a:ea typeface="Times New Roman" pitchFamily="18" charset="0"/>
                <a:cs typeface="Times New Roman" pitchFamily="18" charset="0"/>
                <a:hlinkClick r:id="rId3"/>
              </a:rPr>
              <a:t>Feltl and Raidl2004</a:t>
            </a:r>
            <a:r>
              <a:rPr kumimoji="0" lang="fr-FR" sz="1900" b="1" i="0" u="none" strike="noStrike" cap="none" normalizeH="0" baseline="0" dirty="0" smtClean="0" bmk="CITEfeltl04">
                <a:ln>
                  <a:noFill/>
                </a:ln>
                <a:effectLst/>
                <a:latin typeface="Times New Roman" pitchFamily="18" charset="0"/>
                <a:ea typeface="Times New Roman" pitchFamily="18" charset="0"/>
                <a:cs typeface="Times New Roman" pitchFamily="18" charset="0"/>
              </a:rPr>
              <a:t> </a:t>
            </a:r>
            <a:r>
              <a:rPr kumimoji="0" lang="fr-FR" sz="1900" b="0" i="0" u="none" strike="noStrike" cap="none" normalizeH="0" baseline="0" dirty="0" smtClean="0">
                <a:ln>
                  <a:noFill/>
                </a:ln>
                <a:solidFill>
                  <a:srgbClr val="0033CC"/>
                </a:solidFill>
                <a:effectLst/>
                <a:latin typeface="Times New Roman" pitchFamily="18" charset="0"/>
                <a:ea typeface="Times New Roman" pitchFamily="18" charset="0"/>
                <a:cs typeface="Times New Roman" pitchFamily="18" charset="0"/>
              </a:rPr>
              <a:t> </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:résolvent le problème d’affectation généralisé, avec un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9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algorithme génétique</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hybride : la relaxation PL du problème est traitée et ses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solutions fournissent une population d’individus qui seront, si besoin est, soumis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à des opérateurs de réparation pour constituer la</a:t>
            </a:r>
            <a:r>
              <a:rPr kumimoji="0" lang="fr-FR" sz="19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population initiale. </a:t>
            </a:r>
            <a:endParaRPr kumimoji="0" lang="fr-FR" sz="19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Titre 1"/>
          <p:cNvSpPr txBox="1">
            <a:spLocks/>
          </p:cNvSpPr>
          <p:nvPr/>
        </p:nvSpPr>
        <p:spPr>
          <a:xfrm>
            <a:off x="500002" y="285728"/>
            <a:ext cx="8643998" cy="714380"/>
          </a:xfrm>
          <a:prstGeom prst="rect">
            <a:avLst/>
          </a:prstGeom>
        </p:spPr>
        <p:txBody>
          <a:bodyPr vert="horz" anchor="b">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Hybridations entre les méthodes exactes et approchées</a:t>
            </a:r>
            <a:br>
              <a:rPr kumimoji="0" lang="fr-FR" sz="26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br>
            <a:r>
              <a:rPr kumimoji="0" lang="fr-FR" sz="26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endParaRPr kumimoji="0" lang="fr-FR" sz="2600" b="1" i="0" u="sng" strike="noStrike" kern="1200" cap="none" spc="0" normalizeH="0" baseline="0" noProof="0" dirty="0">
              <a:ln>
                <a:noFill/>
              </a:ln>
              <a:solidFill>
                <a:srgbClr val="0033CC"/>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285728"/>
            <a:ext cx="8183880" cy="3500462"/>
          </a:xfrm>
        </p:spPr>
        <p:txBody>
          <a:bodyPr>
            <a:normAutofit/>
          </a:bodyPr>
          <a:lstStyle/>
          <a:p>
            <a:pPr lvl="0" eaLnBrk="0" fontAlgn="base" hangingPunct="0">
              <a:spcAft>
                <a:spcPct val="0"/>
              </a:spcAft>
            </a:pPr>
            <a:r>
              <a:rPr lang="fr-FR" sz="1900" b="0" dirty="0" smtClean="0">
                <a:solidFill>
                  <a:schemeClr val="tx1"/>
                </a:solidFill>
                <a:effectLst/>
                <a:latin typeface="Times New Roman" pitchFamily="18" charset="0"/>
                <a:ea typeface="Times New Roman" pitchFamily="18" charset="0"/>
                <a:cs typeface="Times New Roman" pitchFamily="18" charset="0"/>
              </a:rPr>
              <a:t>Une autre approche de type s</a:t>
            </a:r>
            <a:r>
              <a:rPr lang="fr-FR" sz="1900" b="0" dirty="0" smtClean="0">
                <a:solidFill>
                  <a:schemeClr val="tx1"/>
                </a:solidFill>
                <a:effectLst/>
                <a:latin typeface="Calibri"/>
                <a:ea typeface="Times New Roman" pitchFamily="18" charset="0"/>
                <a:cs typeface="Times New Roman" pitchFamily="18" charset="0"/>
              </a:rPr>
              <a:t>é</a:t>
            </a:r>
            <a:r>
              <a:rPr lang="fr-FR" sz="1900" b="0" dirty="0" smtClean="0">
                <a:solidFill>
                  <a:schemeClr val="tx1"/>
                </a:solidFill>
                <a:effectLst/>
                <a:latin typeface="Times New Roman" pitchFamily="18" charset="0"/>
                <a:ea typeface="Times New Roman" pitchFamily="18" charset="0"/>
                <a:cs typeface="Times New Roman" pitchFamily="18" charset="0"/>
              </a:rPr>
              <a:t>quentiel est celle d</a:t>
            </a:r>
            <a:r>
              <a:rPr lang="fr-FR" sz="1900" b="0" dirty="0" smtClean="0">
                <a:solidFill>
                  <a:schemeClr val="tx1"/>
                </a:solidFill>
                <a:effectLst/>
                <a:latin typeface="Calibri"/>
                <a:ea typeface="Times New Roman" pitchFamily="18" charset="0"/>
                <a:cs typeface="Times New Roman" pitchFamily="18" charset="0"/>
              </a:rPr>
              <a:t>’</a:t>
            </a:r>
            <a:r>
              <a:rPr lang="fr-FR" sz="1900" b="0" dirty="0" smtClean="0">
                <a:solidFill>
                  <a:schemeClr val="tx1"/>
                </a:solidFill>
                <a:effectLst/>
                <a:latin typeface="Times New Roman" pitchFamily="18" charset="0"/>
                <a:ea typeface="Times New Roman" pitchFamily="18" charset="0"/>
                <a:cs typeface="Times New Roman" pitchFamily="18" charset="0"/>
              </a:rPr>
              <a:t>un  </a:t>
            </a:r>
            <a:r>
              <a:rPr lang="fr-FR" sz="1900" dirty="0" smtClean="0">
                <a:solidFill>
                  <a:schemeClr val="tx1"/>
                </a:solidFill>
                <a:effectLst/>
                <a:latin typeface="Times New Roman" pitchFamily="18" charset="0"/>
                <a:ea typeface="Times New Roman" pitchFamily="18" charset="0"/>
                <a:cs typeface="Times New Roman" pitchFamily="18" charset="0"/>
              </a:rPr>
              <a:t>B&amp;B</a:t>
            </a:r>
            <a:r>
              <a:rPr lang="fr-FR" sz="1900" b="0" dirty="0" smtClean="0">
                <a:solidFill>
                  <a:schemeClr val="tx1"/>
                </a:solidFill>
                <a:effectLst/>
                <a:latin typeface="Times New Roman" pitchFamily="18" charset="0"/>
                <a:ea typeface="Times New Roman" pitchFamily="18" charset="0"/>
                <a:cs typeface="Times New Roman" pitchFamily="18" charset="0"/>
              </a:rPr>
              <a:t> coupl</a:t>
            </a:r>
            <a:r>
              <a:rPr lang="fr-FR" sz="1900" b="0" dirty="0" smtClean="0">
                <a:solidFill>
                  <a:schemeClr val="tx1"/>
                </a:solidFill>
                <a:effectLst/>
                <a:latin typeface="Calibri"/>
                <a:ea typeface="Times New Roman" pitchFamily="18" charset="0"/>
                <a:cs typeface="Times New Roman" pitchFamily="18" charset="0"/>
              </a:rPr>
              <a:t>é</a:t>
            </a:r>
            <a:r>
              <a:rPr lang="fr-FR" sz="1900" b="0" dirty="0" smtClean="0">
                <a:solidFill>
                  <a:schemeClr val="tx1"/>
                </a:solidFill>
                <a:effectLst/>
                <a:latin typeface="Times New Roman" pitchFamily="18" charset="0"/>
                <a:ea typeface="Times New Roman" pitchFamily="18" charset="0"/>
                <a:cs typeface="Times New Roman" pitchFamily="18" charset="0"/>
              </a:rPr>
              <a:t> </a:t>
            </a:r>
            <a:r>
              <a:rPr lang="fr-FR" sz="1900" b="0" dirty="0" smtClean="0">
                <a:solidFill>
                  <a:schemeClr val="tx1"/>
                </a:solidFill>
                <a:effectLst/>
                <a:latin typeface="Calibri"/>
                <a:ea typeface="Times New Roman" pitchFamily="18" charset="0"/>
                <a:cs typeface="Times New Roman" pitchFamily="18" charset="0"/>
              </a:rPr>
              <a:t>à</a:t>
            </a:r>
            <a:r>
              <a:rPr lang="fr-FR" sz="1900" b="0" dirty="0" smtClean="0">
                <a:solidFill>
                  <a:schemeClr val="tx1"/>
                </a:solidFill>
                <a:effectLst/>
                <a:latin typeface="Times New Roman" pitchFamily="18" charset="0"/>
                <a:ea typeface="Times New Roman" pitchFamily="18" charset="0"/>
                <a:cs typeface="Times New Roman" pitchFamily="18" charset="0"/>
              </a:rPr>
              <a:t> un </a:t>
            </a:r>
            <a:r>
              <a:rPr lang="fr-FR" sz="1900" dirty="0" smtClean="0">
                <a:solidFill>
                  <a:schemeClr val="tx1"/>
                </a:solidFill>
                <a:effectLst/>
                <a:latin typeface="Times New Roman" pitchFamily="18" charset="0"/>
                <a:ea typeface="Times New Roman" pitchFamily="18" charset="0"/>
                <a:cs typeface="Times New Roman" pitchFamily="18" charset="0"/>
              </a:rPr>
              <a:t>AG</a:t>
            </a:r>
            <a:r>
              <a:rPr lang="fr-FR" sz="1900" b="0" dirty="0" smtClean="0">
                <a:solidFill>
                  <a:schemeClr val="tx1"/>
                </a:solidFill>
                <a:effectLst/>
                <a:latin typeface="Times New Roman" pitchFamily="18" charset="0"/>
                <a:ea typeface="Times New Roman" pitchFamily="18" charset="0"/>
                <a:cs typeface="Times New Roman" pitchFamily="18" charset="0"/>
              </a:rPr>
              <a:t> d</a:t>
            </a:r>
            <a:r>
              <a:rPr lang="fr-FR" sz="1900" b="0" dirty="0" smtClean="0">
                <a:solidFill>
                  <a:schemeClr val="tx1"/>
                </a:solidFill>
                <a:effectLst/>
                <a:latin typeface="Calibri"/>
                <a:ea typeface="Times New Roman" pitchFamily="18" charset="0"/>
                <a:cs typeface="Times New Roman" pitchFamily="18" charset="0"/>
              </a:rPr>
              <a:t>é</a:t>
            </a:r>
            <a:r>
              <a:rPr lang="fr-FR" sz="1900" b="0" dirty="0" smtClean="0">
                <a:solidFill>
                  <a:schemeClr val="tx1"/>
                </a:solidFill>
                <a:effectLst/>
                <a:latin typeface="Times New Roman" pitchFamily="18" charset="0"/>
                <a:ea typeface="Times New Roman" pitchFamily="18" charset="0"/>
                <a:cs typeface="Times New Roman" pitchFamily="18" charset="0"/>
              </a:rPr>
              <a:t>crit o</a:t>
            </a:r>
            <a:r>
              <a:rPr lang="fr-FR" sz="1900" b="0" dirty="0" smtClean="0">
                <a:solidFill>
                  <a:schemeClr val="tx1"/>
                </a:solidFill>
                <a:effectLst/>
                <a:latin typeface="Calibri"/>
                <a:ea typeface="Times New Roman" pitchFamily="18" charset="0"/>
                <a:cs typeface="Times New Roman" pitchFamily="18" charset="0"/>
              </a:rPr>
              <a:t>ù</a:t>
            </a:r>
            <a:r>
              <a:rPr lang="fr-FR" sz="1900" b="0" dirty="0" smtClean="0">
                <a:solidFill>
                  <a:schemeClr val="tx1"/>
                </a:solidFill>
                <a:effectLst/>
                <a:latin typeface="Times New Roman" pitchFamily="18" charset="0"/>
                <a:ea typeface="Times New Roman" pitchFamily="18" charset="0"/>
                <a:cs typeface="Times New Roman" pitchFamily="18" charset="0"/>
              </a:rPr>
              <a:t> les solutions du probl</a:t>
            </a:r>
            <a:r>
              <a:rPr lang="fr-FR" sz="1900" b="0" dirty="0" smtClean="0">
                <a:solidFill>
                  <a:schemeClr val="tx1"/>
                </a:solidFill>
                <a:effectLst/>
                <a:latin typeface="Calibri"/>
                <a:ea typeface="Times New Roman" pitchFamily="18" charset="0"/>
                <a:cs typeface="Times New Roman" pitchFamily="18" charset="0"/>
              </a:rPr>
              <a:t>è</a:t>
            </a:r>
            <a:r>
              <a:rPr lang="fr-FR" sz="1900" b="0" dirty="0" smtClean="0">
                <a:solidFill>
                  <a:schemeClr val="tx1"/>
                </a:solidFill>
                <a:effectLst/>
                <a:latin typeface="Times New Roman" pitchFamily="18" charset="0"/>
                <a:ea typeface="Times New Roman" pitchFamily="18" charset="0"/>
                <a:cs typeface="Times New Roman" pitchFamily="18" charset="0"/>
              </a:rPr>
              <a:t>me d</a:t>
            </a:r>
            <a:r>
              <a:rPr lang="fr-FR" sz="1900" b="0" dirty="0" smtClean="0">
                <a:solidFill>
                  <a:schemeClr val="tx1"/>
                </a:solidFill>
                <a:effectLst/>
                <a:latin typeface="Calibri"/>
                <a:ea typeface="Times New Roman" pitchFamily="18" charset="0"/>
                <a:cs typeface="Times New Roman" pitchFamily="18" charset="0"/>
              </a:rPr>
              <a:t>’</a:t>
            </a:r>
            <a:r>
              <a:rPr lang="fr-FR" sz="1900" b="0" dirty="0" smtClean="0">
                <a:solidFill>
                  <a:schemeClr val="tx1"/>
                </a:solidFill>
                <a:effectLst/>
                <a:latin typeface="Times New Roman" pitchFamily="18" charset="0"/>
                <a:ea typeface="Times New Roman" pitchFamily="18" charset="0"/>
                <a:cs typeface="Times New Roman" pitchFamily="18" charset="0"/>
              </a:rPr>
              <a:t>ordonnancement  </a:t>
            </a:r>
            <a:r>
              <a:rPr lang="fr-FR" sz="1900" dirty="0" smtClean="0">
                <a:solidFill>
                  <a:schemeClr val="tx1"/>
                </a:solidFill>
                <a:effectLst/>
                <a:latin typeface="Times New Roman" pitchFamily="18" charset="0"/>
                <a:ea typeface="Times New Roman" pitchFamily="18" charset="0"/>
                <a:cs typeface="Times New Roman" pitchFamily="18" charset="0"/>
              </a:rPr>
              <a:t>flow-shop </a:t>
            </a:r>
            <a:r>
              <a:rPr lang="fr-FR" sz="1900" b="0" dirty="0" smtClean="0">
                <a:solidFill>
                  <a:schemeClr val="tx1"/>
                </a:solidFill>
                <a:effectLst/>
                <a:latin typeface="Times New Roman" pitchFamily="18" charset="0"/>
                <a:ea typeface="Times New Roman" pitchFamily="18" charset="0"/>
                <a:cs typeface="Times New Roman" pitchFamily="18" charset="0"/>
              </a:rPr>
              <a:t>(ou atelier en ligne) avec deux machines sont repr</a:t>
            </a:r>
            <a:r>
              <a:rPr lang="fr-FR" sz="1900" b="0" dirty="0" smtClean="0">
                <a:solidFill>
                  <a:schemeClr val="tx1"/>
                </a:solidFill>
                <a:effectLst/>
                <a:latin typeface="Calibri"/>
                <a:ea typeface="Times New Roman" pitchFamily="18" charset="0"/>
                <a:cs typeface="Times New Roman" pitchFamily="18" charset="0"/>
              </a:rPr>
              <a:t>é</a:t>
            </a:r>
            <a:r>
              <a:rPr lang="fr-FR" sz="1900" b="0" dirty="0" smtClean="0">
                <a:solidFill>
                  <a:schemeClr val="tx1"/>
                </a:solidFill>
                <a:effectLst/>
                <a:latin typeface="Times New Roman" pitchFamily="18" charset="0"/>
                <a:ea typeface="Times New Roman" pitchFamily="18" charset="0"/>
                <a:cs typeface="Times New Roman" pitchFamily="18" charset="0"/>
              </a:rPr>
              <a:t>sent</a:t>
            </a:r>
            <a:r>
              <a:rPr lang="fr-FR" sz="1900" b="0" dirty="0" smtClean="0">
                <a:solidFill>
                  <a:schemeClr val="tx1"/>
                </a:solidFill>
                <a:effectLst/>
                <a:latin typeface="Calibri"/>
                <a:ea typeface="Times New Roman" pitchFamily="18" charset="0"/>
                <a:cs typeface="Times New Roman" pitchFamily="18" charset="0"/>
              </a:rPr>
              <a:t>é</a:t>
            </a:r>
            <a:r>
              <a:rPr lang="fr-FR" sz="1900" b="0" dirty="0" smtClean="0">
                <a:solidFill>
                  <a:schemeClr val="tx1"/>
                </a:solidFill>
                <a:effectLst/>
                <a:latin typeface="Times New Roman" pitchFamily="18" charset="0"/>
                <a:ea typeface="Times New Roman" pitchFamily="18" charset="0"/>
                <a:cs typeface="Times New Roman" pitchFamily="18" charset="0"/>
              </a:rPr>
              <a:t>es en tant que permutation des tâches. Avant l</a:t>
            </a:r>
            <a:r>
              <a:rPr lang="fr-FR" sz="1900" b="0" dirty="0" smtClean="0">
                <a:solidFill>
                  <a:schemeClr val="tx1"/>
                </a:solidFill>
                <a:effectLst/>
                <a:latin typeface="Calibri"/>
                <a:ea typeface="Times New Roman" pitchFamily="18" charset="0"/>
                <a:cs typeface="Times New Roman" pitchFamily="18" charset="0"/>
              </a:rPr>
              <a:t>’</a:t>
            </a:r>
            <a:r>
              <a:rPr lang="fr-FR" sz="1900" b="0" dirty="0" smtClean="0">
                <a:solidFill>
                  <a:schemeClr val="tx1"/>
                </a:solidFill>
                <a:effectLst/>
                <a:latin typeface="Times New Roman" pitchFamily="18" charset="0"/>
                <a:ea typeface="Times New Roman" pitchFamily="18" charset="0"/>
                <a:cs typeface="Times New Roman" pitchFamily="18" charset="0"/>
              </a:rPr>
              <a:t>application de </a:t>
            </a:r>
            <a:r>
              <a:rPr lang="fr-FR" sz="1900" dirty="0" smtClean="0">
                <a:solidFill>
                  <a:schemeClr val="tx1"/>
                </a:solidFill>
                <a:effectLst/>
                <a:latin typeface="Times New Roman" pitchFamily="18" charset="0"/>
                <a:ea typeface="Times New Roman" pitchFamily="18" charset="0"/>
                <a:cs typeface="Times New Roman" pitchFamily="18" charset="0"/>
              </a:rPr>
              <a:t>l</a:t>
            </a:r>
            <a:r>
              <a:rPr lang="fr-FR" sz="1900" dirty="0" smtClean="0">
                <a:solidFill>
                  <a:schemeClr val="tx1"/>
                </a:solidFill>
                <a:effectLst/>
                <a:latin typeface="Calibri"/>
                <a:ea typeface="Times New Roman" pitchFamily="18" charset="0"/>
                <a:cs typeface="Times New Roman" pitchFamily="18" charset="0"/>
              </a:rPr>
              <a:t>’</a:t>
            </a:r>
            <a:r>
              <a:rPr lang="fr-FR" sz="1900" dirty="0" smtClean="0">
                <a:solidFill>
                  <a:schemeClr val="tx1"/>
                </a:solidFill>
                <a:effectLst/>
                <a:latin typeface="Times New Roman" pitchFamily="18" charset="0"/>
                <a:ea typeface="Times New Roman" pitchFamily="18" charset="0"/>
                <a:cs typeface="Times New Roman" pitchFamily="18" charset="0"/>
              </a:rPr>
              <a:t>AG</a:t>
            </a:r>
            <a:r>
              <a:rPr lang="fr-FR" sz="1900" b="0" dirty="0" smtClean="0">
                <a:solidFill>
                  <a:schemeClr val="tx1"/>
                </a:solidFill>
                <a:effectLst/>
                <a:latin typeface="Times New Roman" pitchFamily="18" charset="0"/>
                <a:ea typeface="Times New Roman" pitchFamily="18" charset="0"/>
                <a:cs typeface="Times New Roman" pitchFamily="18" charset="0"/>
              </a:rPr>
              <a:t>, un B&amp;B est utilis</a:t>
            </a:r>
            <a:r>
              <a:rPr lang="fr-FR" sz="1900" b="0" dirty="0" smtClean="0">
                <a:solidFill>
                  <a:schemeClr val="tx1"/>
                </a:solidFill>
                <a:effectLst/>
                <a:latin typeface="Calibri"/>
                <a:ea typeface="Times New Roman" pitchFamily="18" charset="0"/>
                <a:cs typeface="Times New Roman" pitchFamily="18" charset="0"/>
              </a:rPr>
              <a:t>é </a:t>
            </a:r>
            <a:r>
              <a:rPr lang="fr-FR" sz="1900" b="0" dirty="0" smtClean="0">
                <a:solidFill>
                  <a:schemeClr val="tx1"/>
                </a:solidFill>
                <a:effectLst/>
                <a:latin typeface="Times New Roman" pitchFamily="18" charset="0"/>
                <a:ea typeface="Times New Roman" pitchFamily="18" charset="0"/>
                <a:cs typeface="Times New Roman" pitchFamily="18" charset="0"/>
              </a:rPr>
              <a:t> jusqu</a:t>
            </a:r>
            <a:r>
              <a:rPr lang="fr-FR" sz="1900" b="0" dirty="0" smtClean="0">
                <a:solidFill>
                  <a:schemeClr val="tx1"/>
                </a:solidFill>
                <a:effectLst/>
                <a:latin typeface="Calibri"/>
                <a:ea typeface="Times New Roman" pitchFamily="18" charset="0"/>
                <a:cs typeface="Times New Roman" pitchFamily="18" charset="0"/>
              </a:rPr>
              <a:t>’à</a:t>
            </a:r>
            <a:r>
              <a:rPr lang="fr-FR" sz="1900" b="0" dirty="0" smtClean="0">
                <a:solidFill>
                  <a:schemeClr val="tx1"/>
                </a:solidFill>
                <a:effectLst/>
                <a:latin typeface="Times New Roman" pitchFamily="18" charset="0"/>
                <a:ea typeface="Times New Roman" pitchFamily="18" charset="0"/>
                <a:cs typeface="Times New Roman" pitchFamily="18" charset="0"/>
              </a:rPr>
              <a:t> une certaine profondeur k et les bornes calcul</a:t>
            </a:r>
            <a:r>
              <a:rPr lang="fr-FR" sz="1900" b="0" dirty="0" smtClean="0">
                <a:solidFill>
                  <a:schemeClr val="tx1"/>
                </a:solidFill>
                <a:effectLst/>
                <a:latin typeface="Calibri"/>
                <a:ea typeface="Times New Roman" pitchFamily="18" charset="0"/>
                <a:cs typeface="Times New Roman" pitchFamily="18" charset="0"/>
              </a:rPr>
              <a:t>é</a:t>
            </a:r>
            <a:r>
              <a:rPr lang="fr-FR" sz="1900" b="0" dirty="0" smtClean="0">
                <a:solidFill>
                  <a:schemeClr val="tx1"/>
                </a:solidFill>
                <a:effectLst/>
                <a:latin typeface="Times New Roman" pitchFamily="18" charset="0"/>
                <a:ea typeface="Times New Roman" pitchFamily="18" charset="0"/>
                <a:cs typeface="Times New Roman" pitchFamily="18" charset="0"/>
              </a:rPr>
              <a:t>es sont enregistr</a:t>
            </a:r>
            <a:r>
              <a:rPr lang="fr-FR" sz="1900" b="0" dirty="0" smtClean="0">
                <a:solidFill>
                  <a:schemeClr val="tx1"/>
                </a:solidFill>
                <a:effectLst/>
                <a:latin typeface="Calibri"/>
                <a:ea typeface="Times New Roman" pitchFamily="18" charset="0"/>
                <a:cs typeface="Times New Roman" pitchFamily="18" charset="0"/>
              </a:rPr>
              <a:t>é</a:t>
            </a:r>
            <a:r>
              <a:rPr lang="fr-FR" sz="1900" b="0" dirty="0" smtClean="0">
                <a:solidFill>
                  <a:schemeClr val="tx1"/>
                </a:solidFill>
                <a:effectLst/>
                <a:latin typeface="Times New Roman" pitchFamily="18" charset="0"/>
                <a:ea typeface="Times New Roman" pitchFamily="18" charset="0"/>
                <a:cs typeface="Times New Roman" pitchFamily="18" charset="0"/>
              </a:rPr>
              <a:t>es </a:t>
            </a:r>
            <a:r>
              <a:rPr lang="fr-FR" sz="1900" b="0" dirty="0" smtClean="0">
                <a:solidFill>
                  <a:schemeClr val="tx1"/>
                </a:solidFill>
                <a:effectLst/>
                <a:latin typeface="Calibri"/>
                <a:ea typeface="Times New Roman" pitchFamily="18" charset="0"/>
                <a:cs typeface="Times New Roman" pitchFamily="18" charset="0"/>
              </a:rPr>
              <a:t>à</a:t>
            </a:r>
            <a:r>
              <a:rPr lang="fr-FR" sz="1900" b="0" dirty="0" smtClean="0">
                <a:solidFill>
                  <a:schemeClr val="tx1"/>
                </a:solidFill>
                <a:effectLst/>
                <a:latin typeface="Times New Roman" pitchFamily="18" charset="0"/>
                <a:ea typeface="Times New Roman" pitchFamily="18" charset="0"/>
                <a:cs typeface="Times New Roman" pitchFamily="18" charset="0"/>
              </a:rPr>
              <a:t> chaque n</a:t>
            </a:r>
            <a:r>
              <a:rPr lang="fr-FR" sz="1900" b="0" dirty="0" smtClean="0">
                <a:solidFill>
                  <a:schemeClr val="tx1"/>
                </a:solidFill>
                <a:effectLst/>
                <a:latin typeface="Calibri"/>
                <a:ea typeface="Times New Roman" pitchFamily="18" charset="0"/>
                <a:cs typeface="Times New Roman" pitchFamily="18" charset="0"/>
              </a:rPr>
              <a:t>œ</a:t>
            </a:r>
            <a:r>
              <a:rPr lang="fr-FR" sz="1900" b="0" dirty="0" smtClean="0">
                <a:solidFill>
                  <a:schemeClr val="tx1"/>
                </a:solidFill>
                <a:effectLst/>
                <a:latin typeface="Times New Roman" pitchFamily="18" charset="0"/>
                <a:ea typeface="Times New Roman" pitchFamily="18" charset="0"/>
                <a:cs typeface="Times New Roman" pitchFamily="18" charset="0"/>
              </a:rPr>
              <a:t>ud de l</a:t>
            </a:r>
            <a:r>
              <a:rPr lang="fr-FR" sz="1900" b="0" dirty="0" smtClean="0">
                <a:solidFill>
                  <a:schemeClr val="tx1"/>
                </a:solidFill>
                <a:effectLst/>
                <a:latin typeface="Calibri"/>
                <a:ea typeface="Times New Roman" pitchFamily="18" charset="0"/>
                <a:cs typeface="Times New Roman" pitchFamily="18" charset="0"/>
              </a:rPr>
              <a:t>’</a:t>
            </a:r>
            <a:r>
              <a:rPr lang="fr-FR" sz="1900" b="0" dirty="0" smtClean="0">
                <a:solidFill>
                  <a:schemeClr val="tx1"/>
                </a:solidFill>
                <a:effectLst/>
                <a:latin typeface="Times New Roman" pitchFamily="18" charset="0"/>
                <a:ea typeface="Times New Roman" pitchFamily="18" charset="0"/>
                <a:cs typeface="Times New Roman" pitchFamily="18" charset="0"/>
              </a:rPr>
              <a:t>arbre B&amp;B. Pendant l</a:t>
            </a:r>
            <a:r>
              <a:rPr lang="fr-FR" sz="1900" b="0" dirty="0" smtClean="0">
                <a:solidFill>
                  <a:schemeClr val="tx1"/>
                </a:solidFill>
                <a:effectLst/>
                <a:latin typeface="Calibri"/>
                <a:ea typeface="Times New Roman" pitchFamily="18" charset="0"/>
                <a:cs typeface="Times New Roman" pitchFamily="18" charset="0"/>
              </a:rPr>
              <a:t>’</a:t>
            </a:r>
            <a:r>
              <a:rPr lang="fr-FR" sz="1900" b="0" dirty="0" smtClean="0">
                <a:solidFill>
                  <a:schemeClr val="tx1"/>
                </a:solidFill>
                <a:effectLst/>
                <a:latin typeface="Times New Roman" pitchFamily="18" charset="0"/>
                <a:ea typeface="Times New Roman" pitchFamily="18" charset="0"/>
                <a:cs typeface="Times New Roman" pitchFamily="18" charset="0"/>
              </a:rPr>
              <a:t>ex</a:t>
            </a:r>
            <a:r>
              <a:rPr lang="fr-FR" sz="1900" b="0" dirty="0" smtClean="0">
                <a:solidFill>
                  <a:schemeClr val="tx1"/>
                </a:solidFill>
                <a:effectLst/>
                <a:latin typeface="Calibri"/>
                <a:ea typeface="Times New Roman" pitchFamily="18" charset="0"/>
                <a:cs typeface="Times New Roman" pitchFamily="18" charset="0"/>
              </a:rPr>
              <a:t>é</a:t>
            </a:r>
            <a:r>
              <a:rPr lang="fr-FR" sz="1900" b="0" dirty="0" smtClean="0">
                <a:solidFill>
                  <a:schemeClr val="tx1"/>
                </a:solidFill>
                <a:effectLst/>
                <a:latin typeface="Times New Roman" pitchFamily="18" charset="0"/>
                <a:ea typeface="Times New Roman" pitchFamily="18" charset="0"/>
                <a:cs typeface="Times New Roman" pitchFamily="18" charset="0"/>
              </a:rPr>
              <a:t>cution de l</a:t>
            </a:r>
            <a:r>
              <a:rPr lang="fr-FR" sz="1900" b="0" dirty="0" smtClean="0">
                <a:solidFill>
                  <a:schemeClr val="tx1"/>
                </a:solidFill>
                <a:effectLst/>
                <a:latin typeface="Calibri"/>
                <a:ea typeface="Times New Roman" pitchFamily="18" charset="0"/>
                <a:cs typeface="Times New Roman" pitchFamily="18" charset="0"/>
              </a:rPr>
              <a:t>’</a:t>
            </a:r>
            <a:r>
              <a:rPr lang="fr-FR" sz="1900" b="0" dirty="0" smtClean="0">
                <a:solidFill>
                  <a:schemeClr val="tx1"/>
                </a:solidFill>
                <a:effectLst/>
                <a:latin typeface="Times New Roman" pitchFamily="18" charset="0"/>
                <a:ea typeface="Times New Roman" pitchFamily="18" charset="0"/>
                <a:cs typeface="Times New Roman" pitchFamily="18" charset="0"/>
              </a:rPr>
              <a:t>algorithme g</a:t>
            </a:r>
            <a:r>
              <a:rPr lang="fr-FR" sz="1900" b="0" dirty="0" smtClean="0">
                <a:solidFill>
                  <a:schemeClr val="tx1"/>
                </a:solidFill>
                <a:effectLst/>
                <a:latin typeface="Calibri"/>
                <a:ea typeface="Times New Roman" pitchFamily="18" charset="0"/>
                <a:cs typeface="Times New Roman" pitchFamily="18" charset="0"/>
              </a:rPr>
              <a:t>é</a:t>
            </a:r>
            <a:r>
              <a:rPr lang="fr-FR" sz="1900" b="0" dirty="0" smtClean="0">
                <a:solidFill>
                  <a:schemeClr val="tx1"/>
                </a:solidFill>
                <a:effectLst/>
                <a:latin typeface="Times New Roman" pitchFamily="18" charset="0"/>
                <a:ea typeface="Times New Roman" pitchFamily="18" charset="0"/>
                <a:cs typeface="Times New Roman" pitchFamily="18" charset="0"/>
              </a:rPr>
              <a:t>n</a:t>
            </a:r>
            <a:r>
              <a:rPr lang="fr-FR" sz="1900" b="0" dirty="0" smtClean="0">
                <a:solidFill>
                  <a:schemeClr val="tx1"/>
                </a:solidFill>
                <a:effectLst/>
                <a:latin typeface="Calibri"/>
                <a:ea typeface="Times New Roman" pitchFamily="18" charset="0"/>
                <a:cs typeface="Times New Roman" pitchFamily="18" charset="0"/>
              </a:rPr>
              <a:t>é</a:t>
            </a:r>
            <a:r>
              <a:rPr lang="fr-FR" sz="1900" b="0" dirty="0" smtClean="0">
                <a:solidFill>
                  <a:schemeClr val="tx1"/>
                </a:solidFill>
                <a:effectLst/>
                <a:latin typeface="Times New Roman" pitchFamily="18" charset="0"/>
                <a:ea typeface="Times New Roman" pitchFamily="18" charset="0"/>
                <a:cs typeface="Times New Roman" pitchFamily="18" charset="0"/>
              </a:rPr>
              <a:t>tique, les solutions partielles jusqu</a:t>
            </a:r>
            <a:r>
              <a:rPr lang="fr-FR" sz="1900" b="0" dirty="0" smtClean="0">
                <a:solidFill>
                  <a:schemeClr val="tx1"/>
                </a:solidFill>
                <a:effectLst/>
                <a:latin typeface="Calibri"/>
                <a:ea typeface="Times New Roman" pitchFamily="18" charset="0"/>
                <a:cs typeface="Times New Roman" pitchFamily="18" charset="0"/>
              </a:rPr>
              <a:t>’à</a:t>
            </a:r>
            <a:r>
              <a:rPr lang="fr-FR" sz="1900" b="0" dirty="0" smtClean="0">
                <a:solidFill>
                  <a:schemeClr val="tx1"/>
                </a:solidFill>
                <a:effectLst/>
                <a:latin typeface="Times New Roman" pitchFamily="18" charset="0"/>
                <a:ea typeface="Times New Roman" pitchFamily="18" charset="0"/>
                <a:cs typeface="Times New Roman" pitchFamily="18" charset="0"/>
              </a:rPr>
              <a:t> une certaine position k, sont mises en correspondance sur leur n</a:t>
            </a:r>
            <a:r>
              <a:rPr lang="fr-FR" sz="1900" b="0" dirty="0" smtClean="0">
                <a:solidFill>
                  <a:schemeClr val="tx1"/>
                </a:solidFill>
                <a:effectLst/>
                <a:latin typeface="Calibri"/>
                <a:ea typeface="Times New Roman" pitchFamily="18" charset="0"/>
                <a:cs typeface="Times New Roman" pitchFamily="18" charset="0"/>
              </a:rPr>
              <a:t>œ</a:t>
            </a:r>
            <a:r>
              <a:rPr lang="fr-FR" sz="1900" b="0" dirty="0" smtClean="0">
                <a:solidFill>
                  <a:schemeClr val="tx1"/>
                </a:solidFill>
                <a:effectLst/>
                <a:latin typeface="Times New Roman" pitchFamily="18" charset="0"/>
                <a:ea typeface="Times New Roman" pitchFamily="18" charset="0"/>
                <a:cs typeface="Times New Roman" pitchFamily="18" charset="0"/>
              </a:rPr>
              <a:t>ud associ</a:t>
            </a:r>
            <a:r>
              <a:rPr lang="fr-FR" sz="1900" b="0" dirty="0" smtClean="0">
                <a:solidFill>
                  <a:schemeClr val="tx1"/>
                </a:solidFill>
                <a:effectLst/>
                <a:latin typeface="Calibri"/>
                <a:ea typeface="Times New Roman" pitchFamily="18" charset="0"/>
                <a:cs typeface="Times New Roman" pitchFamily="18" charset="0"/>
              </a:rPr>
              <a:t>é</a:t>
            </a:r>
            <a:r>
              <a:rPr lang="fr-FR" sz="1900" b="0" dirty="0" smtClean="0">
                <a:solidFill>
                  <a:schemeClr val="tx1"/>
                </a:solidFill>
                <a:effectLst/>
                <a:latin typeface="Times New Roman" pitchFamily="18" charset="0"/>
                <a:ea typeface="Times New Roman" pitchFamily="18" charset="0"/>
                <a:cs typeface="Times New Roman" pitchFamily="18" charset="0"/>
              </a:rPr>
              <a:t> de l</a:t>
            </a:r>
            <a:r>
              <a:rPr lang="fr-FR" sz="1900" b="0" dirty="0" smtClean="0">
                <a:solidFill>
                  <a:schemeClr val="tx1"/>
                </a:solidFill>
                <a:effectLst/>
                <a:latin typeface="Calibri"/>
                <a:ea typeface="Times New Roman" pitchFamily="18" charset="0"/>
                <a:cs typeface="Times New Roman" pitchFamily="18" charset="0"/>
              </a:rPr>
              <a:t>’</a:t>
            </a:r>
            <a:r>
              <a:rPr lang="fr-FR" sz="1900" b="0" dirty="0" smtClean="0">
                <a:solidFill>
                  <a:schemeClr val="tx1"/>
                </a:solidFill>
                <a:effectLst/>
                <a:latin typeface="Times New Roman" pitchFamily="18" charset="0"/>
                <a:ea typeface="Times New Roman" pitchFamily="18" charset="0"/>
                <a:cs typeface="Times New Roman" pitchFamily="18" charset="0"/>
              </a:rPr>
              <a:t>arbre. Si les bornes indiquent qu</a:t>
            </a:r>
            <a:r>
              <a:rPr lang="fr-FR" sz="1900" b="0" dirty="0" smtClean="0">
                <a:solidFill>
                  <a:schemeClr val="tx1"/>
                </a:solidFill>
                <a:effectLst/>
                <a:latin typeface="Calibri"/>
                <a:ea typeface="Times New Roman" pitchFamily="18" charset="0"/>
                <a:cs typeface="Times New Roman" pitchFamily="18" charset="0"/>
              </a:rPr>
              <a:t>’</a:t>
            </a:r>
            <a:r>
              <a:rPr lang="fr-FR" sz="1900" b="0" dirty="0" smtClean="0">
                <a:solidFill>
                  <a:schemeClr val="tx1"/>
                </a:solidFill>
                <a:effectLst/>
                <a:latin typeface="Times New Roman" pitchFamily="18" charset="0"/>
                <a:ea typeface="Times New Roman" pitchFamily="18" charset="0"/>
                <a:cs typeface="Times New Roman" pitchFamily="18" charset="0"/>
              </a:rPr>
              <a:t>aucun chemin qui suit le n</a:t>
            </a:r>
            <a:r>
              <a:rPr lang="fr-FR" sz="1900" b="0" dirty="0" smtClean="0">
                <a:solidFill>
                  <a:schemeClr val="tx1"/>
                </a:solidFill>
                <a:effectLst/>
                <a:latin typeface="Calibri"/>
                <a:ea typeface="Times New Roman" pitchFamily="18" charset="0"/>
                <a:cs typeface="Times New Roman" pitchFamily="18" charset="0"/>
              </a:rPr>
              <a:t>œ</a:t>
            </a:r>
            <a:r>
              <a:rPr lang="fr-FR" sz="1900" b="0" dirty="0" smtClean="0">
                <a:solidFill>
                  <a:schemeClr val="tx1"/>
                </a:solidFill>
                <a:effectLst/>
                <a:latin typeface="Times New Roman" pitchFamily="18" charset="0"/>
                <a:ea typeface="Times New Roman" pitchFamily="18" charset="0"/>
                <a:cs typeface="Times New Roman" pitchFamily="18" charset="0"/>
              </a:rPr>
              <a:t>ud, ne m</a:t>
            </a:r>
            <a:r>
              <a:rPr lang="fr-FR" sz="1900" b="0" dirty="0" smtClean="0">
                <a:solidFill>
                  <a:schemeClr val="tx1"/>
                </a:solidFill>
                <a:effectLst/>
                <a:latin typeface="Calibri"/>
                <a:ea typeface="Times New Roman" pitchFamily="18" charset="0"/>
                <a:cs typeface="Times New Roman" pitchFamily="18" charset="0"/>
              </a:rPr>
              <a:t>è</a:t>
            </a:r>
            <a:r>
              <a:rPr lang="fr-FR" sz="1900" b="0" dirty="0" smtClean="0">
                <a:solidFill>
                  <a:schemeClr val="tx1"/>
                </a:solidFill>
                <a:effectLst/>
                <a:latin typeface="Times New Roman" pitchFamily="18" charset="0"/>
                <a:ea typeface="Times New Roman" pitchFamily="18" charset="0"/>
                <a:cs typeface="Times New Roman" pitchFamily="18" charset="0"/>
              </a:rPr>
              <a:t>ne </a:t>
            </a:r>
            <a:r>
              <a:rPr lang="fr-FR" sz="1900" b="0" dirty="0" smtClean="0">
                <a:solidFill>
                  <a:schemeClr val="tx1"/>
                </a:solidFill>
                <a:effectLst/>
                <a:latin typeface="Calibri"/>
                <a:ea typeface="Times New Roman" pitchFamily="18" charset="0"/>
                <a:cs typeface="Times New Roman" pitchFamily="18" charset="0"/>
              </a:rPr>
              <a:t>à</a:t>
            </a:r>
            <a:r>
              <a:rPr lang="fr-FR" sz="1900" b="0" dirty="0" smtClean="0">
                <a:solidFill>
                  <a:schemeClr val="tx1"/>
                </a:solidFill>
                <a:effectLst/>
                <a:latin typeface="Times New Roman" pitchFamily="18" charset="0"/>
                <a:ea typeface="Times New Roman" pitchFamily="18" charset="0"/>
                <a:cs typeface="Times New Roman" pitchFamily="18" charset="0"/>
              </a:rPr>
              <a:t> une solution, la configuration subit alors une mutation. </a:t>
            </a:r>
            <a:r>
              <a:rPr lang="fr-FR" sz="1900" b="0" dirty="0" smtClean="0">
                <a:solidFill>
                  <a:schemeClr val="tx1"/>
                </a:solidFill>
                <a:effectLst/>
                <a:latin typeface="Arial" pitchFamily="34" charset="0"/>
                <a:cs typeface="Arial" pitchFamily="34" charset="0"/>
              </a:rPr>
              <a:t/>
            </a:r>
            <a:br>
              <a:rPr lang="fr-FR" sz="1900" b="0" dirty="0" smtClean="0">
                <a:solidFill>
                  <a:schemeClr val="tx1"/>
                </a:solidFill>
                <a:effectLst/>
                <a:latin typeface="Arial" pitchFamily="34" charset="0"/>
                <a:cs typeface="Arial" pitchFamily="34" charset="0"/>
              </a:rPr>
            </a:br>
            <a:endParaRPr lang="fr-FR" sz="1900" dirty="0"/>
          </a:p>
        </p:txBody>
      </p:sp>
      <p:sp>
        <p:nvSpPr>
          <p:cNvPr id="4" name="Rectangle 3"/>
          <p:cNvSpPr>
            <a:spLocks noChangeArrowheads="1"/>
          </p:cNvSpPr>
          <p:nvPr/>
        </p:nvSpPr>
        <p:spPr bwMode="auto">
          <a:xfrm>
            <a:off x="542136" y="3429000"/>
            <a:ext cx="9244838"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2300" b="1" dirty="0" err="1" smtClean="0">
                <a:solidFill>
                  <a:srgbClr val="0033CC"/>
                </a:solidFill>
                <a:latin typeface="Times New Roman" pitchFamily="18" charset="0"/>
                <a:ea typeface="Times New Roman" pitchFamily="18" charset="0"/>
                <a:cs typeface="Times New Roman" pitchFamily="18" charset="0"/>
              </a:rPr>
              <a:t>B.Approche</a:t>
            </a:r>
            <a:r>
              <a:rPr lang="fr-FR" sz="2300" b="1" dirty="0" smtClean="0">
                <a:solidFill>
                  <a:srgbClr val="0033CC"/>
                </a:solidFill>
                <a:latin typeface="Times New Roman" pitchFamily="18" charset="0"/>
                <a:ea typeface="Times New Roman" pitchFamily="18" charset="0"/>
                <a:cs typeface="Times New Roman" pitchFamily="18" charset="0"/>
              </a:rPr>
              <a:t> int</a:t>
            </a:r>
            <a:r>
              <a:rPr lang="fr-FR" sz="2300" b="1" dirty="0" smtClean="0">
                <a:solidFill>
                  <a:srgbClr val="0033CC"/>
                </a:solidFill>
                <a:latin typeface="Cambria"/>
                <a:ea typeface="Times New Roman" pitchFamily="18" charset="0"/>
                <a:cs typeface="Times New Roman" pitchFamily="18" charset="0"/>
              </a:rPr>
              <a:t>é</a:t>
            </a:r>
            <a:r>
              <a:rPr lang="fr-FR" sz="2300" b="1" dirty="0" smtClean="0">
                <a:solidFill>
                  <a:srgbClr val="0033CC"/>
                </a:solidFill>
                <a:latin typeface="Times New Roman" pitchFamily="18" charset="0"/>
                <a:ea typeface="Times New Roman" pitchFamily="18" charset="0"/>
                <a:cs typeface="Times New Roman" pitchFamily="18" charset="0"/>
              </a:rPr>
              <a:t>grative</a:t>
            </a:r>
            <a:r>
              <a:rPr lang="fr-FR" sz="2300" b="1" dirty="0" smtClean="0">
                <a:latin typeface="Cambria"/>
                <a:ea typeface="Times New Roman" pitchFamily="18" charset="0"/>
                <a:cs typeface="Times New Roman" pitchFamily="18" charset="0"/>
              </a:rPr>
              <a:t> </a:t>
            </a:r>
            <a:r>
              <a:rPr lang="fr-FR" sz="2300" b="1" dirty="0" smtClean="0">
                <a:latin typeface="Times New Roman" pitchFamily="18" charset="0"/>
                <a:ea typeface="Times New Roman" pitchFamily="18" charset="0"/>
                <a:cs typeface="Times New Roman" pitchFamily="18" charset="0"/>
              </a:rPr>
              <a:t>:</a:t>
            </a:r>
            <a:r>
              <a:rPr kumimoji="0" lang="fr-FR" sz="2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L’intégration :</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une LS aide un algorithme complet : à quelques nœuds de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l’arbre de recherche, la LS est utilisée pour tenter d’atteindre une solution, en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partant d’une affectation partielle ou pour améliorer une configuration complète.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a:t>
            </a:r>
            <a:r>
              <a:rPr kumimoji="0" lang="fr-FR" sz="19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LS peut être ainsi considérée comme un mécanisme de réparation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supplémentaire. Dans d’autres</a:t>
            </a:r>
            <a:r>
              <a:rPr kumimoji="0" lang="fr-FR" sz="19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cas, la LS guide entièrement la recherche</a:t>
            </a:r>
            <a:r>
              <a:rPr kumimoji="0" lang="fr-FR" sz="19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propagation de contraintes peut être utilisée pour limiter le voisinage ou élaguer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des branches de l’espace de recherche. </a:t>
            </a:r>
          </a:p>
        </p:txBody>
      </p:sp>
      <p:sp>
        <p:nvSpPr>
          <p:cNvPr id="5" name="Titre 1"/>
          <p:cNvSpPr txBox="1">
            <a:spLocks/>
          </p:cNvSpPr>
          <p:nvPr/>
        </p:nvSpPr>
        <p:spPr>
          <a:xfrm>
            <a:off x="500002" y="357166"/>
            <a:ext cx="8643998" cy="714380"/>
          </a:xfrm>
          <a:prstGeom prst="rect">
            <a:avLst/>
          </a:prstGeom>
        </p:spPr>
        <p:txBody>
          <a:bodyPr vert="horz" anchor="b">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Hybridations entre les méthodes exactes et approchées</a:t>
            </a:r>
            <a:br>
              <a:rPr kumimoji="0" lang="fr-FR" sz="26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br>
            <a:r>
              <a:rPr kumimoji="0" lang="fr-FR" sz="26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endParaRPr kumimoji="0" lang="fr-FR" sz="2600" b="1" i="0" u="sng" strike="noStrike" kern="1200" cap="none" spc="0" normalizeH="0" baseline="0" noProof="0" dirty="0">
              <a:ln>
                <a:noFill/>
              </a:ln>
              <a:solidFill>
                <a:srgbClr val="0033CC"/>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10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10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1000"/>
                                        <p:tgtEl>
                                          <p:spTgt spid="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357166"/>
            <a:ext cx="8183880" cy="1928826"/>
          </a:xfrm>
        </p:spPr>
        <p:txBody>
          <a:bodyPr>
            <a:normAutofit/>
          </a:bodyPr>
          <a:lstStyle/>
          <a:p>
            <a:pPr lvl="0" fontAlgn="base">
              <a:spcAft>
                <a:spcPct val="0"/>
              </a:spcAft>
            </a:pPr>
            <a:r>
              <a:rPr lang="fr-FR" sz="1900" b="0" dirty="0" smtClean="0">
                <a:solidFill>
                  <a:schemeClr val="tx1"/>
                </a:solidFill>
                <a:effectLst/>
                <a:latin typeface="Times New Roman" pitchFamily="18" charset="0"/>
                <a:ea typeface="Times New Roman" pitchFamily="18" charset="0"/>
                <a:cs typeface="Times New Roman" pitchFamily="18" charset="0"/>
              </a:rPr>
              <a:t>Des techniques complètes sont également utilisées pour explorer le</a:t>
            </a:r>
            <a:br>
              <a:rPr lang="fr-FR" sz="1900" b="0" dirty="0" smtClean="0">
                <a:solidFill>
                  <a:schemeClr val="tx1"/>
                </a:solidFill>
                <a:effectLst/>
                <a:latin typeface="Times New Roman" pitchFamily="18" charset="0"/>
                <a:ea typeface="Times New Roman" pitchFamily="18" charset="0"/>
                <a:cs typeface="Times New Roman" pitchFamily="18" charset="0"/>
              </a:rPr>
            </a:br>
            <a:r>
              <a:rPr lang="fr-FR" sz="1900" b="0" dirty="0" smtClean="0">
                <a:solidFill>
                  <a:schemeClr val="tx1"/>
                </a:solidFill>
                <a:effectLst/>
                <a:latin typeface="Times New Roman" pitchFamily="18" charset="0"/>
                <a:ea typeface="Times New Roman" pitchFamily="18" charset="0"/>
                <a:cs typeface="Times New Roman" pitchFamily="18" charset="0"/>
              </a:rPr>
              <a:t>voisinage de la configuration actuelle et choisir la prochaine étape du processus de LS. Cette fois, la combinaison est plus fine, dans une approche intégrative les méthodes sont plus étroitement liées.  </a:t>
            </a:r>
            <a:r>
              <a:rPr lang="fr-FR" sz="1900" b="0" dirty="0" smtClean="0">
                <a:solidFill>
                  <a:schemeClr val="tx1"/>
                </a:solidFill>
                <a:effectLst/>
                <a:latin typeface="Arial" pitchFamily="34" charset="0"/>
                <a:cs typeface="Arial" pitchFamily="34" charset="0"/>
              </a:rPr>
              <a:t/>
            </a:r>
            <a:br>
              <a:rPr lang="fr-FR" sz="1900" b="0" dirty="0" smtClean="0">
                <a:solidFill>
                  <a:schemeClr val="tx1"/>
                </a:solidFill>
                <a:effectLst/>
                <a:latin typeface="Arial" pitchFamily="34" charset="0"/>
                <a:cs typeface="Arial" pitchFamily="34" charset="0"/>
              </a:rPr>
            </a:br>
            <a:endParaRPr lang="fr-FR" sz="1900" dirty="0"/>
          </a:p>
        </p:txBody>
      </p:sp>
      <p:sp>
        <p:nvSpPr>
          <p:cNvPr id="3" name="Rectangle 5"/>
          <p:cNvSpPr>
            <a:spLocks noChangeArrowheads="1"/>
          </p:cNvSpPr>
          <p:nvPr/>
        </p:nvSpPr>
        <p:spPr bwMode="auto">
          <a:xfrm>
            <a:off x="0" y="1785926"/>
            <a:ext cx="8650979" cy="4806404"/>
          </a:xfrm>
          <a:prstGeom prst="rect">
            <a:avLst/>
          </a:prstGeom>
          <a:noFill/>
          <a:ln w="9525">
            <a:noFill/>
            <a:miter lim="800000"/>
            <a:headEnd/>
            <a:tailEnd/>
          </a:ln>
          <a:effectLst/>
        </p:spPr>
        <p:txBody>
          <a:bodyPr vert="horz" wrap="none" lIns="53958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fr-FR" sz="1900" b="1" i="0" u="none" strike="noStrike" cap="none" normalizeH="0" baseline="0" dirty="0" smtClean="0">
                <a:ln>
                  <a:noFill/>
                </a:ln>
                <a:solidFill>
                  <a:srgbClr val="0033CC"/>
                </a:solidFill>
                <a:effectLst/>
                <a:latin typeface="Arial" pitchFamily="34" charset="0"/>
                <a:ea typeface="Times New Roman" pitchFamily="18" charset="0"/>
                <a:cs typeface="Times New Roman" pitchFamily="18" charset="0"/>
              </a:rPr>
              <a:t>La recherche locale au secours de l’algorithme complet:</a:t>
            </a:r>
            <a:endParaRPr kumimoji="0" lang="fr-FR" sz="1900" b="1" i="0" u="none" strike="noStrike" cap="none" normalizeH="0" baseline="0" dirty="0" smtClean="0">
              <a:ln>
                <a:noFill/>
              </a:ln>
              <a:solidFill>
                <a:srgbClr val="0033CC"/>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L’efficacité d’une méthode complète réside aussi bien dans le choix de la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variable à instancier et de la valeur de cette instanciation que dans les outils dont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elle se dote pour établir la consistance. </a:t>
            </a:r>
            <a:endParaRPr kumimoji="0" lang="fr-FR" sz="1900" b="1" i="1" u="none" strike="noStrike" cap="none" normalizeH="0" baseline="0" dirty="0" smtClean="0">
              <a:ln>
                <a:noFill/>
              </a:ln>
              <a:solidFill>
                <a:srgbClr val="4F81BD"/>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fr-FR" sz="1900" b="1" i="0" u="none" strike="noStrike" cap="none" normalizeH="0" baseline="0" dirty="0" smtClean="0">
                <a:ln>
                  <a:noFill/>
                </a:ln>
                <a:solidFill>
                  <a:srgbClr val="0033CC"/>
                </a:solidFill>
                <a:effectLst/>
                <a:latin typeface="Times New Roman" pitchFamily="18" charset="0"/>
                <a:ea typeface="Times New Roman" pitchFamily="18" charset="0"/>
                <a:cs typeface="Times New Roman" pitchFamily="18" charset="0"/>
              </a:rPr>
              <a:t>1-Métaheuristique pour l’obtention de bornes</a:t>
            </a:r>
            <a:endParaRPr kumimoji="0" lang="fr-FR" sz="1900" b="1" i="1" u="none" strike="noStrike" cap="none" normalizeH="0" baseline="0" dirty="0" smtClean="0">
              <a:ln>
                <a:noFill/>
              </a:ln>
              <a:solidFill>
                <a:srgbClr val="0033CC"/>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Des heuristiques permettent d’établir un ordre sur les variables à instancier afin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 réduire l’arbre de recherche et de retarder le backtrack. Elles indiquent l’ordre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des valeurs le plus approprié pour trouver une solution plus rapidement ou</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anticipent le fait que l’affectation partielle courante ne permette pas d’atteindre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une solution. Dans le formalisme </a:t>
            </a:r>
            <a:r>
              <a:rPr kumimoji="0" lang="fr-FR" sz="19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CSP,</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avec des contraintes impératives,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l’objectif est de trouver une affectation des variables ne violant aucune </a:t>
            </a:r>
            <a:r>
              <a:rPr lang="fr-FR" sz="1900" dirty="0" smtClean="0">
                <a:latin typeface="Times New Roman" pitchFamily="18" charset="0"/>
                <a:ea typeface="Times New Roman" pitchFamily="18" charset="0"/>
                <a:cs typeface="Times New Roman" pitchFamily="18" charset="0"/>
              </a:rPr>
              <a:t>contrainte. </a:t>
            </a:r>
          </a:p>
          <a:p>
            <a:pPr marL="0" marR="0" lvl="0" indent="0" algn="l" defTabSz="914400" rtl="0" eaLnBrk="0" fontAlgn="base" latinLnBrk="0" hangingPunct="0">
              <a:lnSpc>
                <a:spcPct val="100000"/>
              </a:lnSpc>
              <a:spcBef>
                <a:spcPct val="0"/>
              </a:spcBef>
              <a:spcAft>
                <a:spcPct val="0"/>
              </a:spcAft>
              <a:buClrTx/>
              <a:buSzTx/>
              <a:buFontTx/>
              <a:buNone/>
              <a:tabLst/>
            </a:pPr>
            <a:r>
              <a:rPr lang="fr-FR" sz="1900" dirty="0" smtClean="0">
                <a:latin typeface="Times New Roman" pitchFamily="18" charset="0"/>
                <a:ea typeface="Times New Roman" pitchFamily="18" charset="0"/>
                <a:cs typeface="Times New Roman" pitchFamily="18" charset="0"/>
              </a:rPr>
              <a:t>Dans ce contexte, les méthodes incomplètes sont très efficaces, pas trouver une </a:t>
            </a:r>
          </a:p>
          <a:p>
            <a:pPr marL="0" marR="0" lvl="0" indent="0" algn="l" defTabSz="914400" rtl="0" eaLnBrk="0" fontAlgn="base" latinLnBrk="0" hangingPunct="0">
              <a:lnSpc>
                <a:spcPct val="100000"/>
              </a:lnSpc>
              <a:spcBef>
                <a:spcPct val="0"/>
              </a:spcBef>
              <a:spcAft>
                <a:spcPct val="0"/>
              </a:spcAft>
              <a:buClrTx/>
              <a:buSzTx/>
              <a:buFontTx/>
              <a:buNone/>
              <a:tabLst/>
            </a:pPr>
            <a:r>
              <a:rPr lang="fr-FR" sz="1900" dirty="0" smtClean="0">
                <a:latin typeface="Times New Roman" pitchFamily="18" charset="0"/>
                <a:ea typeface="Times New Roman" pitchFamily="18" charset="0"/>
                <a:cs typeface="Times New Roman" pitchFamily="18" charset="0"/>
              </a:rPr>
              <a:t>solution directement, ou pour minimiser le nombre de contraintes violées et </a:t>
            </a:r>
          </a:p>
          <a:p>
            <a:pPr marL="0" marR="0" lvl="0" indent="0" algn="l" defTabSz="914400" rtl="0" eaLnBrk="0" fontAlgn="base" latinLnBrk="0" hangingPunct="0">
              <a:lnSpc>
                <a:spcPct val="100000"/>
              </a:lnSpc>
              <a:spcBef>
                <a:spcPct val="0"/>
              </a:spcBef>
              <a:spcAft>
                <a:spcPct val="0"/>
              </a:spcAft>
              <a:buClrTx/>
              <a:buSzTx/>
              <a:buFontTx/>
              <a:buNone/>
              <a:tabLst/>
            </a:pPr>
            <a:r>
              <a:rPr lang="fr-FR" sz="1900" dirty="0" smtClean="0">
                <a:latin typeface="Times New Roman" pitchFamily="18" charset="0"/>
                <a:ea typeface="Times New Roman" pitchFamily="18" charset="0"/>
                <a:cs typeface="Times New Roman" pitchFamily="18" charset="0"/>
              </a:rPr>
              <a:t>fournissent alors une borne supérieure suffisamment précise pour un algorithme</a:t>
            </a:r>
          </a:p>
          <a:p>
            <a:pPr marL="0" marR="0" lvl="0" indent="0" algn="l" defTabSz="914400" rtl="0" eaLnBrk="0" fontAlgn="base" latinLnBrk="0" hangingPunct="0">
              <a:lnSpc>
                <a:spcPct val="100000"/>
              </a:lnSpc>
              <a:spcBef>
                <a:spcPct val="0"/>
              </a:spcBef>
              <a:spcAft>
                <a:spcPct val="0"/>
              </a:spcAft>
              <a:buClrTx/>
              <a:buSzTx/>
              <a:buFontTx/>
              <a:buNone/>
              <a:tabLst/>
            </a:pPr>
            <a:r>
              <a:rPr lang="fr-FR" sz="1900" dirty="0" smtClean="0">
                <a:latin typeface="Times New Roman" pitchFamily="18" charset="0"/>
                <a:ea typeface="Times New Roman" pitchFamily="18" charset="0"/>
                <a:cs typeface="Times New Roman" pitchFamily="18" charset="0"/>
              </a:rPr>
              <a:t> de type </a:t>
            </a:r>
            <a:r>
              <a:rPr lang="fr-FR" sz="1900" b="1" dirty="0" smtClean="0">
                <a:latin typeface="Times New Roman" pitchFamily="18" charset="0"/>
                <a:ea typeface="Times New Roman" pitchFamily="18" charset="0"/>
                <a:cs typeface="Times New Roman" pitchFamily="18" charset="0"/>
              </a:rPr>
              <a:t>branch and bound</a:t>
            </a:r>
            <a:r>
              <a:rPr lang="fr-FR" sz="1900" dirty="0" smtClean="0">
                <a:latin typeface="Times New Roman" pitchFamily="18" charset="0"/>
                <a:ea typeface="Times New Roman" pitchFamily="18" charset="0"/>
                <a:cs typeface="Times New Roman" pitchFamily="18" charset="0"/>
              </a:rPr>
              <a:t>. Par exemple: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4" name="Titre 1"/>
          <p:cNvSpPr txBox="1">
            <a:spLocks/>
          </p:cNvSpPr>
          <p:nvPr/>
        </p:nvSpPr>
        <p:spPr>
          <a:xfrm>
            <a:off x="500002" y="357166"/>
            <a:ext cx="8643998" cy="714380"/>
          </a:xfrm>
          <a:prstGeom prst="rect">
            <a:avLst/>
          </a:prstGeom>
        </p:spPr>
        <p:txBody>
          <a:bodyPr vert="horz" anchor="b">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Hybridations entre les méthodes exactes et approchées</a:t>
            </a:r>
            <a:br>
              <a:rPr kumimoji="0" lang="fr-FR" sz="26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br>
            <a:r>
              <a:rPr kumimoji="0" lang="fr-FR" sz="26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endParaRPr kumimoji="0" lang="fr-FR" sz="2600" b="1" i="0" u="sng" strike="noStrike" kern="1200" cap="none" spc="0" normalizeH="0" baseline="0" noProof="0" dirty="0">
              <a:ln>
                <a:noFill/>
              </a:ln>
              <a:solidFill>
                <a:srgbClr val="0033CC"/>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00034" y="688234"/>
            <a:ext cx="8183562" cy="5955476"/>
          </a:xfrm>
          <a:prstGeom prst="rect">
            <a:avLst/>
          </a:prstGeom>
        </p:spPr>
        <p:txBody>
          <a:bodyPr wrap="square">
            <a:spAutoFit/>
          </a:bodyPr>
          <a:lstStyle/>
          <a:p>
            <a:pPr lvl="0" eaLnBrk="0" fontAlgn="base" hangingPunct="0">
              <a:spcBef>
                <a:spcPct val="0"/>
              </a:spcBef>
              <a:spcAft>
                <a:spcPct val="0"/>
              </a:spcAft>
            </a:pPr>
            <a:r>
              <a:rPr lang="fr-FR" sz="1900" b="0" dirty="0" smtClean="0" bmk="CITEwood99">
                <a:solidFill>
                  <a:schemeClr val="tx1"/>
                </a:solidFill>
                <a:effectLst/>
                <a:latin typeface="Times New Roman" pitchFamily="18" charset="0"/>
                <a:ea typeface="Times New Roman" pitchFamily="18" charset="0"/>
                <a:cs typeface="Times New Roman" pitchFamily="18" charset="0"/>
                <a:hlinkClick r:id="rId3"/>
              </a:rPr>
              <a:t>Woodruff1999</a:t>
            </a:r>
            <a:r>
              <a:rPr lang="fr-FR" sz="1900" b="0" dirty="0" smtClean="0">
                <a:solidFill>
                  <a:schemeClr val="tx1"/>
                </a:solidFill>
                <a:effectLst/>
                <a:latin typeface="Times New Roman" pitchFamily="18" charset="0"/>
                <a:ea typeface="Times New Roman" pitchFamily="18" charset="0"/>
                <a:cs typeface="Times New Roman" pitchFamily="18" charset="0"/>
              </a:rPr>
              <a:t> :présente une stratégie de sélection chunking based  pour décider des nœuds dans l’arbre de B&amp;B où sera appelée la procédure tabou réactive, la quelle pourra trouver une solution. Cette mesure la distance entre le nœud courant et les nœuds déjà explorés par une métaheuristique pour influer sur la sélection. Les expérimentations montrent que l’ajout  de métaheuristiques améliore les performances du B&amp;B. </a:t>
            </a:r>
          </a:p>
          <a:p>
            <a:pPr lvl="0" eaLnBrk="0" fontAlgn="base" hangingPunct="0">
              <a:spcBef>
                <a:spcPct val="0"/>
              </a:spcBef>
              <a:spcAft>
                <a:spcPct val="0"/>
              </a:spcAft>
              <a:buFont typeface="Wingdings" pitchFamily="2" charset="2"/>
              <a:buChar char="Ø"/>
            </a:pPr>
            <a:r>
              <a:rPr lang="fr-FR" sz="1900" b="0" dirty="0" smtClean="0">
                <a:solidFill>
                  <a:srgbClr val="0033CC"/>
                </a:solidFill>
                <a:effectLst/>
                <a:latin typeface="Times New Roman" pitchFamily="18" charset="0"/>
                <a:ea typeface="Times New Roman" pitchFamily="18" charset="0"/>
                <a:cs typeface="Times New Roman" pitchFamily="18" charset="0"/>
              </a:rPr>
              <a:t>Une méthode complète au secoure du voisinage d’une recherche locale</a:t>
            </a:r>
          </a:p>
          <a:p>
            <a:pPr lvl="0" eaLnBrk="0" fontAlgn="base" hangingPunct="0">
              <a:spcBef>
                <a:spcPct val="0"/>
              </a:spcBef>
              <a:spcAft>
                <a:spcPct val="0"/>
              </a:spcAft>
            </a:pPr>
            <a:r>
              <a:rPr lang="fr-FR" sz="1900" b="0" dirty="0" smtClean="0">
                <a:solidFill>
                  <a:schemeClr val="tx1"/>
                </a:solidFill>
                <a:effectLst/>
                <a:latin typeface="Times New Roman" pitchFamily="18" charset="0"/>
                <a:ea typeface="Times New Roman" pitchFamily="18" charset="0"/>
                <a:cs typeface="Times New Roman" pitchFamily="18" charset="0"/>
              </a:rPr>
              <a:t>Nous considérons ici les techniques dans lesquelles des algorithmes exacts sont incorporés dans des métaheuristiques. </a:t>
            </a:r>
            <a:endParaRPr lang="fr-FR" sz="1900" b="0" i="1" dirty="0" smtClean="0">
              <a:solidFill>
                <a:schemeClr val="tx1"/>
              </a:solidFill>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fr-FR" sz="1900" b="0" dirty="0" smtClean="0">
                <a:solidFill>
                  <a:srgbClr val="0033CC"/>
                </a:solidFill>
                <a:effectLst/>
                <a:latin typeface="Times New Roman" pitchFamily="18" charset="0"/>
                <a:ea typeface="Times New Roman" pitchFamily="18" charset="0"/>
                <a:cs typeface="Times New Roman" pitchFamily="18" charset="0"/>
              </a:rPr>
              <a:t>1-Recherche exacte et voisinage large</a:t>
            </a:r>
            <a:endParaRPr lang="fr-FR" sz="1900" b="0" i="1" dirty="0" smtClean="0">
              <a:solidFill>
                <a:srgbClr val="0033CC"/>
              </a:solidFill>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fr-FR" sz="1900" b="0" dirty="0" smtClean="0">
                <a:solidFill>
                  <a:schemeClr val="tx1"/>
                </a:solidFill>
                <a:effectLst/>
                <a:latin typeface="Times New Roman" pitchFamily="18" charset="0"/>
                <a:ea typeface="Times New Roman" pitchFamily="18" charset="0"/>
                <a:cs typeface="Times New Roman" pitchFamily="18" charset="0"/>
              </a:rPr>
              <a:t>Une idée assez répandue consiste à explorer les voisinages, dans une métaheuristique à base de recherche locale, au moyen d’algorithmes exacts. </a:t>
            </a:r>
            <a:br>
              <a:rPr lang="fr-FR" sz="1900" b="0" dirty="0" smtClean="0">
                <a:solidFill>
                  <a:schemeClr val="tx1"/>
                </a:solidFill>
                <a:effectLst/>
                <a:latin typeface="Times New Roman" pitchFamily="18" charset="0"/>
                <a:ea typeface="Times New Roman" pitchFamily="18" charset="0"/>
                <a:cs typeface="Times New Roman" pitchFamily="18" charset="0"/>
              </a:rPr>
            </a:br>
            <a:r>
              <a:rPr lang="fr-FR" sz="1900" b="0" dirty="0" smtClean="0">
                <a:solidFill>
                  <a:schemeClr val="tx1"/>
                </a:solidFill>
                <a:effectLst/>
                <a:latin typeface="Times New Roman" pitchFamily="18" charset="0"/>
                <a:ea typeface="Times New Roman" pitchFamily="18" charset="0"/>
                <a:cs typeface="Times New Roman" pitchFamily="18" charset="0"/>
              </a:rPr>
              <a:t>Si le voisinage est choisi de façon appropriée, il peut être de grande taille. Néanmoins, une recherche efficace saura trouver le meilleur voisin. Ces techniques sont connues sous le nom de Very Large-</a:t>
            </a:r>
            <a:r>
              <a:rPr lang="fr-FR" sz="1900" b="0" dirty="0" err="1" smtClean="0">
                <a:solidFill>
                  <a:schemeClr val="tx1"/>
                </a:solidFill>
                <a:effectLst/>
                <a:latin typeface="Times New Roman" pitchFamily="18" charset="0"/>
                <a:ea typeface="Times New Roman" pitchFamily="18" charset="0"/>
                <a:cs typeface="Times New Roman" pitchFamily="18" charset="0"/>
              </a:rPr>
              <a:t>Scale</a:t>
            </a:r>
            <a:r>
              <a:rPr lang="fr-FR" sz="1900" b="0" dirty="0" smtClean="0">
                <a:solidFill>
                  <a:schemeClr val="tx1"/>
                </a:solidFill>
                <a:effectLst/>
                <a:latin typeface="Times New Roman" pitchFamily="18" charset="0"/>
                <a:ea typeface="Times New Roman" pitchFamily="18" charset="0"/>
                <a:cs typeface="Times New Roman" pitchFamily="18" charset="0"/>
              </a:rPr>
              <a:t> Neighborhood (VLSN) . L’idée centrale, dans ce type d’algorithme combinant recherche locale et méthodes exactes, est de modéliser le problème d’une recherche dans un grand voisinage comme un problème d’optimisation, lequel est résolu par une méthode exacte. La solution obtenue remplace</a:t>
            </a:r>
            <a:r>
              <a:rPr lang="fr-FR" sz="1900" dirty="0" smtClean="0">
                <a:solidFill>
                  <a:schemeClr val="tx1"/>
                </a:solidFill>
                <a:effectLst/>
                <a:latin typeface="Times New Roman" pitchFamily="18" charset="0"/>
                <a:ea typeface="Times New Roman" pitchFamily="18" charset="0"/>
                <a:cs typeface="Times New Roman" pitchFamily="18" charset="0"/>
              </a:rPr>
              <a:t> </a:t>
            </a:r>
            <a:r>
              <a:rPr lang="fr-FR" sz="1900" b="0" dirty="0" smtClean="0">
                <a:solidFill>
                  <a:schemeClr val="tx1"/>
                </a:solidFill>
                <a:effectLst/>
                <a:latin typeface="Times New Roman" pitchFamily="18" charset="0"/>
                <a:ea typeface="Times New Roman" pitchFamily="18" charset="0"/>
                <a:cs typeface="Times New Roman" pitchFamily="18" charset="0"/>
              </a:rPr>
              <a:t>alors la solution courante de la recherche locale.</a:t>
            </a:r>
            <a:endParaRPr lang="fr-FR" sz="1900" b="0" dirty="0" smtClean="0">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endParaRPr lang="fr-FR" sz="2000" dirty="0"/>
          </a:p>
        </p:txBody>
      </p:sp>
      <p:sp>
        <p:nvSpPr>
          <p:cNvPr id="4" name="Titre 1"/>
          <p:cNvSpPr txBox="1">
            <a:spLocks/>
          </p:cNvSpPr>
          <p:nvPr/>
        </p:nvSpPr>
        <p:spPr>
          <a:xfrm>
            <a:off x="500002" y="357166"/>
            <a:ext cx="8643998" cy="714380"/>
          </a:xfrm>
          <a:prstGeom prst="rect">
            <a:avLst/>
          </a:prstGeom>
        </p:spPr>
        <p:txBody>
          <a:bodyPr vert="horz" anchor="b">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Hybridations entre les méthodes exactes et approchées</a:t>
            </a:r>
            <a:br>
              <a:rPr kumimoji="0" lang="fr-FR" sz="26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br>
            <a:r>
              <a:rPr kumimoji="0" lang="fr-FR" sz="26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endParaRPr kumimoji="0" lang="fr-FR" sz="2600" b="1" i="0" u="sng" strike="noStrike" kern="1200" cap="none" spc="0" normalizeH="0" baseline="0" noProof="0" dirty="0">
              <a:ln>
                <a:noFill/>
              </a:ln>
              <a:solidFill>
                <a:srgbClr val="0033CC"/>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72" y="558067"/>
            <a:ext cx="8715404" cy="1585049"/>
          </a:xfrm>
          <a:prstGeom prst="rect">
            <a:avLst/>
          </a:prstGeom>
        </p:spPr>
        <p:txBody>
          <a:bodyPr wrap="square">
            <a:spAutoFit/>
          </a:bodyPr>
          <a:lstStyle/>
          <a:p>
            <a:pPr lvl="0" fontAlgn="base">
              <a:spcBef>
                <a:spcPct val="0"/>
              </a:spcBef>
              <a:spcAft>
                <a:spcPct val="0"/>
              </a:spcAft>
            </a:pPr>
            <a:r>
              <a:rPr lang="fr-FR" sz="2000" b="1" u="sng" dirty="0" smtClean="0">
                <a:solidFill>
                  <a:srgbClr val="0033CC"/>
                </a:solidFill>
                <a:latin typeface="Times New Roman" pitchFamily="18" charset="0"/>
                <a:ea typeface="Times New Roman" pitchFamily="18" charset="0"/>
                <a:cs typeface="Times New Roman" pitchFamily="18" charset="0"/>
              </a:rPr>
              <a:t>2.Recherche dans un voisinage </a:t>
            </a:r>
            <a:endParaRPr lang="fr-FR" sz="2000" dirty="0" smtClean="0">
              <a:solidFill>
                <a:srgbClr val="0033CC"/>
              </a:solidFill>
              <a:latin typeface="Arial" pitchFamily="34" charset="0"/>
              <a:cs typeface="Arial" pitchFamily="34" charset="0"/>
            </a:endParaRPr>
          </a:p>
          <a:p>
            <a:pPr lvl="0" eaLnBrk="0" fontAlgn="base" hangingPunct="0">
              <a:spcBef>
                <a:spcPct val="0"/>
              </a:spcBef>
              <a:spcAft>
                <a:spcPct val="0"/>
              </a:spcAft>
            </a:pPr>
            <a:r>
              <a:rPr lang="fr-FR" dirty="0" smtClean="0">
                <a:latin typeface="Times New Roman" pitchFamily="18" charset="0"/>
                <a:ea typeface="Times New Roman" pitchFamily="18" charset="0"/>
                <a:cs typeface="Times New Roman" pitchFamily="18" charset="0"/>
              </a:rPr>
              <a:t>   </a:t>
            </a:r>
            <a:r>
              <a:rPr lang="fr-FR" sz="1900" dirty="0" smtClean="0">
                <a:latin typeface="Times New Roman" pitchFamily="18" charset="0"/>
                <a:ea typeface="Times New Roman" pitchFamily="18" charset="0"/>
                <a:cs typeface="Times New Roman" pitchFamily="18" charset="0"/>
              </a:rPr>
              <a:t>Une autre possibilité est que seule une partie du voisinage soit examinée à </a:t>
            </a:r>
          </a:p>
          <a:p>
            <a:pPr lvl="0" eaLnBrk="0" fontAlgn="base" hangingPunct="0">
              <a:spcBef>
                <a:spcPct val="0"/>
              </a:spcBef>
              <a:spcAft>
                <a:spcPct val="0"/>
              </a:spcAft>
            </a:pPr>
            <a:r>
              <a:rPr lang="fr-FR" sz="1900" dirty="0" smtClean="0">
                <a:latin typeface="Times New Roman" pitchFamily="18" charset="0"/>
                <a:ea typeface="Times New Roman" pitchFamily="18" charset="0"/>
                <a:cs typeface="Times New Roman" pitchFamily="18" charset="0"/>
              </a:rPr>
              <a:t>chaque étape de recherche locale. Ce qui se fait classiquement lorsqu’une partie </a:t>
            </a:r>
          </a:p>
          <a:p>
            <a:pPr lvl="0" eaLnBrk="0" fontAlgn="base" hangingPunct="0">
              <a:spcBef>
                <a:spcPct val="0"/>
              </a:spcBef>
              <a:spcAft>
                <a:spcPct val="0"/>
              </a:spcAft>
            </a:pPr>
            <a:r>
              <a:rPr lang="fr-FR" sz="1900" dirty="0" smtClean="0">
                <a:latin typeface="Times New Roman" pitchFamily="18" charset="0"/>
                <a:ea typeface="Times New Roman" pitchFamily="18" charset="0"/>
                <a:cs typeface="Times New Roman" pitchFamily="18" charset="0"/>
              </a:rPr>
              <a:t>de la solution courante est conservée, définie comme solution partielle, et que les </a:t>
            </a:r>
          </a:p>
          <a:p>
            <a:pPr lvl="0" eaLnBrk="0" fontAlgn="base" hangingPunct="0">
              <a:spcBef>
                <a:spcPct val="0"/>
              </a:spcBef>
              <a:spcAft>
                <a:spcPct val="0"/>
              </a:spcAft>
            </a:pPr>
            <a:r>
              <a:rPr lang="fr-FR" sz="1900" dirty="0" smtClean="0">
                <a:latin typeface="Times New Roman" pitchFamily="18" charset="0"/>
                <a:ea typeface="Times New Roman" pitchFamily="18" charset="0"/>
                <a:cs typeface="Times New Roman" pitchFamily="18" charset="0"/>
              </a:rPr>
              <a:t>autres variables de décision sont laissées libres</a:t>
            </a:r>
            <a:r>
              <a:rPr lang="fr-FR" sz="2000" dirty="0" smtClean="0">
                <a:latin typeface="Times New Roman" pitchFamily="18" charset="0"/>
                <a:ea typeface="Times New Roman" pitchFamily="18" charset="0"/>
                <a:cs typeface="Times New Roman" pitchFamily="18" charset="0"/>
              </a:rPr>
              <a:t>. </a:t>
            </a:r>
            <a:endParaRPr lang="fr-FR" sz="2000" dirty="0" smtClean="0">
              <a:latin typeface="Times New Roman" pitchFamily="18" charset="0"/>
              <a:cs typeface="Times New Roman" pitchFamily="18" charset="0"/>
            </a:endParaRPr>
          </a:p>
        </p:txBody>
      </p:sp>
      <p:sp>
        <p:nvSpPr>
          <p:cNvPr id="6" name="Rectangle 1"/>
          <p:cNvSpPr>
            <a:spLocks noChangeArrowheads="1"/>
          </p:cNvSpPr>
          <p:nvPr/>
        </p:nvSpPr>
        <p:spPr bwMode="auto">
          <a:xfrm>
            <a:off x="500098" y="1928802"/>
            <a:ext cx="9144000"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2000" b="1" u="sng" dirty="0" smtClean="0">
                <a:solidFill>
                  <a:srgbClr val="0033CC"/>
                </a:solidFill>
                <a:latin typeface="Times New Roman" pitchFamily="18" charset="0"/>
                <a:ea typeface="Times New Roman" pitchFamily="18" charset="0"/>
                <a:cs typeface="Times New Roman" pitchFamily="18" charset="0"/>
              </a:rPr>
              <a:t>3</a:t>
            </a:r>
            <a:r>
              <a:rPr kumimoji="0" lang="fr-FR" sz="2000" b="1" i="0" u="sng" strike="noStrike" cap="none" normalizeH="0" baseline="0" dirty="0" smtClean="0">
                <a:ln>
                  <a:noFill/>
                </a:ln>
                <a:solidFill>
                  <a:srgbClr val="0033CC"/>
                </a:solidFill>
                <a:effectLst/>
                <a:latin typeface="Times New Roman" pitchFamily="18" charset="0"/>
                <a:ea typeface="Times New Roman" pitchFamily="18" charset="0"/>
                <a:cs typeface="Times New Roman" pitchFamily="18" charset="0"/>
              </a:rPr>
              <a:t>. Recherche partielle dans un voisinage </a:t>
            </a:r>
            <a:endParaRPr kumimoji="0" lang="fr-FR" sz="2000" b="1" i="0" u="none" strike="noStrike" cap="none" normalizeH="0" baseline="0" dirty="0" smtClean="0">
              <a:ln>
                <a:noFill/>
              </a:ln>
              <a:solidFill>
                <a:srgbClr val="00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0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hlinkClick r:id="rId3"/>
              </a:rPr>
              <a:t>Burke </a:t>
            </a:r>
            <a:r>
              <a:rPr kumimoji="0" lang="fr-FR" sz="2000" b="0" i="1"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hlinkClick r:id="rId3"/>
              </a:rPr>
              <a:t>et al.</a:t>
            </a:r>
            <a:r>
              <a:rPr kumimoji="0" lang="fr-FR" sz="20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hlinkClick r:id="rId3"/>
              </a:rPr>
              <a:t> </a:t>
            </a:r>
            <a:r>
              <a:rPr kumimoji="0" lang="fr-FR" sz="19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hlinkClick r:id="rId3"/>
              </a:rPr>
              <a:t>2001</a:t>
            </a:r>
            <a:r>
              <a:rPr lang="fr-FR" sz="1900" dirty="0" smtClean="0" bmk="">
                <a:latin typeface="Times New Roman" pitchFamily="18" charset="0"/>
                <a:ea typeface="Times New Roman" pitchFamily="18" charset="0"/>
                <a:cs typeface="Times New Roman" pitchFamily="18" charset="0"/>
              </a:rPr>
              <a:t>:</a:t>
            </a:r>
            <a:r>
              <a:rPr kumimoji="0" lang="fr-FR" sz="19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présente une recherche locale avec voisinage variable pour le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problème du voyageur de commerce, dans laquelle les auteurs insèrent un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algorithme exact dans la partie recherche locale, appelée </a:t>
            </a:r>
            <a:r>
              <a:rPr kumimoji="0" lang="fr-FR" sz="1900"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HyperOpt,</a:t>
            </a:r>
            <a:r>
              <a:rPr kumimoji="0" lang="fr-FR" sz="19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dans le but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de rechercher de manière exhaustive de larges, mais prometteuses régions de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l’espace des solutions. </a:t>
            </a:r>
            <a:endParaRPr kumimoji="0" lang="fr-FR" sz="1900" b="0" i="0" u="none"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De plus, ils proposent une hybridation </a:t>
            </a:r>
            <a:r>
              <a:rPr kumimoji="0" lang="fr-FR" sz="1900"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HyperOpt </a:t>
            </a:r>
            <a:r>
              <a:rPr kumimoji="0" lang="fr-FR" sz="19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et 3-opt permettant de bénéficier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des</a:t>
            </a:r>
            <a:r>
              <a:rPr kumimoji="0" lang="fr-FR" sz="1900" b="0" i="0" u="none" strike="noStrike" cap="none" normalizeH="0" dirty="0" smtClean="0" bmk="">
                <a:ln>
                  <a:noFill/>
                </a:ln>
                <a:solidFill>
                  <a:schemeClr val="tx1"/>
                </a:solidFill>
                <a:effectLst/>
                <a:latin typeface="Times New Roman" pitchFamily="18" charset="0"/>
                <a:ea typeface="Times New Roman" pitchFamily="18" charset="0"/>
                <a:cs typeface="Times New Roman" pitchFamily="18" charset="0"/>
              </a:rPr>
              <a:t> </a:t>
            </a:r>
            <a:r>
              <a:rPr kumimoji="0" lang="fr-FR" sz="1900"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avantages</a:t>
            </a:r>
            <a:r>
              <a:rPr kumimoji="0" lang="fr-FR" sz="19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des deux approches, utilisant cette hybridation à l’intérieur d’une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recherche à voisinage variable. Ils sont capables alors d’outrepasser les optima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locaux et ainsi de créer des parcours de qualité. </a:t>
            </a:r>
            <a:endParaRPr kumimoji="0" lang="fr-FR" sz="1900" b="0" i="0" u="none"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500098" y="5012494"/>
            <a:ext cx="9144000" cy="1631216"/>
          </a:xfrm>
          <a:prstGeom prst="rect">
            <a:avLst/>
          </a:prstGeom>
        </p:spPr>
        <p:txBody>
          <a:bodyPr wrap="square">
            <a:spAutoFit/>
          </a:bodyPr>
          <a:lstStyle/>
          <a:p>
            <a:pPr lvl="0" eaLnBrk="0" fontAlgn="base" hangingPunct="0">
              <a:spcBef>
                <a:spcPct val="0"/>
              </a:spcBef>
              <a:spcAft>
                <a:spcPct val="0"/>
              </a:spcAft>
            </a:pPr>
            <a:r>
              <a:rPr lang="fr-FR" sz="2000" dirty="0" smtClean="0" bmk="CITEpuch04">
                <a:latin typeface="Times New Roman" pitchFamily="18" charset="0"/>
                <a:ea typeface="Times New Roman" pitchFamily="18" charset="0"/>
                <a:cs typeface="Times New Roman" pitchFamily="18" charset="0"/>
                <a:hlinkClick r:id="rId3"/>
              </a:rPr>
              <a:t>Puchinger </a:t>
            </a:r>
            <a:r>
              <a:rPr lang="fr-FR" sz="2000" i="1" dirty="0" smtClean="0" bmk="CITEpuch04">
                <a:latin typeface="Calibri" pitchFamily="34" charset="0"/>
                <a:ea typeface="Times New Roman" pitchFamily="18" charset="0"/>
                <a:cs typeface="Times New Roman" pitchFamily="18" charset="0"/>
                <a:hlinkClick r:id="rId3"/>
              </a:rPr>
              <a:t>et al.</a:t>
            </a:r>
            <a:r>
              <a:rPr lang="fr-FR" sz="2000" dirty="0" smtClean="0" bmk="CITEpuch04">
                <a:latin typeface="Times New Roman" pitchFamily="18" charset="0"/>
                <a:ea typeface="Times New Roman" pitchFamily="18" charset="0"/>
                <a:cs typeface="Times New Roman" pitchFamily="18" charset="0"/>
                <a:hlinkClick r:id="rId3"/>
              </a:rPr>
              <a:t> 2004</a:t>
            </a:r>
            <a:r>
              <a:rPr lang="fr-FR" sz="2000" dirty="0" smtClean="0">
                <a:latin typeface="Times New Roman" pitchFamily="18" charset="0"/>
                <a:ea typeface="Times New Roman" pitchFamily="18" charset="0"/>
                <a:cs typeface="Times New Roman" pitchFamily="18" charset="0"/>
              </a:rPr>
              <a:t> </a:t>
            </a:r>
            <a:r>
              <a:rPr lang="fr-FR" sz="1900" dirty="0" smtClean="0">
                <a:latin typeface="Times New Roman" pitchFamily="18" charset="0"/>
                <a:ea typeface="Times New Roman" pitchFamily="18" charset="0"/>
                <a:cs typeface="Times New Roman" pitchFamily="18" charset="0"/>
              </a:rPr>
              <a:t>propose une combinaison </a:t>
            </a:r>
            <a:r>
              <a:rPr lang="fr-FR" sz="1900" b="1" dirty="0" smtClean="0">
                <a:latin typeface="Times New Roman" pitchFamily="18" charset="0"/>
                <a:ea typeface="Times New Roman" pitchFamily="18" charset="0"/>
                <a:cs typeface="Times New Roman" pitchFamily="18" charset="0"/>
              </a:rPr>
              <a:t>AG/B&amp;B</a:t>
            </a:r>
            <a:r>
              <a:rPr lang="fr-FR" sz="1900" dirty="0" smtClean="0">
                <a:latin typeface="Times New Roman" pitchFamily="18" charset="0"/>
                <a:ea typeface="Times New Roman" pitchFamily="18" charset="0"/>
                <a:cs typeface="Times New Roman" pitchFamily="18" charset="0"/>
              </a:rPr>
              <a:t> pour résoudre le </a:t>
            </a:r>
            <a:r>
              <a:rPr lang="fr-FR" sz="1900" b="1" dirty="0" smtClean="0">
                <a:latin typeface="Times New Roman" pitchFamily="18" charset="0"/>
                <a:ea typeface="Times New Roman" pitchFamily="18" charset="0"/>
                <a:cs typeface="Times New Roman" pitchFamily="18" charset="0"/>
              </a:rPr>
              <a:t>glass </a:t>
            </a:r>
          </a:p>
          <a:p>
            <a:pPr lvl="0" eaLnBrk="0" fontAlgn="base" hangingPunct="0">
              <a:spcBef>
                <a:spcPct val="0"/>
              </a:spcBef>
              <a:spcAft>
                <a:spcPct val="0"/>
              </a:spcAft>
            </a:pPr>
            <a:r>
              <a:rPr lang="fr-FR" sz="1900" b="1" dirty="0" err="1" smtClean="0">
                <a:latin typeface="Times New Roman" pitchFamily="18" charset="0"/>
                <a:ea typeface="Times New Roman" pitchFamily="18" charset="0"/>
                <a:cs typeface="Times New Roman" pitchFamily="18" charset="0"/>
              </a:rPr>
              <a:t>cutting</a:t>
            </a:r>
            <a:r>
              <a:rPr lang="fr-FR" sz="1900" dirty="0" smtClean="0">
                <a:latin typeface="Times New Roman" pitchFamily="18" charset="0"/>
                <a:ea typeface="Times New Roman" pitchFamily="18" charset="0"/>
                <a:cs typeface="Times New Roman" pitchFamily="18" charset="0"/>
              </a:rPr>
              <a:t> problème ou  ‘l’AG utilise une représentation sous forme de permutation : </a:t>
            </a:r>
          </a:p>
          <a:p>
            <a:pPr lvl="0" eaLnBrk="0" fontAlgn="base" hangingPunct="0">
              <a:spcBef>
                <a:spcPct val="0"/>
              </a:spcBef>
              <a:spcAft>
                <a:spcPct val="0"/>
              </a:spcAft>
            </a:pPr>
            <a:r>
              <a:rPr lang="fr-FR" sz="1900" dirty="0" err="1" smtClean="0">
                <a:latin typeface="Times New Roman" pitchFamily="18" charset="0"/>
                <a:ea typeface="Times New Roman" pitchFamily="18" charset="0"/>
                <a:cs typeface="Times New Roman" pitchFamily="18" charset="0"/>
              </a:rPr>
              <a:t>order</a:t>
            </a:r>
            <a:r>
              <a:rPr lang="fr-FR" sz="1900" dirty="0" smtClean="0">
                <a:latin typeface="Times New Roman" pitchFamily="18" charset="0"/>
                <a:ea typeface="Times New Roman" pitchFamily="18" charset="0"/>
                <a:cs typeface="Times New Roman" pitchFamily="18" charset="0"/>
              </a:rPr>
              <a:t>-</a:t>
            </a:r>
            <a:r>
              <a:rPr lang="fr-FR" sz="1900" dirty="0" err="1" smtClean="0">
                <a:latin typeface="Times New Roman" pitchFamily="18" charset="0"/>
                <a:ea typeface="Times New Roman" pitchFamily="18" charset="0"/>
                <a:cs typeface="Times New Roman" pitchFamily="18" charset="0"/>
              </a:rPr>
              <a:t>based</a:t>
            </a:r>
            <a:r>
              <a:rPr lang="fr-FR" sz="1900" dirty="0" smtClean="0">
                <a:latin typeface="Times New Roman" pitchFamily="18" charset="0"/>
                <a:ea typeface="Times New Roman" pitchFamily="18" charset="0"/>
                <a:cs typeface="Times New Roman" pitchFamily="18" charset="0"/>
              </a:rPr>
              <a:t> laquelle est décodée par une heuristique gloutonne. </a:t>
            </a:r>
          </a:p>
          <a:p>
            <a:pPr lvl="0" eaLnBrk="0" fontAlgn="base" hangingPunct="0">
              <a:spcBef>
                <a:spcPct val="0"/>
              </a:spcBef>
              <a:spcAft>
                <a:spcPct val="0"/>
              </a:spcAft>
            </a:pPr>
            <a:r>
              <a:rPr lang="fr-FR" sz="1900" dirty="0" smtClean="0">
                <a:latin typeface="Times New Roman" pitchFamily="18" charset="0"/>
                <a:ea typeface="Times New Roman" pitchFamily="18" charset="0"/>
                <a:cs typeface="Times New Roman" pitchFamily="18" charset="0"/>
              </a:rPr>
              <a:t>L’algorithme de B&amp;B est appliqué avec une certaine probabilité améliorant la </a:t>
            </a:r>
          </a:p>
          <a:p>
            <a:pPr lvl="0" eaLnBrk="0" fontAlgn="base" hangingPunct="0">
              <a:spcBef>
                <a:spcPct val="0"/>
              </a:spcBef>
              <a:spcAft>
                <a:spcPct val="0"/>
              </a:spcAft>
            </a:pPr>
            <a:r>
              <a:rPr lang="fr-FR" sz="1900" dirty="0" smtClean="0">
                <a:latin typeface="Times New Roman" pitchFamily="18" charset="0"/>
                <a:ea typeface="Times New Roman" pitchFamily="18" charset="0"/>
                <a:cs typeface="Times New Roman" pitchFamily="18" charset="0"/>
              </a:rPr>
              <a:t>phase de décodage en générant des sous-motifs optimaux. </a:t>
            </a:r>
            <a:endParaRPr lang="fr-FR" sz="1900" dirty="0" smtClean="0">
              <a:latin typeface="Times New Roman" pitchFamily="18" charset="0"/>
              <a:cs typeface="Times New Roman" pitchFamily="18" charset="0"/>
            </a:endParaRPr>
          </a:p>
        </p:txBody>
      </p:sp>
      <p:sp>
        <p:nvSpPr>
          <p:cNvPr id="8" name="Titre 1"/>
          <p:cNvSpPr txBox="1">
            <a:spLocks/>
          </p:cNvSpPr>
          <p:nvPr/>
        </p:nvSpPr>
        <p:spPr>
          <a:xfrm>
            <a:off x="500002" y="214290"/>
            <a:ext cx="8643998" cy="714380"/>
          </a:xfrm>
          <a:prstGeom prst="rect">
            <a:avLst/>
          </a:prstGeom>
        </p:spPr>
        <p:txBody>
          <a:bodyPr vert="horz" anchor="b">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Hybridations entre les méthodes exactes et approchées</a:t>
            </a:r>
            <a:br>
              <a:rPr kumimoji="0" lang="fr-FR" sz="26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br>
            <a:r>
              <a:rPr kumimoji="0" lang="fr-FR" sz="26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endParaRPr kumimoji="0" lang="fr-FR" sz="2600" b="1" i="0" u="sng" strike="noStrike" kern="1200" cap="none" spc="0" normalizeH="0" baseline="0" noProof="0" dirty="0">
              <a:ln>
                <a:noFill/>
              </a:ln>
              <a:solidFill>
                <a:srgbClr val="0033CC"/>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500042"/>
            <a:ext cx="8358246" cy="2139047"/>
          </a:xfrm>
          <a:prstGeom prst="rect">
            <a:avLst/>
          </a:prstGeom>
        </p:spPr>
        <p:txBody>
          <a:bodyPr wrap="square">
            <a:spAutoFit/>
          </a:bodyPr>
          <a:lstStyle/>
          <a:p>
            <a:pPr lvl="0" eaLnBrk="0" fontAlgn="base" hangingPunct="0">
              <a:spcBef>
                <a:spcPct val="0"/>
              </a:spcBef>
              <a:spcAft>
                <a:spcPct val="0"/>
              </a:spcAft>
            </a:pPr>
            <a:r>
              <a:rPr lang="fr-FR" sz="1900" dirty="0" smtClean="0">
                <a:solidFill>
                  <a:srgbClr val="0033CC"/>
                </a:solidFill>
                <a:latin typeface="Times New Roman" pitchFamily="18" charset="0"/>
                <a:ea typeface="Times New Roman" pitchFamily="18" charset="0"/>
                <a:cs typeface="Times New Roman" pitchFamily="18" charset="0"/>
              </a:rPr>
              <a:t>N. Jussien et O. Lhomme</a:t>
            </a:r>
            <a:r>
              <a:rPr lang="fr-FR" sz="1900" b="1" dirty="0" smtClean="0">
                <a:solidFill>
                  <a:srgbClr val="0033CC"/>
                </a:solidFill>
                <a:latin typeface="Times New Roman" pitchFamily="18" charset="0"/>
                <a:ea typeface="Times New Roman" pitchFamily="18" charset="0"/>
                <a:cs typeface="Times New Roman" pitchFamily="18" charset="0"/>
              </a:rPr>
              <a:t> </a:t>
            </a:r>
            <a:r>
              <a:rPr lang="fr-FR" sz="1900" dirty="0" smtClean="0">
                <a:latin typeface="Times New Roman" pitchFamily="18" charset="0"/>
                <a:ea typeface="Times New Roman" pitchFamily="18" charset="0"/>
                <a:cs typeface="Times New Roman" pitchFamily="18" charset="0"/>
              </a:rPr>
              <a:t>proposent un algorithme hybridant recherche locale et méthodes complètes. L’idée centrale de </a:t>
            </a:r>
            <a:r>
              <a:rPr lang="fr-FR" sz="1900" b="1" dirty="0" smtClean="0">
                <a:latin typeface="Times New Roman" pitchFamily="18" charset="0"/>
                <a:ea typeface="Times New Roman" pitchFamily="18" charset="0"/>
                <a:cs typeface="Times New Roman" pitchFamily="18" charset="0"/>
              </a:rPr>
              <a:t>décision  repair</a:t>
            </a:r>
            <a:r>
              <a:rPr lang="fr-FR" sz="1900" dirty="0" smtClean="0">
                <a:latin typeface="Times New Roman" pitchFamily="18" charset="0"/>
                <a:ea typeface="Times New Roman" pitchFamily="18" charset="0"/>
                <a:cs typeface="Times New Roman" pitchFamily="18" charset="0"/>
              </a:rPr>
              <a:t> est basée sur des contraintes d’énumération, une affectation partielle est alors crée par ces contraintes, des contraintes d’énumération sont ensuite ajoutées. La recherche locale se réalise dans ce contexte sur un chemin de décision aidée par des techniques de filtrage. </a:t>
            </a:r>
          </a:p>
          <a:p>
            <a:pPr lvl="0" eaLnBrk="0" fontAlgn="base" hangingPunct="0">
              <a:spcBef>
                <a:spcPct val="0"/>
              </a:spcBef>
              <a:spcAft>
                <a:spcPct val="0"/>
              </a:spcAft>
            </a:pPr>
            <a:r>
              <a:rPr lang="fr-FR" sz="1900" dirty="0" smtClean="0">
                <a:latin typeface="Times New Roman" pitchFamily="18" charset="0"/>
                <a:ea typeface="Times New Roman" pitchFamily="18" charset="0"/>
                <a:cs typeface="Times New Roman" pitchFamily="18" charset="0"/>
              </a:rPr>
              <a:t>De plus une liste taboue des décisions est maintenue pour mémoriser les échecs rencontrés et guider la recherche. </a:t>
            </a:r>
            <a:endParaRPr lang="fr-FR" sz="1900" dirty="0" smtClean="0">
              <a:latin typeface="Times New Roman" pitchFamily="18" charset="0"/>
              <a:cs typeface="Times New Roman" pitchFamily="18" charset="0"/>
            </a:endParaRPr>
          </a:p>
        </p:txBody>
      </p:sp>
      <p:sp>
        <p:nvSpPr>
          <p:cNvPr id="5" name="Rectangle 4"/>
          <p:cNvSpPr/>
          <p:nvPr/>
        </p:nvSpPr>
        <p:spPr>
          <a:xfrm>
            <a:off x="500034" y="2536022"/>
            <a:ext cx="8215370" cy="3893374"/>
          </a:xfrm>
          <a:prstGeom prst="rect">
            <a:avLst/>
          </a:prstGeom>
        </p:spPr>
        <p:txBody>
          <a:bodyPr wrap="square">
            <a:spAutoFit/>
          </a:bodyPr>
          <a:lstStyle/>
          <a:p>
            <a:pPr lvl="0" fontAlgn="base">
              <a:spcBef>
                <a:spcPct val="0"/>
              </a:spcBef>
              <a:spcAft>
                <a:spcPct val="0"/>
              </a:spcAft>
              <a:buFont typeface="Wingdings" pitchFamily="2" charset="2"/>
              <a:buChar char="Ø"/>
            </a:pPr>
            <a:r>
              <a:rPr lang="fr-FR" sz="1900" b="1" dirty="0" smtClean="0">
                <a:solidFill>
                  <a:srgbClr val="0033CC"/>
                </a:solidFill>
                <a:latin typeface="Times New Roman" pitchFamily="18" charset="0"/>
                <a:ea typeface="Times New Roman" pitchFamily="18" charset="0"/>
                <a:cs typeface="Times New Roman" pitchFamily="18" charset="0"/>
              </a:rPr>
              <a:t>Recouper les solutions</a:t>
            </a:r>
            <a:endParaRPr lang="fr-FR" sz="1900" b="1" i="1" dirty="0" smtClean="0">
              <a:solidFill>
                <a:srgbClr val="0033CC"/>
              </a:solidFill>
              <a:latin typeface="Cambria" pitchFamily="18" charset="0"/>
              <a:ea typeface="Times New Roman" pitchFamily="18" charset="0"/>
              <a:cs typeface="Times New Roman" pitchFamily="18" charset="0"/>
            </a:endParaRPr>
          </a:p>
          <a:p>
            <a:pPr lvl="0" eaLnBrk="0" fontAlgn="base" hangingPunct="0">
              <a:spcBef>
                <a:spcPct val="0"/>
              </a:spcBef>
              <a:spcAft>
                <a:spcPct val="0"/>
              </a:spcAft>
            </a:pPr>
            <a:r>
              <a:rPr lang="fr-FR" sz="1900" dirty="0" smtClean="0">
                <a:latin typeface="Times New Roman" pitchFamily="18" charset="0"/>
                <a:ea typeface="Times New Roman" pitchFamily="18" charset="0"/>
                <a:cs typeface="Times New Roman" pitchFamily="18" charset="0"/>
              </a:rPr>
              <a:t> Les sous-espaces définis par le recoupement d’attributs depuis deux solutions ou </a:t>
            </a:r>
          </a:p>
          <a:p>
            <a:pPr lvl="0" eaLnBrk="0" fontAlgn="base" hangingPunct="0">
              <a:spcBef>
                <a:spcPct val="0"/>
              </a:spcBef>
              <a:spcAft>
                <a:spcPct val="0"/>
              </a:spcAft>
            </a:pPr>
            <a:r>
              <a:rPr lang="fr-FR" sz="1900" dirty="0" smtClean="0">
                <a:latin typeface="Times New Roman" pitchFamily="18" charset="0"/>
                <a:ea typeface="Times New Roman" pitchFamily="18" charset="0"/>
                <a:cs typeface="Times New Roman" pitchFamily="18" charset="0"/>
              </a:rPr>
              <a:t>plus, peuvent, comme le voisinage d’une seule solution, être aussi explorés par</a:t>
            </a:r>
          </a:p>
          <a:p>
            <a:pPr lvl="0" eaLnBrk="0" fontAlgn="base" hangingPunct="0">
              <a:spcBef>
                <a:spcPct val="0"/>
              </a:spcBef>
              <a:spcAft>
                <a:spcPct val="0"/>
              </a:spcAft>
            </a:pPr>
            <a:r>
              <a:rPr lang="fr-FR" sz="1900" dirty="0" smtClean="0">
                <a:latin typeface="Times New Roman" pitchFamily="18" charset="0"/>
                <a:ea typeface="Times New Roman" pitchFamily="18" charset="0"/>
                <a:cs typeface="Times New Roman" pitchFamily="18" charset="0"/>
              </a:rPr>
              <a:t> une méthode exacte. Dans le cadre </a:t>
            </a:r>
            <a:r>
              <a:rPr lang="fr-FR" sz="1900" b="1" dirty="0" err="1" smtClean="0" bmk="CITECottaT03">
                <a:latin typeface="Times New Roman" pitchFamily="18" charset="0"/>
                <a:ea typeface="Times New Roman" pitchFamily="18" charset="0"/>
                <a:cs typeface="Times New Roman" pitchFamily="18" charset="0"/>
                <a:hlinkClick r:id="rId3"/>
              </a:rPr>
              <a:t>Cotta</a:t>
            </a:r>
            <a:r>
              <a:rPr lang="fr-FR" sz="1900" b="1" dirty="0" smtClean="0" bmk="CITECottaT03">
                <a:latin typeface="Times New Roman" pitchFamily="18" charset="0"/>
                <a:ea typeface="Times New Roman" pitchFamily="18" charset="0"/>
                <a:cs typeface="Times New Roman" pitchFamily="18" charset="0"/>
                <a:hlinkClick r:id="rId3"/>
              </a:rPr>
              <a:t> and </a:t>
            </a:r>
            <a:r>
              <a:rPr lang="fr-FR" sz="1900" b="1" dirty="0" err="1" smtClean="0" bmk="CITECottaT03">
                <a:latin typeface="Times New Roman" pitchFamily="18" charset="0"/>
                <a:ea typeface="Times New Roman" pitchFamily="18" charset="0"/>
                <a:cs typeface="Times New Roman" pitchFamily="18" charset="0"/>
                <a:hlinkClick r:id="rId3"/>
              </a:rPr>
              <a:t>Troya</a:t>
            </a:r>
            <a:r>
              <a:rPr lang="fr-FR" sz="1900" b="1" dirty="0" smtClean="0" bmk="CITECottaT03">
                <a:latin typeface="Times New Roman" pitchFamily="18" charset="0"/>
                <a:ea typeface="Times New Roman" pitchFamily="18" charset="0"/>
                <a:cs typeface="Times New Roman" pitchFamily="18" charset="0"/>
                <a:hlinkClick r:id="rId3"/>
              </a:rPr>
              <a:t> en 2003</a:t>
            </a:r>
            <a:r>
              <a:rPr lang="fr-FR" sz="1900" dirty="0" smtClean="0">
                <a:latin typeface="Times New Roman" pitchFamily="18" charset="0"/>
                <a:ea typeface="Times New Roman" pitchFamily="18" charset="0"/>
                <a:cs typeface="Times New Roman" pitchFamily="18" charset="0"/>
              </a:rPr>
              <a:t> pour l’hybridation </a:t>
            </a:r>
          </a:p>
          <a:p>
            <a:pPr lvl="0" eaLnBrk="0" fontAlgn="base" hangingPunct="0">
              <a:spcBef>
                <a:spcPct val="0"/>
              </a:spcBef>
              <a:spcAft>
                <a:spcPct val="0"/>
              </a:spcAft>
            </a:pPr>
            <a:r>
              <a:rPr lang="fr-FR" sz="1900" dirty="0" smtClean="0">
                <a:latin typeface="Times New Roman" pitchFamily="18" charset="0"/>
                <a:ea typeface="Times New Roman" pitchFamily="18" charset="0"/>
                <a:cs typeface="Times New Roman" pitchFamily="18" charset="0"/>
              </a:rPr>
              <a:t>B&amp;B et des algorithmes évolutionnaires, le B&amp;B est utilisé en tant qu’opérateur </a:t>
            </a:r>
          </a:p>
          <a:p>
            <a:pPr lvl="0" eaLnBrk="0" fontAlgn="base" hangingPunct="0">
              <a:spcBef>
                <a:spcPct val="0"/>
              </a:spcBef>
              <a:spcAft>
                <a:spcPct val="0"/>
              </a:spcAft>
            </a:pPr>
            <a:r>
              <a:rPr lang="fr-FR" sz="1900" dirty="0" smtClean="0">
                <a:latin typeface="Times New Roman" pitchFamily="18" charset="0"/>
                <a:ea typeface="Times New Roman" pitchFamily="18" charset="0"/>
                <a:cs typeface="Times New Roman" pitchFamily="18" charset="0"/>
              </a:rPr>
              <a:t>d’un algorithme évolutionnaire. Les auteurs rappellent les concepts théoriques et </a:t>
            </a:r>
          </a:p>
          <a:p>
            <a:pPr lvl="0" eaLnBrk="0" fontAlgn="base" hangingPunct="0">
              <a:spcBef>
                <a:spcPct val="0"/>
              </a:spcBef>
              <a:spcAft>
                <a:spcPct val="0"/>
              </a:spcAft>
            </a:pPr>
            <a:r>
              <a:rPr lang="fr-FR" sz="1900" dirty="0" smtClean="0">
                <a:latin typeface="Times New Roman" pitchFamily="18" charset="0"/>
                <a:ea typeface="Times New Roman" pitchFamily="18" charset="0"/>
                <a:cs typeface="Times New Roman" pitchFamily="18" charset="0"/>
              </a:rPr>
              <a:t>notamment le potentiel dynastique de deux chromosomes x et y, correspondant à </a:t>
            </a:r>
          </a:p>
          <a:p>
            <a:pPr lvl="0" eaLnBrk="0" fontAlgn="base" hangingPunct="0">
              <a:spcBef>
                <a:spcPct val="0"/>
              </a:spcBef>
              <a:spcAft>
                <a:spcPct val="0"/>
              </a:spcAft>
            </a:pPr>
            <a:r>
              <a:rPr lang="fr-FR" sz="1900" dirty="0" smtClean="0">
                <a:latin typeface="Times New Roman" pitchFamily="18" charset="0"/>
                <a:ea typeface="Times New Roman" pitchFamily="18" charset="0"/>
                <a:cs typeface="Times New Roman" pitchFamily="18" charset="0"/>
              </a:rPr>
              <a:t>l’ensemble des individus porteurs d’information sur x et y. Basée sur ce concept, </a:t>
            </a:r>
          </a:p>
          <a:p>
            <a:pPr lvl="0" eaLnBrk="0" fontAlgn="base" hangingPunct="0">
              <a:spcBef>
                <a:spcPct val="0"/>
              </a:spcBef>
              <a:spcAft>
                <a:spcPct val="0"/>
              </a:spcAft>
            </a:pPr>
            <a:r>
              <a:rPr lang="fr-FR" sz="1900" dirty="0" smtClean="0">
                <a:latin typeface="Times New Roman" pitchFamily="18" charset="0"/>
                <a:ea typeface="Times New Roman" pitchFamily="18" charset="0"/>
                <a:cs typeface="Times New Roman" pitchFamily="18" charset="0"/>
              </a:rPr>
              <a:t>ils développent l’idée d’une recombinaison dynastique optimale. Le résultat est un </a:t>
            </a:r>
          </a:p>
          <a:p>
            <a:pPr lvl="0" eaLnBrk="0" fontAlgn="base" hangingPunct="0">
              <a:spcBef>
                <a:spcPct val="0"/>
              </a:spcBef>
              <a:spcAft>
                <a:spcPct val="0"/>
              </a:spcAft>
            </a:pPr>
            <a:r>
              <a:rPr lang="fr-FR" sz="1900" dirty="0" smtClean="0">
                <a:latin typeface="Times New Roman" pitchFamily="18" charset="0"/>
                <a:ea typeface="Times New Roman" pitchFamily="18" charset="0"/>
                <a:cs typeface="Times New Roman" pitchFamily="18" charset="0"/>
              </a:rPr>
              <a:t>opérateur explorant le potentiel des solutions recombinées grâce au B&amp;B ,</a:t>
            </a:r>
          </a:p>
          <a:p>
            <a:pPr lvl="0" eaLnBrk="0" fontAlgn="base" hangingPunct="0">
              <a:spcBef>
                <a:spcPct val="0"/>
              </a:spcBef>
              <a:spcAft>
                <a:spcPct val="0"/>
              </a:spcAft>
            </a:pPr>
            <a:r>
              <a:rPr lang="fr-FR" sz="1900" dirty="0" smtClean="0">
                <a:latin typeface="Times New Roman" pitchFamily="18" charset="0"/>
                <a:ea typeface="Times New Roman" pitchFamily="18" charset="0"/>
                <a:cs typeface="Times New Roman" pitchFamily="18" charset="0"/>
              </a:rPr>
              <a:t>fournissant ainsi les meilleures combinaisons à partir des parents. L’ensemble des </a:t>
            </a:r>
          </a:p>
          <a:p>
            <a:pPr lvl="0" eaLnBrk="0" fontAlgn="base" hangingPunct="0">
              <a:spcBef>
                <a:spcPct val="0"/>
              </a:spcBef>
              <a:spcAft>
                <a:spcPct val="0"/>
              </a:spcAft>
            </a:pPr>
            <a:r>
              <a:rPr lang="fr-FR" sz="1900" dirty="0" smtClean="0">
                <a:latin typeface="Times New Roman" pitchFamily="18" charset="0"/>
                <a:ea typeface="Times New Roman" pitchFamily="18" charset="0"/>
                <a:cs typeface="Times New Roman" pitchFamily="18" charset="0"/>
              </a:rPr>
              <a:t>expérimentations, comparant différents opérateurs de croisement avec cette méthode hybride, montre l’utilité d’une telle approche. </a:t>
            </a:r>
            <a:endParaRPr lang="fr-FR" sz="1900" dirty="0" smtClean="0">
              <a:latin typeface="Times New Roman" pitchFamily="18" charset="0"/>
              <a:cs typeface="Times New Roman" pitchFamily="18" charset="0"/>
            </a:endParaRPr>
          </a:p>
        </p:txBody>
      </p:sp>
      <p:sp>
        <p:nvSpPr>
          <p:cNvPr id="6" name="Titre 1"/>
          <p:cNvSpPr txBox="1">
            <a:spLocks/>
          </p:cNvSpPr>
          <p:nvPr/>
        </p:nvSpPr>
        <p:spPr>
          <a:xfrm>
            <a:off x="500002" y="214290"/>
            <a:ext cx="8643998" cy="714380"/>
          </a:xfrm>
          <a:prstGeom prst="rect">
            <a:avLst/>
          </a:prstGeom>
        </p:spPr>
        <p:txBody>
          <a:bodyPr vert="horz" anchor="b">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Hybridations entre les méthodes exactes et approchées</a:t>
            </a:r>
            <a:br>
              <a:rPr kumimoji="0" lang="fr-FR" sz="26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br>
            <a:r>
              <a:rPr kumimoji="0" lang="fr-FR" sz="26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endParaRPr kumimoji="0" lang="fr-FR" sz="2600" b="1" i="0" u="sng" strike="noStrike" kern="1200" cap="none" spc="0" normalizeH="0" baseline="0" noProof="0" dirty="0">
              <a:ln>
                <a:noFill/>
              </a:ln>
              <a:solidFill>
                <a:srgbClr val="0033CC"/>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285728"/>
            <a:ext cx="8183880" cy="1051560"/>
          </a:xfrm>
        </p:spPr>
        <p:txBody>
          <a:bodyPr/>
          <a:lstStyle/>
          <a:p>
            <a:r>
              <a:rPr lang="fr-FR" b="1" i="1" dirty="0" smtClean="0">
                <a:solidFill>
                  <a:schemeClr val="tx1"/>
                </a:solidFill>
                <a:latin typeface="Times New Roman" pitchFamily="18" charset="0"/>
                <a:cs typeface="Times New Roman" pitchFamily="18" charset="0"/>
              </a:rPr>
              <a:t>            Complexité (difficultée)</a:t>
            </a:r>
            <a:endParaRPr lang="fr-FR" b="1" i="1"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28596" y="1785926"/>
            <a:ext cx="8183880" cy="3714776"/>
          </a:xfrm>
        </p:spPr>
        <p:txBody>
          <a:bodyPr>
            <a:normAutofit lnSpcReduction="10000"/>
          </a:bodyPr>
          <a:lstStyle/>
          <a:p>
            <a:pPr>
              <a:buNone/>
            </a:pPr>
            <a:r>
              <a:rPr lang="fr-FR" dirty="0" smtClean="0">
                <a:latin typeface="Times New Roman" pitchFamily="18" charset="0"/>
                <a:cs typeface="Times New Roman" pitchFamily="18" charset="0"/>
              </a:rPr>
              <a:t>   Ce but est loin d’être concrétisé pour plusieurs problèmes vu la leurs complexité grandissante dans de nombreux secteurs de l’industrie : Télécommunications, Bioinformatique, Transport, Design ... .</a:t>
            </a:r>
          </a:p>
          <a:p>
            <a:pPr>
              <a:buNone/>
            </a:pPr>
            <a:r>
              <a:rPr lang="fr-FR" dirty="0" smtClean="0">
                <a:latin typeface="Times New Roman" pitchFamily="18" charset="0"/>
                <a:cs typeface="Times New Roman" pitchFamily="18" charset="0"/>
              </a:rPr>
              <a:t>   Car la plupart de ces problèmes appartiennent à la classe des problèmes NP_Difficiles et ne possèdent pas encore de solutions algorithmiques efficaces et acceptables.</a:t>
            </a:r>
          </a:p>
        </p:txBody>
      </p:sp>
      <p:pic>
        <p:nvPicPr>
          <p:cNvPr id="4" name="Image 3" descr="fleche a droite.gif"/>
          <p:cNvPicPr>
            <a:picLocks noChangeAspect="1"/>
          </p:cNvPicPr>
          <p:nvPr/>
        </p:nvPicPr>
        <p:blipFill>
          <a:blip r:embed="rId3"/>
          <a:stretch>
            <a:fillRect/>
          </a:stretch>
        </p:blipFill>
        <p:spPr>
          <a:xfrm>
            <a:off x="1571604" y="857232"/>
            <a:ext cx="357189" cy="361952"/>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428604"/>
            <a:ext cx="8183880" cy="320024"/>
          </a:xfrm>
        </p:spPr>
        <p:txBody>
          <a:bodyPr>
            <a:normAutofit fontScale="90000"/>
          </a:bodyPr>
          <a:lstStyle/>
          <a:p>
            <a:pPr algn="ctr"/>
            <a:r>
              <a:rPr lang="fr-FR" sz="1200" dirty="0" smtClean="0">
                <a:solidFill>
                  <a:srgbClr val="000000"/>
                </a:solidFill>
                <a:latin typeface="ABJCBG+Tahoma"/>
              </a:rPr>
              <a:t/>
            </a:r>
            <a:br>
              <a:rPr lang="fr-FR" sz="1200" dirty="0" smtClean="0">
                <a:solidFill>
                  <a:srgbClr val="000000"/>
                </a:solidFill>
                <a:latin typeface="ABJCBG+Tahoma"/>
              </a:rPr>
            </a:br>
            <a:r>
              <a:rPr lang="fr-FR" sz="1200" dirty="0" smtClean="0">
                <a:latin typeface="ABJCBG+Tahoma"/>
              </a:rPr>
              <a:t/>
            </a:r>
            <a:br>
              <a:rPr lang="fr-FR" sz="1200" dirty="0" smtClean="0">
                <a:latin typeface="ABJCBG+Tahoma"/>
              </a:rPr>
            </a:br>
            <a:r>
              <a:rPr lang="fr-FR" dirty="0" smtClean="0">
                <a:solidFill>
                  <a:schemeClr val="tx1"/>
                </a:solidFill>
                <a:latin typeface="Times New Roman" pitchFamily="18" charset="0"/>
                <a:cs typeface="Times New Roman" pitchFamily="18" charset="0"/>
              </a:rPr>
              <a:t>Coopération Méta-Exacte</a:t>
            </a:r>
            <a:endParaRPr lang="fr-FR"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502920" y="642918"/>
            <a:ext cx="8183880" cy="1285884"/>
          </a:xfrm>
        </p:spPr>
        <p:txBody>
          <a:bodyPr>
            <a:noAutofit/>
          </a:bodyPr>
          <a:lstStyle/>
          <a:p>
            <a:pPr marR="18020">
              <a:buClr>
                <a:srgbClr val="0033CC"/>
              </a:buClr>
            </a:pPr>
            <a:r>
              <a:rPr lang="fr-FR" sz="2000" dirty="0" smtClean="0">
                <a:latin typeface="Times New Roman" pitchFamily="18" charset="0"/>
                <a:cs typeface="Times New Roman" pitchFamily="18" charset="0"/>
              </a:rPr>
              <a:t>optimales générées par les méthodes exactes</a:t>
            </a:r>
          </a:p>
          <a:p>
            <a:pPr marR="18020" lvl="1">
              <a:buNone/>
            </a:pPr>
            <a:r>
              <a:rPr lang="fr-FR" sz="2000" dirty="0" smtClean="0">
                <a:latin typeface="Times New Roman" pitchFamily="18" charset="0"/>
                <a:cs typeface="Times New Roman" pitchFamily="18" charset="0"/>
              </a:rPr>
              <a:t>   Mesurer l’efficacité des méthodes approchées (petites instances)</a:t>
            </a:r>
          </a:p>
          <a:p>
            <a:pPr marR="37450">
              <a:buClr>
                <a:srgbClr val="0033CC"/>
              </a:buClr>
            </a:pPr>
            <a:r>
              <a:rPr lang="fr-FR" sz="2000" dirty="0" smtClean="0">
                <a:latin typeface="Times New Roman" pitchFamily="18" charset="0"/>
                <a:cs typeface="Times New Roman" pitchFamily="18" charset="0"/>
              </a:rPr>
              <a:t>Bonnes solutions générées par les méthodes approchées</a:t>
            </a:r>
          </a:p>
          <a:p>
            <a:pPr marR="28200" lvl="1">
              <a:buNone/>
            </a:pPr>
            <a:r>
              <a:rPr lang="fr-FR" sz="2000" dirty="0" smtClean="0">
                <a:latin typeface="Times New Roman" pitchFamily="18" charset="0"/>
                <a:cs typeface="Times New Roman" pitchFamily="18" charset="0"/>
              </a:rPr>
              <a:t>   Bornes pour l’élagage des branches des méthodes exactes</a:t>
            </a:r>
            <a:endParaRPr lang="fr-FR" sz="2000" dirty="0">
              <a:latin typeface="Times New Roman" pitchFamily="18" charset="0"/>
              <a:cs typeface="Times New Roman" pitchFamily="18" charset="0"/>
            </a:endParaRPr>
          </a:p>
        </p:txBody>
      </p:sp>
      <p:sp>
        <p:nvSpPr>
          <p:cNvPr id="4" name="Rectangle à coins arrondis 3"/>
          <p:cNvSpPr/>
          <p:nvPr/>
        </p:nvSpPr>
        <p:spPr>
          <a:xfrm>
            <a:off x="500034" y="2643182"/>
            <a:ext cx="2071702" cy="1000132"/>
          </a:xfrm>
          <a:prstGeom prst="roundRect">
            <a:avLst/>
          </a:prstGeom>
          <a:blipFill>
            <a:blip r:embed="rId3"/>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imes New Roman" pitchFamily="18" charset="0"/>
                <a:cs typeface="Times New Roman" pitchFamily="18" charset="0"/>
              </a:rPr>
              <a:t>Métacoopérativeset parallèles </a:t>
            </a:r>
          </a:p>
        </p:txBody>
      </p:sp>
      <p:sp>
        <p:nvSpPr>
          <p:cNvPr id="5" name="Rectangle à coins arrondis 4"/>
          <p:cNvSpPr/>
          <p:nvPr/>
        </p:nvSpPr>
        <p:spPr>
          <a:xfrm>
            <a:off x="6286512" y="2643182"/>
            <a:ext cx="2214578" cy="1000132"/>
          </a:xfrm>
          <a:prstGeom prst="roundRect">
            <a:avLst/>
          </a:prstGeom>
          <a:blipFill>
            <a:blip r:embed="rId3"/>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imes New Roman" pitchFamily="18" charset="0"/>
                <a:cs typeface="Times New Roman" pitchFamily="18" charset="0"/>
              </a:rPr>
              <a:t>Branch andBound, Cut Multi-critère </a:t>
            </a:r>
          </a:p>
        </p:txBody>
      </p:sp>
      <p:sp>
        <p:nvSpPr>
          <p:cNvPr id="6" name="Ellipse 5"/>
          <p:cNvSpPr/>
          <p:nvPr/>
        </p:nvSpPr>
        <p:spPr>
          <a:xfrm>
            <a:off x="428596" y="4214818"/>
            <a:ext cx="2143140" cy="500066"/>
          </a:xfrm>
          <a:prstGeom prst="ellipse">
            <a:avLst/>
          </a:prstGeom>
          <a:blipFill>
            <a:blip r:embed="rId3"/>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chemeClr val="tx1"/>
                </a:solidFill>
                <a:latin typeface="Times New Roman" pitchFamily="18" charset="0"/>
                <a:cs typeface="Times New Roman" pitchFamily="18" charset="0"/>
              </a:rPr>
              <a:t>Méta hybrides</a:t>
            </a:r>
          </a:p>
        </p:txBody>
      </p:sp>
      <p:sp>
        <p:nvSpPr>
          <p:cNvPr id="7" name="Ellipse 6"/>
          <p:cNvSpPr/>
          <p:nvPr/>
        </p:nvSpPr>
        <p:spPr>
          <a:xfrm>
            <a:off x="428596" y="5214950"/>
            <a:ext cx="2214578" cy="571504"/>
          </a:xfrm>
          <a:prstGeom prst="ellipse">
            <a:avLst/>
          </a:prstGeom>
          <a:blipFill>
            <a:blip r:embed="rId3"/>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chemeClr val="tx1"/>
                </a:solidFill>
                <a:latin typeface="Times New Roman" pitchFamily="18" charset="0"/>
                <a:cs typeface="Times New Roman" pitchFamily="18" charset="0"/>
              </a:rPr>
              <a:t>Méta parallèle </a:t>
            </a:r>
          </a:p>
        </p:txBody>
      </p:sp>
      <p:sp>
        <p:nvSpPr>
          <p:cNvPr id="8" name="Ellipse 7"/>
          <p:cNvSpPr/>
          <p:nvPr/>
        </p:nvSpPr>
        <p:spPr>
          <a:xfrm>
            <a:off x="6000760" y="5286388"/>
            <a:ext cx="2571768" cy="500066"/>
          </a:xfrm>
          <a:prstGeom prst="ellipse">
            <a:avLst/>
          </a:prstGeom>
          <a:blipFill>
            <a:blip r:embed="rId3"/>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Times New Roman" pitchFamily="18" charset="0"/>
                <a:cs typeface="Times New Roman" pitchFamily="18" charset="0"/>
              </a:rPr>
              <a:t>B&amp;X parallèle </a:t>
            </a:r>
          </a:p>
        </p:txBody>
      </p:sp>
      <p:sp>
        <p:nvSpPr>
          <p:cNvPr id="9" name="Ellipse 8"/>
          <p:cNvSpPr/>
          <p:nvPr/>
        </p:nvSpPr>
        <p:spPr>
          <a:xfrm>
            <a:off x="6072198" y="4143380"/>
            <a:ext cx="2571768" cy="571504"/>
          </a:xfrm>
          <a:prstGeom prst="ellipse">
            <a:avLst/>
          </a:prstGeom>
          <a:blipFill>
            <a:blip r:embed="rId3"/>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chemeClr val="tx1"/>
                </a:solidFill>
                <a:latin typeface="Times New Roman" pitchFamily="18" charset="0"/>
                <a:cs typeface="Times New Roman" pitchFamily="18" charset="0"/>
              </a:rPr>
              <a:t>B&amp;X coopératifs</a:t>
            </a:r>
          </a:p>
        </p:txBody>
      </p:sp>
      <p:sp>
        <p:nvSpPr>
          <p:cNvPr id="10" name="Ellipse 9"/>
          <p:cNvSpPr/>
          <p:nvPr/>
        </p:nvSpPr>
        <p:spPr>
          <a:xfrm>
            <a:off x="3071802" y="2714620"/>
            <a:ext cx="2571768" cy="785818"/>
          </a:xfrm>
          <a:prstGeom prst="ellipse">
            <a:avLst/>
          </a:prstGeom>
          <a:blipFill>
            <a:blip r:embed="rId3"/>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imes New Roman" pitchFamily="18" charset="0"/>
                <a:cs typeface="Times New Roman" pitchFamily="18" charset="0"/>
              </a:rPr>
              <a:t>Coopération </a:t>
            </a:r>
          </a:p>
        </p:txBody>
      </p:sp>
      <p:sp>
        <p:nvSpPr>
          <p:cNvPr id="11" name="Rectangle 10"/>
          <p:cNvSpPr/>
          <p:nvPr/>
        </p:nvSpPr>
        <p:spPr>
          <a:xfrm>
            <a:off x="2285984" y="3711363"/>
            <a:ext cx="4572000" cy="646331"/>
          </a:xfrm>
          <a:prstGeom prst="rect">
            <a:avLst/>
          </a:prstGeom>
        </p:spPr>
        <p:txBody>
          <a:bodyPr wrap="square">
            <a:spAutoFit/>
          </a:bodyPr>
          <a:lstStyle/>
          <a:p>
            <a:pPr algn="ctr"/>
            <a:r>
              <a:rPr lang="fr-FR" b="1" dirty="0" smtClean="0">
                <a:latin typeface="Times New Roman" pitchFamily="18" charset="0"/>
                <a:cs typeface="Times New Roman" pitchFamily="18" charset="0"/>
              </a:rPr>
              <a:t>Lower bound,Solution optimale sous-pb, Solutions partielles </a:t>
            </a:r>
          </a:p>
        </p:txBody>
      </p:sp>
      <p:sp>
        <p:nvSpPr>
          <p:cNvPr id="12" name="Rectangle 11"/>
          <p:cNvSpPr/>
          <p:nvPr/>
        </p:nvSpPr>
        <p:spPr>
          <a:xfrm>
            <a:off x="2143108" y="2071678"/>
            <a:ext cx="4572000" cy="369332"/>
          </a:xfrm>
          <a:prstGeom prst="rect">
            <a:avLst/>
          </a:prstGeom>
        </p:spPr>
        <p:txBody>
          <a:bodyPr>
            <a:spAutoFit/>
          </a:bodyPr>
          <a:lstStyle/>
          <a:p>
            <a:pPr algn="ctr"/>
            <a:r>
              <a:rPr lang="fr-FR" b="1" dirty="0" smtClean="0">
                <a:latin typeface="Times New Roman" pitchFamily="18" charset="0"/>
                <a:cs typeface="Times New Roman" pitchFamily="18" charset="0"/>
              </a:rPr>
              <a:t>Réduction de domaines, Upper bound </a:t>
            </a:r>
            <a:endParaRPr lang="fr-FR" b="1" dirty="0">
              <a:latin typeface="Times New Roman" pitchFamily="18" charset="0"/>
              <a:cs typeface="Times New Roman" pitchFamily="18" charset="0"/>
            </a:endParaRPr>
          </a:p>
        </p:txBody>
      </p:sp>
      <p:cxnSp>
        <p:nvCxnSpPr>
          <p:cNvPr id="14" name="Connecteur droit avec flèche 13"/>
          <p:cNvCxnSpPr/>
          <p:nvPr/>
        </p:nvCxnSpPr>
        <p:spPr>
          <a:xfrm rot="10800000" flipH="1">
            <a:off x="2928926" y="2500306"/>
            <a:ext cx="285752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Connecteur droit avec flèche 14"/>
          <p:cNvCxnSpPr/>
          <p:nvPr/>
        </p:nvCxnSpPr>
        <p:spPr>
          <a:xfrm rot="10800000">
            <a:off x="2857488" y="3643314"/>
            <a:ext cx="285752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7" name="Connecteur droit avec flèche 16"/>
          <p:cNvCxnSpPr>
            <a:stCxn id="5" idx="2"/>
            <a:endCxn id="9" idx="0"/>
          </p:cNvCxnSpPr>
          <p:nvPr/>
        </p:nvCxnSpPr>
        <p:spPr>
          <a:xfrm rot="5400000">
            <a:off x="7125909" y="3875488"/>
            <a:ext cx="500066" cy="357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Connecteur droit avec flèche 17"/>
          <p:cNvCxnSpPr>
            <a:stCxn id="6" idx="4"/>
            <a:endCxn id="7" idx="0"/>
          </p:cNvCxnSpPr>
          <p:nvPr/>
        </p:nvCxnSpPr>
        <p:spPr>
          <a:xfrm rot="16200000" flipH="1">
            <a:off x="1267992" y="4947057"/>
            <a:ext cx="500066" cy="357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Connecteur droit avec flèche 18"/>
          <p:cNvCxnSpPr>
            <a:stCxn id="4" idx="2"/>
            <a:endCxn id="6" idx="0"/>
          </p:cNvCxnSpPr>
          <p:nvPr/>
        </p:nvCxnSpPr>
        <p:spPr>
          <a:xfrm rot="5400000">
            <a:off x="1232274" y="3911207"/>
            <a:ext cx="571504" cy="357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Connecteur droit avec flèche 19"/>
          <p:cNvCxnSpPr>
            <a:stCxn id="9" idx="4"/>
            <a:endCxn id="8" idx="0"/>
          </p:cNvCxnSpPr>
          <p:nvPr/>
        </p:nvCxnSpPr>
        <p:spPr>
          <a:xfrm rot="5400000">
            <a:off x="7036611" y="4964917"/>
            <a:ext cx="571504" cy="714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Rectangle 27"/>
          <p:cNvSpPr/>
          <p:nvPr/>
        </p:nvSpPr>
        <p:spPr>
          <a:xfrm>
            <a:off x="3428992" y="4643446"/>
            <a:ext cx="178595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Couplage </a:t>
            </a:r>
          </a:p>
        </p:txBody>
      </p:sp>
      <p:sp>
        <p:nvSpPr>
          <p:cNvPr id="29" name="Rectangle 28"/>
          <p:cNvSpPr/>
          <p:nvPr/>
        </p:nvSpPr>
        <p:spPr>
          <a:xfrm>
            <a:off x="714348" y="5917188"/>
            <a:ext cx="1785950" cy="369332"/>
          </a:xfrm>
          <a:prstGeom prst="rect">
            <a:avLst/>
          </a:prstGeom>
        </p:spPr>
        <p:txBody>
          <a:bodyPr wrap="square">
            <a:spAutoFit/>
          </a:bodyPr>
          <a:lstStyle/>
          <a:p>
            <a:pPr algn="ctr"/>
            <a:r>
              <a:rPr lang="fr-FR" dirty="0" smtClean="0">
                <a:latin typeface="Times New Roman" pitchFamily="18" charset="0"/>
                <a:cs typeface="Times New Roman" pitchFamily="18" charset="0"/>
              </a:rPr>
              <a:t>PARADISEO</a:t>
            </a:r>
            <a:r>
              <a:rPr lang="fr-FR" dirty="0" smtClean="0"/>
              <a:t> </a:t>
            </a:r>
          </a:p>
        </p:txBody>
      </p:sp>
      <p:sp>
        <p:nvSpPr>
          <p:cNvPr id="30" name="Rectangle 29"/>
          <p:cNvSpPr/>
          <p:nvPr/>
        </p:nvSpPr>
        <p:spPr>
          <a:xfrm>
            <a:off x="7000908" y="5917188"/>
            <a:ext cx="857240" cy="369332"/>
          </a:xfrm>
          <a:prstGeom prst="rect">
            <a:avLst/>
          </a:prstGeom>
        </p:spPr>
        <p:txBody>
          <a:bodyPr wrap="square">
            <a:spAutoFit/>
          </a:bodyPr>
          <a:lstStyle/>
          <a:p>
            <a:pPr algn="ctr"/>
            <a:r>
              <a:rPr lang="fr-FR" dirty="0" smtClean="0">
                <a:latin typeface="Times New Roman" pitchFamily="18" charset="0"/>
                <a:cs typeface="Times New Roman" pitchFamily="18" charset="0"/>
              </a:rPr>
              <a:t>COIN </a:t>
            </a:r>
          </a:p>
        </p:txBody>
      </p:sp>
      <p:sp>
        <p:nvSpPr>
          <p:cNvPr id="31" name="Rectangle 30"/>
          <p:cNvSpPr/>
          <p:nvPr/>
        </p:nvSpPr>
        <p:spPr>
          <a:xfrm>
            <a:off x="3000364" y="5929330"/>
            <a:ext cx="3214694" cy="369332"/>
          </a:xfrm>
          <a:prstGeom prst="rect">
            <a:avLst/>
          </a:prstGeom>
        </p:spPr>
        <p:txBody>
          <a:bodyPr wrap="square">
            <a:spAutoFit/>
          </a:bodyPr>
          <a:lstStyle/>
          <a:p>
            <a:pPr algn="ctr"/>
            <a:r>
              <a:rPr lang="fr-FR" b="1" dirty="0" smtClean="0">
                <a:latin typeface="Times New Roman" pitchFamily="18" charset="0"/>
                <a:cs typeface="Times New Roman" pitchFamily="18" charset="0"/>
              </a:rPr>
              <a:t>Plateformes logicielles</a:t>
            </a:r>
          </a:p>
        </p:txBody>
      </p:sp>
      <p:sp>
        <p:nvSpPr>
          <p:cNvPr id="32" name="Rectangle à coins arrondis 31"/>
          <p:cNvSpPr/>
          <p:nvPr/>
        </p:nvSpPr>
        <p:spPr>
          <a:xfrm>
            <a:off x="2000232" y="5286388"/>
            <a:ext cx="4857784" cy="500066"/>
          </a:xfrm>
          <a:prstGeom prst="wedgeRoundRectCallout">
            <a:avLst>
              <a:gd name="adj1" fmla="val -51857"/>
              <a:gd name="adj2" fmla="val 96382"/>
              <a:gd name="adj3" fmla="val 16667"/>
            </a:avLst>
          </a:prstGeom>
          <a:blipFill>
            <a:blip r:embed="rId4"/>
            <a:tile tx="0" ty="0" sx="100000" sy="100000" flip="none" algn="tl"/>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050" algn="ctr"/>
            <a:r>
              <a:rPr lang="fr-FR" b="1" dirty="0" smtClean="0">
                <a:solidFill>
                  <a:schemeClr val="tx1"/>
                </a:solidFill>
                <a:latin typeface="ABJAJH+Arial,Bold"/>
              </a:rPr>
              <a:t>Métaheuristiques parallèles et distribuées</a:t>
            </a:r>
            <a:endParaRPr lang="fr-FR" dirty="0">
              <a:solidFill>
                <a:schemeClr val="tx1"/>
              </a:solidFill>
            </a:endParaRPr>
          </a:p>
        </p:txBody>
      </p:sp>
      <p:sp>
        <p:nvSpPr>
          <p:cNvPr id="33" name="Nuage 32"/>
          <p:cNvSpPr/>
          <p:nvPr/>
        </p:nvSpPr>
        <p:spPr>
          <a:xfrm>
            <a:off x="642910" y="714356"/>
            <a:ext cx="7929618" cy="4643470"/>
          </a:xfrm>
          <a:prstGeom prst="cloud">
            <a:avLst/>
          </a:prstGeom>
          <a:blipFill>
            <a:blip r:embed="rId3"/>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200" dirty="0" smtClean="0">
              <a:solidFill>
                <a:srgbClr val="000000"/>
              </a:solidFill>
              <a:latin typeface="ABJAJH+Arial,Bold"/>
            </a:endParaRPr>
          </a:p>
          <a:p>
            <a:endParaRPr lang="fr-FR" sz="1200" dirty="0" smtClean="0">
              <a:latin typeface="ABJAJH+Arial,Bold"/>
            </a:endParaRPr>
          </a:p>
          <a:p>
            <a:pPr marR="4820"/>
            <a:r>
              <a:rPr lang="fr-FR" sz="2000" b="1" dirty="0" smtClean="0">
                <a:solidFill>
                  <a:schemeClr val="tx1"/>
                </a:solidFill>
                <a:latin typeface="Times New Roman" pitchFamily="18" charset="0"/>
                <a:cs typeface="Times New Roman" pitchFamily="18" charset="0"/>
              </a:rPr>
              <a:t>Coopération : </a:t>
            </a:r>
            <a:r>
              <a:rPr lang="fr-FR" sz="2000" dirty="0" smtClean="0">
                <a:solidFill>
                  <a:schemeClr val="tx1"/>
                </a:solidFill>
                <a:latin typeface="Times New Roman" pitchFamily="18" charset="0"/>
                <a:cs typeface="Times New Roman" pitchFamily="18" charset="0"/>
              </a:rPr>
              <a:t>hybridation synchrone, asynchrone, …</a:t>
            </a:r>
          </a:p>
          <a:p>
            <a:r>
              <a:rPr lang="fr-FR" sz="2000" b="1" dirty="0" smtClean="0">
                <a:solidFill>
                  <a:schemeClr val="tx1"/>
                </a:solidFill>
                <a:latin typeface="Times New Roman" pitchFamily="18" charset="0"/>
                <a:cs typeface="Times New Roman" pitchFamily="18" charset="0"/>
              </a:rPr>
              <a:t>Avantage:</a:t>
            </a:r>
          </a:p>
          <a:p>
            <a:pPr lvl="1"/>
            <a:r>
              <a:rPr lang="fr-FR" sz="2000" dirty="0" smtClean="0">
                <a:solidFill>
                  <a:schemeClr val="tx1"/>
                </a:solidFill>
                <a:latin typeface="Times New Roman" pitchFamily="18" charset="0"/>
                <a:cs typeface="Times New Roman" pitchFamily="18" charset="0"/>
              </a:rPr>
              <a:t>Améliorer la qualité des solutions et la robustesse.</a:t>
            </a:r>
          </a:p>
          <a:p>
            <a:r>
              <a:rPr lang="fr-FR" sz="2000" b="1" dirty="0" smtClean="0">
                <a:solidFill>
                  <a:schemeClr val="tx1"/>
                </a:solidFill>
                <a:latin typeface="Times New Roman" pitchFamily="18" charset="0"/>
                <a:cs typeface="Times New Roman" pitchFamily="18" charset="0"/>
              </a:rPr>
              <a:t>Parallélisme : </a:t>
            </a:r>
            <a:r>
              <a:rPr lang="fr-FR" sz="2000" dirty="0" smtClean="0">
                <a:solidFill>
                  <a:schemeClr val="tx1"/>
                </a:solidFill>
                <a:latin typeface="Times New Roman" pitchFamily="18" charset="0"/>
                <a:cs typeface="Times New Roman" pitchFamily="18" charset="0"/>
              </a:rPr>
              <a:t>Partitionnement des solutions, données, recherches, …</a:t>
            </a:r>
          </a:p>
          <a:p>
            <a:r>
              <a:rPr lang="fr-FR" sz="2000" b="1" dirty="0" smtClean="0">
                <a:solidFill>
                  <a:schemeClr val="tx1"/>
                </a:solidFill>
                <a:latin typeface="Times New Roman" pitchFamily="18" charset="0"/>
                <a:cs typeface="Times New Roman" pitchFamily="18" charset="0"/>
              </a:rPr>
              <a:t>Avantage :</a:t>
            </a:r>
          </a:p>
          <a:p>
            <a:pPr lvl="1"/>
            <a:r>
              <a:rPr lang="fr-FR" sz="2000" dirty="0" smtClean="0">
                <a:solidFill>
                  <a:schemeClr val="tx1"/>
                </a:solidFill>
                <a:latin typeface="Times New Roman" pitchFamily="18" charset="0"/>
                <a:cs typeface="Times New Roman" pitchFamily="18" charset="0"/>
              </a:rPr>
              <a:t>Accélérer le temps de recherche +S’attaquer à des problèmes de grandes tailles.</a:t>
            </a:r>
            <a:endParaRPr lang="fr-FR" sz="2000" b="1" dirty="0" smtClean="0">
              <a:solidFill>
                <a:schemeClr val="tx1"/>
              </a:solidFill>
              <a:latin typeface="Times New Roman" pitchFamily="18" charset="0"/>
              <a:cs typeface="Times New Roman" pitchFamily="18" charset="0"/>
            </a:endParaRPr>
          </a:p>
          <a:p>
            <a:endParaRPr lang="fr-FR"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strVal val="#ppt_w*0.05"/>
                                          </p:val>
                                        </p:tav>
                                        <p:tav tm="100000">
                                          <p:val>
                                            <p:strVal val="#ppt_w"/>
                                          </p:val>
                                        </p:tav>
                                      </p:tavLst>
                                    </p:anim>
                                    <p:anim calcmode="lin" valueType="num">
                                      <p:cBhvr>
                                        <p:cTn id="8" dur="500" fill="hold"/>
                                        <p:tgtEl>
                                          <p:spTgt spid="32"/>
                                        </p:tgtEl>
                                        <p:attrNameLst>
                                          <p:attrName>ppt_h</p:attrName>
                                        </p:attrNameLst>
                                      </p:cBhvr>
                                      <p:tavLst>
                                        <p:tav tm="0">
                                          <p:val>
                                            <p:strVal val="#ppt_h"/>
                                          </p:val>
                                        </p:tav>
                                        <p:tav tm="100000">
                                          <p:val>
                                            <p:strVal val="#ppt_h"/>
                                          </p:val>
                                        </p:tav>
                                      </p:tavLst>
                                    </p:anim>
                                    <p:anim calcmode="lin" valueType="num">
                                      <p:cBhvr>
                                        <p:cTn id="9" dur="500" fill="hold"/>
                                        <p:tgtEl>
                                          <p:spTgt spid="32"/>
                                        </p:tgtEl>
                                        <p:attrNameLst>
                                          <p:attrName>ppt_x</p:attrName>
                                        </p:attrNameLst>
                                      </p:cBhvr>
                                      <p:tavLst>
                                        <p:tav tm="0">
                                          <p:val>
                                            <p:strVal val="#ppt_x-.2"/>
                                          </p:val>
                                        </p:tav>
                                        <p:tav tm="100000">
                                          <p:val>
                                            <p:strVal val="#ppt_x"/>
                                          </p:val>
                                        </p:tav>
                                      </p:tavLst>
                                    </p:anim>
                                    <p:anim calcmode="lin" valueType="num">
                                      <p:cBhvr>
                                        <p:cTn id="10" dur="500" fill="hold"/>
                                        <p:tgtEl>
                                          <p:spTgt spid="32"/>
                                        </p:tgtEl>
                                        <p:attrNameLst>
                                          <p:attrName>ppt_y</p:attrName>
                                        </p:attrNameLst>
                                      </p:cBhvr>
                                      <p:tavLst>
                                        <p:tav tm="0">
                                          <p:val>
                                            <p:strVal val="#ppt_y"/>
                                          </p:val>
                                        </p:tav>
                                        <p:tav tm="100000">
                                          <p:val>
                                            <p:strVal val="#ppt_y"/>
                                          </p:val>
                                        </p:tav>
                                      </p:tavLst>
                                    </p:anim>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xit" presetSubtype="0" decel="100000" fill="hold" grpId="1" nodeType="clickEffect">
                                  <p:stCondLst>
                                    <p:cond delay="0"/>
                                  </p:stCondLst>
                                  <p:childTnLst>
                                    <p:anim calcmode="lin" valueType="num">
                                      <p:cBhvr>
                                        <p:cTn id="15" dur="500"/>
                                        <p:tgtEl>
                                          <p:spTgt spid="32"/>
                                        </p:tgtEl>
                                        <p:attrNameLst>
                                          <p:attrName>ppt_w</p:attrName>
                                        </p:attrNameLst>
                                      </p:cBhvr>
                                      <p:tavLst>
                                        <p:tav tm="0">
                                          <p:val>
                                            <p:strVal val="ppt_w"/>
                                          </p:val>
                                        </p:tav>
                                        <p:tav tm="100000">
                                          <p:val>
                                            <p:strVal val="ppt_w*0.05"/>
                                          </p:val>
                                        </p:tav>
                                      </p:tavLst>
                                    </p:anim>
                                    <p:anim calcmode="lin" valueType="num">
                                      <p:cBhvr>
                                        <p:cTn id="16" dur="500"/>
                                        <p:tgtEl>
                                          <p:spTgt spid="32"/>
                                        </p:tgtEl>
                                        <p:attrNameLst>
                                          <p:attrName>ppt_h</p:attrName>
                                        </p:attrNameLst>
                                      </p:cBhvr>
                                      <p:tavLst>
                                        <p:tav tm="0">
                                          <p:val>
                                            <p:strVal val="ppt_h"/>
                                          </p:val>
                                        </p:tav>
                                        <p:tav tm="100000">
                                          <p:val>
                                            <p:strVal val="ppt_h"/>
                                          </p:val>
                                        </p:tav>
                                      </p:tavLst>
                                    </p:anim>
                                    <p:anim calcmode="lin" valueType="num">
                                      <p:cBhvr>
                                        <p:cTn id="17" dur="500"/>
                                        <p:tgtEl>
                                          <p:spTgt spid="32"/>
                                        </p:tgtEl>
                                        <p:attrNameLst>
                                          <p:attrName>ppt_x</p:attrName>
                                        </p:attrNameLst>
                                      </p:cBhvr>
                                      <p:tavLst>
                                        <p:tav tm="0">
                                          <p:val>
                                            <p:strVal val="ppt_x"/>
                                          </p:val>
                                        </p:tav>
                                        <p:tav tm="100000">
                                          <p:val>
                                            <p:strVal val="ppt_x-.2"/>
                                          </p:val>
                                        </p:tav>
                                      </p:tavLst>
                                    </p:anim>
                                    <p:anim calcmode="lin" valueType="num">
                                      <p:cBhvr>
                                        <p:cTn id="18" dur="500"/>
                                        <p:tgtEl>
                                          <p:spTgt spid="32"/>
                                        </p:tgtEl>
                                        <p:attrNameLst>
                                          <p:attrName>ppt_y</p:attrName>
                                        </p:attrNameLst>
                                      </p:cBhvr>
                                      <p:tavLst>
                                        <p:tav tm="0">
                                          <p:val>
                                            <p:strVal val="ppt_y"/>
                                          </p:val>
                                        </p:tav>
                                        <p:tav tm="100000">
                                          <p:val>
                                            <p:strVal val="ppt_y"/>
                                          </p:val>
                                        </p:tav>
                                      </p:tavLst>
                                    </p:anim>
                                    <p:animEffect transition="out" filter="fade">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childTnLst>
                          </p:cTn>
                        </p:par>
                        <p:par>
                          <p:cTn id="21" fill="hold">
                            <p:stCondLst>
                              <p:cond delay="500"/>
                            </p:stCondLst>
                            <p:childTnLst>
                              <p:par>
                                <p:cTn id="22" presetID="51"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93" decel="100000"/>
                                        <p:tgtEl>
                                          <p:spTgt spid="33"/>
                                        </p:tgtEl>
                                      </p:cBhvr>
                                    </p:animEffect>
                                    <p:animScale>
                                      <p:cBhvr>
                                        <p:cTn id="25" dur="193" decel="100000"/>
                                        <p:tgtEl>
                                          <p:spTgt spid="33"/>
                                        </p:tgtEl>
                                      </p:cBhvr>
                                      <p:from x="10000" y="10000"/>
                                      <p:to x="200000" y="450000"/>
                                    </p:animScale>
                                    <p:animScale>
                                      <p:cBhvr>
                                        <p:cTn id="26" dur="308" accel="100000" fill="hold">
                                          <p:stCondLst>
                                            <p:cond delay="193"/>
                                          </p:stCondLst>
                                        </p:cTn>
                                        <p:tgtEl>
                                          <p:spTgt spid="33"/>
                                        </p:tgtEl>
                                      </p:cBhvr>
                                      <p:from x="200000" y="450000"/>
                                      <p:to x="100000" y="100000"/>
                                    </p:animScale>
                                    <p:set>
                                      <p:cBhvr>
                                        <p:cTn id="27" dur="193" fill="hold"/>
                                        <p:tgtEl>
                                          <p:spTgt spid="33"/>
                                        </p:tgtEl>
                                        <p:attrNameLst>
                                          <p:attrName>ppt_x</p:attrName>
                                        </p:attrNameLst>
                                      </p:cBhvr>
                                      <p:to>
                                        <p:strVal val="(0.5)"/>
                                      </p:to>
                                    </p:set>
                                    <p:anim from="(0.5)" to="(#ppt_x)" calcmode="lin" valueType="num">
                                      <p:cBhvr>
                                        <p:cTn id="28" dur="308" accel="100000" fill="hold">
                                          <p:stCondLst>
                                            <p:cond delay="193"/>
                                          </p:stCondLst>
                                        </p:cTn>
                                        <p:tgtEl>
                                          <p:spTgt spid="33"/>
                                        </p:tgtEl>
                                        <p:attrNameLst>
                                          <p:attrName>ppt_x</p:attrName>
                                        </p:attrNameLst>
                                      </p:cBhvr>
                                    </p:anim>
                                    <p:set>
                                      <p:cBhvr>
                                        <p:cTn id="29" dur="193" fill="hold"/>
                                        <p:tgtEl>
                                          <p:spTgt spid="33"/>
                                        </p:tgtEl>
                                        <p:attrNameLst>
                                          <p:attrName>ppt_y</p:attrName>
                                        </p:attrNameLst>
                                      </p:cBhvr>
                                      <p:to>
                                        <p:strVal val="(#ppt_y+0.4)"/>
                                      </p:to>
                                    </p:set>
                                    <p:anim from="(#ppt_y+0.4)" to="(#ppt_y)" calcmode="lin" valueType="num">
                                      <p:cBhvr>
                                        <p:cTn id="30" dur="308" accel="100000" fill="hold">
                                          <p:stCondLst>
                                            <p:cond delay="193"/>
                                          </p:stCondLst>
                                        </p:cTn>
                                        <p:tgtEl>
                                          <p:spTgt spid="3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428596" y="1162994"/>
            <a:ext cx="8286808" cy="1051560"/>
          </a:xfrm>
        </p:spPr>
        <p:txBody>
          <a:bodyPr>
            <a:noAutofit/>
          </a:bodyPr>
          <a:lstStyle/>
          <a:p>
            <a:r>
              <a:rPr lang="fr-FR" sz="2000" dirty="0" smtClean="0">
                <a:solidFill>
                  <a:schemeClr val="tx1"/>
                </a:solidFill>
                <a:latin typeface="Times New Roman" pitchFamily="18" charset="0"/>
                <a:cs typeface="Times New Roman" pitchFamily="18" charset="0"/>
              </a:rPr>
              <a:t>                                      </a:t>
            </a:r>
            <a:r>
              <a:rPr lang="fr-FR" sz="2200" dirty="0" smtClean="0">
                <a:solidFill>
                  <a:schemeClr val="tx1"/>
                </a:solidFill>
                <a:latin typeface="Times New Roman" pitchFamily="18" charset="0"/>
                <a:cs typeface="Times New Roman" pitchFamily="18" charset="0"/>
              </a:rPr>
              <a:t>Exemples d’application:</a:t>
            </a:r>
            <a:r>
              <a:rPr lang="fr-FR" sz="2000" dirty="0" smtClean="0">
                <a:solidFill>
                  <a:schemeClr val="tx1"/>
                </a:solidFill>
                <a:latin typeface="Times New Roman" pitchFamily="18" charset="0"/>
                <a:cs typeface="Times New Roman" pitchFamily="18" charset="0"/>
              </a:rPr>
              <a:t/>
            </a:r>
            <a:br>
              <a:rPr lang="fr-FR" sz="2000" dirty="0" smtClean="0">
                <a:solidFill>
                  <a:schemeClr val="tx1"/>
                </a:solidFill>
                <a:latin typeface="Times New Roman" pitchFamily="18" charset="0"/>
                <a:cs typeface="Times New Roman" pitchFamily="18" charset="0"/>
              </a:rPr>
            </a:br>
            <a:r>
              <a:rPr lang="fr-FR" sz="2000" dirty="0" smtClean="0">
                <a:solidFill>
                  <a:schemeClr val="tx1"/>
                </a:solidFill>
                <a:latin typeface="Times New Roman" pitchFamily="18" charset="0"/>
                <a:cs typeface="Times New Roman" pitchFamily="18" charset="0"/>
              </a:rPr>
              <a:t> </a:t>
            </a:r>
            <a:br>
              <a:rPr lang="fr-FR" sz="2000" dirty="0" smtClean="0">
                <a:solidFill>
                  <a:schemeClr val="tx1"/>
                </a:solidFill>
                <a:latin typeface="Times New Roman" pitchFamily="18" charset="0"/>
                <a:cs typeface="Times New Roman" pitchFamily="18" charset="0"/>
              </a:rPr>
            </a:br>
            <a:r>
              <a:rPr lang="fr-FR" sz="2000" dirty="0" smtClean="0">
                <a:solidFill>
                  <a:schemeClr val="tx1"/>
                </a:solidFill>
                <a:latin typeface="Times New Roman" pitchFamily="18" charset="0"/>
                <a:cs typeface="Times New Roman" pitchFamily="18" charset="0"/>
              </a:rPr>
              <a:t> </a:t>
            </a:r>
            <a:r>
              <a:rPr lang="fr-FR" sz="2100" dirty="0" smtClean="0">
                <a:solidFill>
                  <a:schemeClr val="tx1"/>
                </a:solidFill>
                <a:latin typeface="Times New Roman" pitchFamily="18" charset="0"/>
                <a:cs typeface="Times New Roman" pitchFamily="18" charset="0"/>
              </a:rPr>
              <a:t>Algorithme Hybride</a:t>
            </a:r>
            <a:r>
              <a:rPr lang="fr-FR" sz="2100" i="1" dirty="0" smtClean="0">
                <a:solidFill>
                  <a:schemeClr val="tx1"/>
                </a:solidFill>
                <a:latin typeface="Times New Roman" pitchFamily="18" charset="0"/>
                <a:cs typeface="Times New Roman" pitchFamily="18" charset="0"/>
              </a:rPr>
              <a:t>(exactes et approchées)</a:t>
            </a:r>
            <a:r>
              <a:rPr lang="fr-FR" sz="2100" dirty="0" smtClean="0">
                <a:solidFill>
                  <a:schemeClr val="tx1"/>
                </a:solidFill>
                <a:latin typeface="Times New Roman" pitchFamily="18" charset="0"/>
                <a:cs typeface="Times New Roman" pitchFamily="18" charset="0"/>
              </a:rPr>
              <a:t> / Problèmes d’optimisation</a:t>
            </a:r>
            <a:endParaRPr lang="fr-FR" sz="2100" dirty="0">
              <a:solidFill>
                <a:schemeClr val="tx1"/>
              </a:solidFill>
              <a:latin typeface="Times New Roman" pitchFamily="18" charset="0"/>
              <a:cs typeface="Times New Roman" pitchFamily="18" charset="0"/>
            </a:endParaRPr>
          </a:p>
        </p:txBody>
      </p:sp>
      <p:pic>
        <p:nvPicPr>
          <p:cNvPr id="4" name="Image 3" descr="fleche a droite.gif"/>
          <p:cNvPicPr>
            <a:picLocks noChangeAspect="1"/>
          </p:cNvPicPr>
          <p:nvPr/>
        </p:nvPicPr>
        <p:blipFill>
          <a:blip r:embed="rId3"/>
          <a:stretch>
            <a:fillRect/>
          </a:stretch>
        </p:blipFill>
        <p:spPr>
          <a:xfrm>
            <a:off x="2357423" y="1214422"/>
            <a:ext cx="357189" cy="361952"/>
          </a:xfrm>
          <a:prstGeom prst="rect">
            <a:avLst/>
          </a:prstGeom>
        </p:spPr>
      </p:pic>
      <p:sp>
        <p:nvSpPr>
          <p:cNvPr id="5" name="ZoneTexte 4"/>
          <p:cNvSpPr txBox="1"/>
          <p:nvPr/>
        </p:nvSpPr>
        <p:spPr>
          <a:xfrm>
            <a:off x="357158" y="3300241"/>
            <a:ext cx="8286808" cy="1200329"/>
          </a:xfrm>
          <a:prstGeom prst="rect">
            <a:avLst/>
          </a:prstGeom>
          <a:noFill/>
        </p:spPr>
        <p:txBody>
          <a:bodyPr wrap="square" rtlCol="0">
            <a:spAutoFit/>
          </a:bodyPr>
          <a:lstStyle/>
          <a:p>
            <a:pPr algn="ctr"/>
            <a:endParaRPr lang="fr-FR" sz="2400" b="1" dirty="0" smtClean="0">
              <a:latin typeface="Times New Roman" pitchFamily="18" charset="0"/>
              <a:cs typeface="Times New Roman" pitchFamily="18" charset="0"/>
            </a:endParaRPr>
          </a:p>
          <a:p>
            <a:pPr algn="ctr"/>
            <a:r>
              <a:rPr lang="fr-FR" sz="2400" b="1" dirty="0" smtClean="0">
                <a:latin typeface="Times New Roman" pitchFamily="18" charset="0"/>
                <a:cs typeface="Times New Roman" pitchFamily="18" charset="0"/>
              </a:rPr>
              <a:t>Hybridation  Entre la Programmation Avec Contrainte  </a:t>
            </a:r>
          </a:p>
          <a:p>
            <a:pPr algn="ctr"/>
            <a:r>
              <a:rPr lang="fr-FR" sz="2400" b="1" dirty="0" smtClean="0">
                <a:latin typeface="Times New Roman" pitchFamily="18" charset="0"/>
                <a:cs typeface="Times New Roman" pitchFamily="18" charset="0"/>
              </a:rPr>
              <a:t>Et Algorithme Génétique</a:t>
            </a:r>
            <a:endParaRPr lang="fr-FR" sz="2400" b="1" dirty="0">
              <a:latin typeface="Times New Roman" pitchFamily="18" charset="0"/>
              <a:cs typeface="Times New Roman" pitchFamily="18" charset="0"/>
            </a:endParaRPr>
          </a:p>
        </p:txBody>
      </p:sp>
      <p:sp>
        <p:nvSpPr>
          <p:cNvPr id="6" name="Rectangle 5"/>
          <p:cNvSpPr/>
          <p:nvPr/>
        </p:nvSpPr>
        <p:spPr>
          <a:xfrm>
            <a:off x="3143240" y="3071810"/>
            <a:ext cx="2316532" cy="461665"/>
          </a:xfrm>
          <a:prstGeom prst="rect">
            <a:avLst/>
          </a:prstGeom>
        </p:spPr>
        <p:txBody>
          <a:bodyPr wrap="none">
            <a:spAutoFit/>
          </a:bodyPr>
          <a:lstStyle/>
          <a:p>
            <a:pPr>
              <a:buBlip>
                <a:blip r:embed="rId4"/>
              </a:buBlip>
            </a:pPr>
            <a:r>
              <a:rPr lang="fr-FR" sz="2400" b="1" dirty="0" smtClean="0">
                <a:latin typeface="Times New Roman" pitchFamily="18" charset="0"/>
                <a:cs typeface="Times New Roman" pitchFamily="18" charset="0"/>
              </a:rPr>
              <a:t>Problème CSP</a:t>
            </a:r>
            <a:endParaRPr lang="fr-FR" sz="2400"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5">
                                            <p:txEl>
                                              <p:pRg st="1" end="1"/>
                                            </p:txEl>
                                          </p:spTgt>
                                        </p:tgtEl>
                                      </p:cBhvr>
                                      <p:by x="150000" y="150000"/>
                                    </p:animScale>
                                  </p:childTnLst>
                                </p:cTn>
                              </p:par>
                              <p:par>
                                <p:cTn id="7" presetID="6" presetClass="emph" presetSubtype="0" fill="hold" nodeType="withEffect">
                                  <p:stCondLst>
                                    <p:cond delay="0"/>
                                  </p:stCondLst>
                                  <p:childTnLst>
                                    <p:animScale>
                                      <p:cBhvr>
                                        <p:cTn id="8" dur="500" fill="hold"/>
                                        <p:tgtEl>
                                          <p:spTgt spid="5">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Documents and Settings\Administrateur\Bureau\Exposer de ROA\Nouveau ROA\TONY LAMBERT - Hybridation de méthodes complètes et incomplètes pour la résolution de CSP_files\schemabacp.png"/>
          <p:cNvPicPr/>
          <p:nvPr/>
        </p:nvPicPr>
        <p:blipFill>
          <a:blip r:embed="rId3"/>
          <a:srcRect/>
          <a:stretch>
            <a:fillRect/>
          </a:stretch>
        </p:blipFill>
        <p:spPr bwMode="auto">
          <a:xfrm>
            <a:off x="428596" y="1214422"/>
            <a:ext cx="8358246" cy="4429156"/>
          </a:xfrm>
          <a:prstGeom prst="rect">
            <a:avLst/>
          </a:prstGeom>
          <a:ln>
            <a:noFill/>
          </a:ln>
          <a:effectLst>
            <a:outerShdw blurRad="292100" dist="139700" dir="2700000" algn="tl" rotWithShape="0">
              <a:srgbClr val="333333">
                <a:alpha val="65000"/>
              </a:srgbClr>
            </a:outerShdw>
          </a:effectLst>
        </p:spPr>
      </p:pic>
      <p:sp>
        <p:nvSpPr>
          <p:cNvPr id="4" name="Rectangle 2"/>
          <p:cNvSpPr>
            <a:spLocks noChangeArrowheads="1"/>
          </p:cNvSpPr>
          <p:nvPr/>
        </p:nvSpPr>
        <p:spPr bwMode="auto">
          <a:xfrm>
            <a:off x="357158" y="642918"/>
            <a:ext cx="338669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2400" b="1" i="0" u="sng" strike="noStrike" cap="none" normalizeH="0" baseline="0" dirty="0" smtClean="0">
                <a:ln>
                  <a:noFill/>
                </a:ln>
                <a:solidFill>
                  <a:srgbClr val="0033CC"/>
                </a:solidFill>
                <a:effectLst/>
                <a:latin typeface="Times New Roman" pitchFamily="18" charset="0"/>
                <a:ea typeface="Times New Roman" pitchFamily="18" charset="0"/>
                <a:cs typeface="Times New Roman" pitchFamily="18" charset="0"/>
              </a:rPr>
              <a:t>1.Instances du problème</a:t>
            </a:r>
            <a:endParaRPr kumimoji="0" lang="fr-FR" sz="2400" b="0" i="0" u="none" strike="noStrike" cap="none" normalizeH="0" baseline="0" dirty="0" smtClean="0">
              <a:ln>
                <a:noFill/>
              </a:ln>
              <a:solidFill>
                <a:srgbClr val="0033CC"/>
              </a:solidFill>
              <a:effectLst/>
              <a:latin typeface="Arial" pitchFamily="34" charset="0"/>
              <a:cs typeface="Arial" pitchFamily="34" charset="0"/>
            </a:endParaRPr>
          </a:p>
        </p:txBody>
      </p:sp>
      <p:sp>
        <p:nvSpPr>
          <p:cNvPr id="5" name="Rectangle 4"/>
          <p:cNvSpPr/>
          <p:nvPr/>
        </p:nvSpPr>
        <p:spPr>
          <a:xfrm>
            <a:off x="1560887" y="324129"/>
            <a:ext cx="5094856" cy="400110"/>
          </a:xfrm>
          <a:prstGeom prst="rect">
            <a:avLst/>
          </a:prstGeom>
        </p:spPr>
        <p:txBody>
          <a:bodyPr wrap="none">
            <a:spAutoFit/>
          </a:bodyPr>
          <a:lstStyle/>
          <a:p>
            <a:r>
              <a:rPr lang="fr-FR" sz="2000" b="1" dirty="0" smtClean="0">
                <a:latin typeface="Times New Roman" pitchFamily="18" charset="0"/>
                <a:cs typeface="Times New Roman" pitchFamily="18" charset="0"/>
              </a:rPr>
              <a:t>Problème de satisfiabilité de contraintes CSP</a:t>
            </a:r>
            <a:endParaRPr lang="fr-FR" sz="2000" dirty="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14282" y="375791"/>
            <a:ext cx="3723867" cy="838631"/>
          </a:xfrm>
          <a:prstGeom prst="rect">
            <a:avLst/>
          </a:prstGeom>
          <a:noFill/>
          <a:ln w="9525">
            <a:noFill/>
            <a:miter lim="800000"/>
            <a:headEnd/>
            <a:tailEnd/>
          </a:ln>
          <a:effectLst/>
        </p:spPr>
        <p:txBody>
          <a:bodyPr vert="horz" wrap="none" lIns="318987"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2400" b="1" i="0" u="sng" strike="noStrike" cap="none" normalizeH="0" baseline="0" dirty="0" smtClean="0">
                <a:ln>
                  <a:noFill/>
                </a:ln>
                <a:solidFill>
                  <a:srgbClr val="0033CC"/>
                </a:solidFill>
                <a:effectLst/>
                <a:latin typeface="Times New Roman" pitchFamily="18" charset="0"/>
                <a:ea typeface="Times New Roman" pitchFamily="18" charset="0"/>
                <a:cs typeface="Times New Roman" pitchFamily="18" charset="0"/>
              </a:rPr>
              <a:t>2.Processus expérimental</a:t>
            </a:r>
            <a:endParaRPr kumimoji="0" lang="fr-FR" sz="2400" b="1" i="0" u="none" strike="noStrike" cap="none" normalizeH="0" baseline="0" dirty="0" smtClean="0">
              <a:ln>
                <a:noFill/>
              </a:ln>
              <a:solidFill>
                <a:srgbClr val="0033CC"/>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2"/>
          <p:cNvSpPr>
            <a:spLocks noChangeArrowheads="1"/>
          </p:cNvSpPr>
          <p:nvPr/>
        </p:nvSpPr>
        <p:spPr bwMode="auto">
          <a:xfrm>
            <a:off x="357158" y="890831"/>
            <a:ext cx="8786842"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Comme pour CP+LS, nos fonctions de bases sont organis</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es en trois ensembles : l</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ensemble des fonctions de r</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duction DR, l</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ensemble des fonctions de d</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coupage SP</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 l</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ensemble des fonctions d</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algorithmes g</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tiques GA. Dans ce qui suit, la </a:t>
            </a:r>
          </a:p>
          <a:p>
            <a:pPr marL="0" marR="0" lvl="0" indent="0" algn="l" defTabSz="914400" rtl="0" eaLnBrk="1" fontAlgn="base" latinLnBrk="0" hangingPunct="1">
              <a:lnSpc>
                <a:spcPct val="100000"/>
              </a:lnSpc>
              <a:spcBef>
                <a:spcPct val="0"/>
              </a:spcBef>
              <a:spcAft>
                <a:spcPct val="0"/>
              </a:spcAft>
              <a:buClrTx/>
              <a:buSzTx/>
              <a:buFontTx/>
              <a:buNone/>
              <a:tabLst/>
            </a:pPr>
            <a:r>
              <a:rPr lang="fr-FR" sz="1900" dirty="0" smtClean="0">
                <a:latin typeface="Times New Roman" pitchFamily="18" charset="0"/>
                <a:ea typeface="Times New Roman" pitchFamily="18" charset="0"/>
                <a:cs typeface="Times New Roman" pitchFamily="18" charset="0"/>
              </a:rPr>
              <a:t> </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strat</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gie de profondeur d</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abord est utilis</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 </a:t>
            </a:r>
            <a:endParaRPr kumimoji="0" lang="fr-FR"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2000" b="1" dirty="0" smtClean="0">
                <a:solidFill>
                  <a:srgbClr val="0033CC"/>
                </a:solidFill>
                <a:latin typeface="Times New Roman" pitchFamily="18" charset="0"/>
                <a:ea typeface="Times New Roman" pitchFamily="18" charset="0"/>
                <a:cs typeface="Times New Roman" pitchFamily="18" charset="0"/>
              </a:rPr>
              <a:t>1-</a:t>
            </a:r>
            <a:r>
              <a:rPr kumimoji="0" lang="fr-FR" sz="2000" b="1" i="0" u="none" strike="noStrike" cap="none" normalizeH="0" baseline="0" dirty="0" smtClean="0">
                <a:ln>
                  <a:noFill/>
                </a:ln>
                <a:solidFill>
                  <a:srgbClr val="0033CC"/>
                </a:solidFill>
                <a:effectLst/>
                <a:latin typeface="Times New Roman" pitchFamily="18" charset="0"/>
                <a:ea typeface="Times New Roman" pitchFamily="18" charset="0"/>
                <a:cs typeface="Times New Roman" pitchFamily="18" charset="0"/>
              </a:rPr>
              <a:t>Les fonctions de r</a:t>
            </a:r>
            <a:r>
              <a:rPr kumimoji="0" lang="fr-FR" sz="2000" b="1" i="0" u="none" strike="noStrike" cap="none" normalizeH="0" baseline="0" dirty="0" smtClean="0">
                <a:ln>
                  <a:noFill/>
                </a:ln>
                <a:solidFill>
                  <a:srgbClr val="0033CC"/>
                </a:solidFill>
                <a:effectLst/>
                <a:latin typeface="Calibri"/>
                <a:ea typeface="Times New Roman" pitchFamily="18" charset="0"/>
                <a:cs typeface="Times New Roman" pitchFamily="18" charset="0"/>
              </a:rPr>
              <a:t>é</a:t>
            </a:r>
            <a:r>
              <a:rPr kumimoji="0" lang="fr-FR" sz="2000" b="1" i="0" u="none" strike="noStrike" cap="none" normalizeH="0" baseline="0" dirty="0" smtClean="0">
                <a:ln>
                  <a:noFill/>
                </a:ln>
                <a:solidFill>
                  <a:srgbClr val="0033CC"/>
                </a:solidFill>
                <a:effectLst/>
                <a:latin typeface="Times New Roman" pitchFamily="18" charset="0"/>
                <a:ea typeface="Times New Roman" pitchFamily="18" charset="0"/>
                <a:cs typeface="Times New Roman" pitchFamily="18" charset="0"/>
              </a:rPr>
              <a:t>duction</a:t>
            </a: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correspondent </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des op</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rateurs d</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arc consistance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pour les contraintes binaires de pr</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dence entre </a:t>
            </a:r>
            <a:r>
              <a:rPr kumimoji="0" lang="fr-FR" sz="19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les cours</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 de r</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duction de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contraintes globales (e.g., </a:t>
            </a:r>
            <a:r>
              <a:rPr kumimoji="0" lang="fr-FR" sz="19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period,load</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sont utilis</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es pour mod</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liser les probl</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et </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laguer l</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arbre de recherche en d</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tectant les inconsistances. Les contraintes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globales period (i,δ,ε) calculent le nombre de domaines avec la valeur i. Si moins de j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occurrences de i sont pr</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sentes dans les m domaines alors le CSP courant est l</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ocalement</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inconsistant : </a:t>
            </a:r>
            <a:endParaRPr kumimoji="0" lang="fr-FR" sz="19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00364" y="3833819"/>
            <a:ext cx="3500462" cy="523875"/>
          </a:xfrm>
          <a:prstGeom prst="rect">
            <a:avLst/>
          </a:prstGeom>
          <a:noFill/>
        </p:spPr>
      </p:pic>
      <p:sp>
        <p:nvSpPr>
          <p:cNvPr id="6" name="Rectangle 6"/>
          <p:cNvSpPr>
            <a:spLocks noChangeArrowheads="1"/>
          </p:cNvSpPr>
          <p:nvPr/>
        </p:nvSpPr>
        <p:spPr bwMode="auto">
          <a:xfrm>
            <a:off x="357158" y="4214818"/>
            <a:ext cx="10593597"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Les contraintes globales load(i,δ,ε) calculent elles, la charge pour une période donnée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du CSP courant : </a:t>
            </a:r>
            <a:endParaRPr kumimoji="0" lang="fr-FR" sz="19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285984" y="4500570"/>
            <a:ext cx="3857652" cy="523875"/>
          </a:xfrm>
          <a:prstGeom prst="rect">
            <a:avLst/>
          </a:prstGeom>
          <a:noFill/>
        </p:spPr>
      </p:pic>
      <p:sp>
        <p:nvSpPr>
          <p:cNvPr id="8" name="Rectangle 9"/>
          <p:cNvSpPr>
            <a:spLocks noChangeArrowheads="1"/>
          </p:cNvSpPr>
          <p:nvPr/>
        </p:nvSpPr>
        <p:spPr bwMode="auto">
          <a:xfrm>
            <a:off x="357158" y="4929198"/>
            <a:ext cx="8786842" cy="15542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SP</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sont les op</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rateurs de d</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coupage, coupant un domaine s</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lectionn</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en deux sous-domaines. </a:t>
            </a:r>
            <a:r>
              <a:rPr kumimoji="0" lang="fr-FR" sz="19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GA</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regroupe les op</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rateurs g</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tiques de base instanci</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 dans notre algorithme g</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tique. Depuis une population k, notre algorithme g</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 une population k+1 de 60 individus s</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lectionn</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 parmi 100 issus de k et ceci </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chaque appel de GA. Lorsque GA est appel</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par l</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algorithme principal, les cas suivants peuvent se pr</a:t>
            </a:r>
            <a:r>
              <a:rPr kumimoji="0" lang="fr-FR" sz="19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senter : </a:t>
            </a:r>
            <a:endParaRPr kumimoji="0" lang="fr-FR" sz="19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Pensées 8"/>
          <p:cNvSpPr/>
          <p:nvPr/>
        </p:nvSpPr>
        <p:spPr>
          <a:xfrm>
            <a:off x="1142976" y="714356"/>
            <a:ext cx="7072362" cy="2827226"/>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lvl="0" eaLnBrk="0" fontAlgn="base" hangingPunct="0">
              <a:spcBef>
                <a:spcPct val="0"/>
              </a:spcBef>
              <a:spcAft>
                <a:spcPct val="0"/>
              </a:spcAft>
              <a:buFontTx/>
              <a:buChar char="•"/>
              <a:tabLst>
                <a:tab pos="228600" algn="l"/>
                <a:tab pos="1371600" algn="l"/>
              </a:tabLst>
            </a:pPr>
            <a:endParaRPr lang="fr-FR" dirty="0" smtClean="0">
              <a:solidFill>
                <a:schemeClr val="tx1"/>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Tx/>
              <a:buChar char="•"/>
              <a:tabLst>
                <a:tab pos="228600" algn="l"/>
                <a:tab pos="1371600" algn="l"/>
              </a:tabLst>
            </a:pPr>
            <a:endParaRPr lang="fr-FR" dirty="0" smtClean="0">
              <a:solidFill>
                <a:schemeClr val="tx1"/>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Tx/>
              <a:buChar char="•"/>
              <a:tabLst>
                <a:tab pos="228600" algn="l"/>
                <a:tab pos="1371600" algn="l"/>
              </a:tabLst>
            </a:pPr>
            <a:r>
              <a:rPr lang="fr-FR" dirty="0" smtClean="0">
                <a:solidFill>
                  <a:schemeClr val="tx1"/>
                </a:solidFill>
                <a:latin typeface="Times New Roman" pitchFamily="18" charset="0"/>
                <a:ea typeface="Times New Roman" pitchFamily="18" charset="0"/>
                <a:cs typeface="Times New Roman" pitchFamily="18" charset="0"/>
              </a:rPr>
              <a:t>δ nombre minimum de cours : un nombre minimum de cours par p</a:t>
            </a: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riode est n</a:t>
            </a: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cessaire, </a:t>
            </a:r>
            <a:endParaRPr lang="fr-FR"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tabLst>
                <a:tab pos="228600" algn="l"/>
                <a:tab pos="1371600" algn="l"/>
              </a:tabLst>
            </a:pPr>
            <a:r>
              <a:rPr lang="fr-FR" dirty="0" smtClean="0">
                <a:solidFill>
                  <a:schemeClr val="tx1"/>
                </a:solidFill>
                <a:latin typeface="Times New Roman" pitchFamily="18" charset="0"/>
                <a:ea typeface="Times New Roman" pitchFamily="18" charset="0"/>
                <a:cs typeface="Times New Roman" pitchFamily="18" charset="0"/>
              </a:rPr>
              <a:t>ε nombre maximum de cours : un nombre maximum de cr</a:t>
            </a: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dits par p</a:t>
            </a: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riode est autoris</a:t>
            </a: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 pour </a:t>
            </a: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viter la surcharge de travail.</a:t>
            </a:r>
          </a:p>
          <a:p>
            <a:pPr lvl="0" eaLnBrk="0" fontAlgn="base" hangingPunct="0">
              <a:spcBef>
                <a:spcPct val="0"/>
              </a:spcBef>
              <a:spcAft>
                <a:spcPct val="0"/>
              </a:spcAft>
              <a:buFontTx/>
              <a:buChar char="•"/>
              <a:tabLst>
                <a:tab pos="228600" algn="l"/>
                <a:tab pos="1371600" algn="l"/>
              </a:tabLst>
            </a:pPr>
            <a:r>
              <a:rPr lang="fr-FR" dirty="0" smtClean="0">
                <a:solidFill>
                  <a:schemeClr val="tx1"/>
                </a:solidFill>
                <a:latin typeface="Times New Roman" pitchFamily="18" charset="0"/>
                <a:ea typeface="Times New Roman" pitchFamily="18" charset="0"/>
                <a:cs typeface="Times New Roman" pitchFamily="18" charset="0"/>
              </a:rPr>
              <a:t>Xk:c’est le cour k</a:t>
            </a:r>
          </a:p>
          <a:p>
            <a:pPr lvl="0" eaLnBrk="0" fontAlgn="base" hangingPunct="0">
              <a:spcBef>
                <a:spcPct val="0"/>
              </a:spcBef>
              <a:spcAft>
                <a:spcPct val="0"/>
              </a:spcAft>
              <a:buFontTx/>
              <a:buChar char="•"/>
              <a:tabLst>
                <a:tab pos="228600" algn="l"/>
                <a:tab pos="1371600" algn="l"/>
              </a:tabLst>
            </a:pPr>
            <a:r>
              <a:rPr lang="fr-FR" dirty="0" smtClean="0">
                <a:solidFill>
                  <a:schemeClr val="tx1"/>
                </a:solidFill>
                <a:latin typeface="Times New Roman" pitchFamily="18" charset="0"/>
                <a:ea typeface="Times New Roman" pitchFamily="18" charset="0"/>
                <a:cs typeface="Times New Roman" pitchFamily="18" charset="0"/>
              </a:rPr>
              <a:t>i:c’est la période i</a:t>
            </a:r>
          </a:p>
          <a:p>
            <a:pPr lvl="0" eaLnBrk="0" fontAlgn="base" hangingPunct="0">
              <a:spcBef>
                <a:spcPct val="0"/>
              </a:spcBef>
              <a:spcAft>
                <a:spcPct val="0"/>
              </a:spcAft>
              <a:tabLst>
                <a:tab pos="228600" algn="l"/>
                <a:tab pos="1371600" algn="l"/>
              </a:tabLst>
            </a:pPr>
            <a:endParaRPr lang="fr-FR" dirty="0" smtClean="0">
              <a:solidFill>
                <a:schemeClr val="tx1"/>
              </a:solidFill>
              <a:latin typeface="Arial" pitchFamily="34" charset="0"/>
              <a:cs typeface="Arial" pitchFamily="34" charset="0"/>
            </a:endParaRPr>
          </a:p>
          <a:p>
            <a:pPr algn="ctr"/>
            <a:endParaRPr lang="fr-FR" dirty="0"/>
          </a:p>
        </p:txBody>
      </p:sp>
      <p:sp>
        <p:nvSpPr>
          <p:cNvPr id="10" name="Pensées 9"/>
          <p:cNvSpPr/>
          <p:nvPr/>
        </p:nvSpPr>
        <p:spPr>
          <a:xfrm>
            <a:off x="0" y="-285776"/>
            <a:ext cx="8858280" cy="4214842"/>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marL="177800" lvl="0" eaLnBrk="0" fontAlgn="base" hangingPunct="0">
              <a:spcBef>
                <a:spcPct val="0"/>
              </a:spcBef>
              <a:spcAft>
                <a:spcPct val="0"/>
              </a:spcAft>
              <a:buFont typeface="Arial" pitchFamily="34" charset="0"/>
              <a:buChar char="•"/>
              <a:tabLst>
                <a:tab pos="228600" algn="l"/>
                <a:tab pos="1371600" algn="l"/>
              </a:tabLst>
            </a:pPr>
            <a:endParaRPr lang="fr-FR" dirty="0" smtClean="0">
              <a:solidFill>
                <a:schemeClr val="tx1"/>
              </a:solidFill>
              <a:latin typeface="Times New Roman" pitchFamily="18" charset="0"/>
              <a:ea typeface="Times New Roman" pitchFamily="18" charset="0"/>
              <a:cs typeface="Times New Roman" pitchFamily="18" charset="0"/>
            </a:endParaRPr>
          </a:p>
          <a:p>
            <a:pPr marL="177800" lvl="0" eaLnBrk="0" fontAlgn="base" hangingPunct="0">
              <a:spcBef>
                <a:spcPct val="0"/>
              </a:spcBef>
              <a:spcAft>
                <a:spcPct val="0"/>
              </a:spcAft>
              <a:tabLst>
                <a:tab pos="228600" algn="l"/>
                <a:tab pos="1371600" algn="l"/>
              </a:tabLst>
            </a:pPr>
            <a:endParaRPr lang="fr-FR" dirty="0" smtClean="0">
              <a:solidFill>
                <a:schemeClr val="tx1"/>
              </a:solidFill>
              <a:latin typeface="Times New Roman" pitchFamily="18" charset="0"/>
              <a:ea typeface="Times New Roman" pitchFamily="18" charset="0"/>
              <a:cs typeface="Times New Roman" pitchFamily="18" charset="0"/>
            </a:endParaRPr>
          </a:p>
          <a:p>
            <a:pPr marL="177800" lvl="0" eaLnBrk="0" fontAlgn="base" hangingPunct="0">
              <a:spcBef>
                <a:spcPct val="0"/>
              </a:spcBef>
              <a:spcAft>
                <a:spcPct val="0"/>
              </a:spcAft>
              <a:buFont typeface="Arial" pitchFamily="34" charset="0"/>
              <a:buChar char="•"/>
              <a:tabLst>
                <a:tab pos="228600" algn="l"/>
                <a:tab pos="1371600" algn="l"/>
              </a:tabLst>
            </a:pPr>
            <a:r>
              <a:rPr lang="fr-FR" dirty="0" smtClean="0">
                <a:solidFill>
                  <a:schemeClr val="tx1"/>
                </a:solidFill>
                <a:latin typeface="Times New Roman" pitchFamily="18" charset="0"/>
                <a:ea typeface="Times New Roman" pitchFamily="18" charset="0"/>
                <a:cs typeface="Times New Roman" pitchFamily="18" charset="0"/>
              </a:rPr>
              <a:t>une charge acad</a:t>
            </a: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mique c</a:t>
            </a:r>
            <a:r>
              <a:rPr lang="fr-FR" baseline="-30000" dirty="0" smtClean="0">
                <a:solidFill>
                  <a:schemeClr val="tx1"/>
                </a:solidFill>
                <a:latin typeface="Times New Roman" pitchFamily="18" charset="0"/>
                <a:ea typeface="Times New Roman" pitchFamily="18" charset="0"/>
                <a:cs typeface="Times New Roman" pitchFamily="18" charset="0"/>
              </a:rPr>
              <a:t>i</a:t>
            </a:r>
            <a:r>
              <a:rPr lang="fr-FR" dirty="0" smtClean="0">
                <a:solidFill>
                  <a:schemeClr val="tx1"/>
                </a:solidFill>
                <a:latin typeface="Times New Roman" pitchFamily="18" charset="0"/>
                <a:ea typeface="Times New Roman" pitchFamily="18" charset="0"/>
                <a:cs typeface="Times New Roman" pitchFamily="18" charset="0"/>
              </a:rPr>
              <a:t> : pour chaque cours i, un nombre de cr</a:t>
            </a: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dits (co</a:t>
            </a:r>
            <a:r>
              <a:rPr lang="fr-FR" dirty="0" smtClean="0">
                <a:solidFill>
                  <a:schemeClr val="tx1"/>
                </a:solidFill>
                <a:latin typeface="Calibri"/>
                <a:ea typeface="Times New Roman" pitchFamily="18" charset="0"/>
                <a:cs typeface="Times New Roman" pitchFamily="18" charset="0"/>
              </a:rPr>
              <a:t>û</a:t>
            </a:r>
            <a:r>
              <a:rPr lang="fr-FR" dirty="0" smtClean="0">
                <a:solidFill>
                  <a:schemeClr val="tx1"/>
                </a:solidFill>
                <a:latin typeface="Times New Roman" pitchFamily="18" charset="0"/>
                <a:ea typeface="Times New Roman" pitchFamily="18" charset="0"/>
                <a:cs typeface="Times New Roman" pitchFamily="18" charset="0"/>
              </a:rPr>
              <a:t>t), </a:t>
            </a:r>
            <a:endParaRPr lang="fr-FR" dirty="0" smtClean="0">
              <a:solidFill>
                <a:schemeClr val="tx1"/>
              </a:solidFill>
              <a:latin typeface="Arial" pitchFamily="34" charset="0"/>
              <a:cs typeface="Arial" pitchFamily="34" charset="0"/>
            </a:endParaRPr>
          </a:p>
          <a:p>
            <a:pPr marL="177800" lvl="0" eaLnBrk="0" fontAlgn="base" hangingPunct="0">
              <a:spcBef>
                <a:spcPct val="0"/>
              </a:spcBef>
              <a:spcAft>
                <a:spcPct val="0"/>
              </a:spcAft>
              <a:tabLst>
                <a:tab pos="228600" algn="l"/>
                <a:tab pos="1371600" algn="l"/>
              </a:tabLst>
            </a:pPr>
            <a:r>
              <a:rPr lang="fr-FR" dirty="0" smtClean="0">
                <a:solidFill>
                  <a:schemeClr val="tx1"/>
                </a:solidFill>
                <a:latin typeface="Times New Roman" pitchFamily="18" charset="0"/>
                <a:ea typeface="Times New Roman" pitchFamily="18" charset="0"/>
                <a:cs typeface="Times New Roman" pitchFamily="18" charset="0"/>
              </a:rPr>
              <a:t>des pr</a:t>
            </a: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s requis (contraintes de pr</a:t>
            </a: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c</a:t>
            </a: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dence) : certain cours peuvent n</a:t>
            </a: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cessiter d</a:t>
            </a:r>
            <a:r>
              <a:rPr lang="fr-FR" dirty="0" smtClean="0">
                <a:solidFill>
                  <a:schemeClr val="tx1"/>
                </a:solidFill>
                <a:latin typeface="Calibri"/>
                <a:ea typeface="Times New Roman" pitchFamily="18" charset="0"/>
                <a:cs typeface="Times New Roman" pitchFamily="18" charset="0"/>
              </a:rPr>
              <a:t>’</a:t>
            </a:r>
            <a:r>
              <a:rPr lang="fr-FR" dirty="0" smtClean="0">
                <a:solidFill>
                  <a:schemeClr val="tx1"/>
                </a:solidFill>
                <a:latin typeface="Times New Roman" pitchFamily="18" charset="0"/>
                <a:ea typeface="Times New Roman" pitchFamily="18" charset="0"/>
                <a:cs typeface="Times New Roman" pitchFamily="18" charset="0"/>
              </a:rPr>
              <a:t>autre cours en pré requis (</a:t>
            </a:r>
            <a:r>
              <a:rPr lang="fr-FR" dirty="0" err="1" smtClean="0">
                <a:solidFill>
                  <a:schemeClr val="tx1"/>
                </a:solidFill>
                <a:latin typeface="Times New Roman" pitchFamily="18" charset="0"/>
                <a:ea typeface="Times New Roman" pitchFamily="18" charset="0"/>
                <a:cs typeface="Times New Roman" pitchFamily="18" charset="0"/>
              </a:rPr>
              <a:t>e.g</a:t>
            </a:r>
            <a:r>
              <a:rPr lang="fr-FR" dirty="0" smtClean="0">
                <a:solidFill>
                  <a:schemeClr val="tx1"/>
                </a:solidFill>
                <a:latin typeface="Times New Roman" pitchFamily="18" charset="0"/>
                <a:ea typeface="Times New Roman" pitchFamily="18" charset="0"/>
                <a:cs typeface="Times New Roman" pitchFamily="18" charset="0"/>
              </a:rPr>
              <a:t>. le cours b a le cours a comme pr</a:t>
            </a: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 requis : </a:t>
            </a:r>
            <a:r>
              <a:rPr lang="fr-FR" dirty="0" err="1" smtClean="0">
                <a:solidFill>
                  <a:schemeClr val="tx1"/>
                </a:solidFill>
                <a:latin typeface="Times New Roman" pitchFamily="18" charset="0"/>
                <a:ea typeface="Times New Roman" pitchFamily="18" charset="0"/>
                <a:cs typeface="Times New Roman" pitchFamily="18" charset="0"/>
              </a:rPr>
              <a:t>x</a:t>
            </a:r>
            <a:r>
              <a:rPr lang="fr-FR" baseline="-30000" dirty="0" err="1" smtClean="0">
                <a:solidFill>
                  <a:schemeClr val="tx1"/>
                </a:solidFill>
                <a:latin typeface="Times New Roman" pitchFamily="18" charset="0"/>
                <a:ea typeface="Times New Roman" pitchFamily="18" charset="0"/>
                <a:cs typeface="Times New Roman" pitchFamily="18" charset="0"/>
              </a:rPr>
              <a:t>a</a:t>
            </a:r>
            <a:r>
              <a:rPr lang="fr-FR" dirty="0" smtClean="0">
                <a:solidFill>
                  <a:schemeClr val="tx1"/>
                </a:solidFill>
                <a:latin typeface="Times New Roman" pitchFamily="18" charset="0"/>
                <a:ea typeface="Times New Roman" pitchFamily="18" charset="0"/>
                <a:cs typeface="Times New Roman" pitchFamily="18" charset="0"/>
              </a:rPr>
              <a:t>&lt;</a:t>
            </a:r>
            <a:r>
              <a:rPr lang="fr-FR" dirty="0" err="1" smtClean="0">
                <a:solidFill>
                  <a:schemeClr val="tx1"/>
                </a:solidFill>
                <a:latin typeface="Times New Roman" pitchFamily="18" charset="0"/>
                <a:ea typeface="Times New Roman" pitchFamily="18" charset="0"/>
                <a:cs typeface="Times New Roman" pitchFamily="18" charset="0"/>
              </a:rPr>
              <a:t>x</a:t>
            </a:r>
            <a:r>
              <a:rPr lang="fr-FR" baseline="-30000" dirty="0" err="1" smtClean="0">
                <a:solidFill>
                  <a:schemeClr val="tx1"/>
                </a:solidFill>
                <a:latin typeface="Times New Roman" pitchFamily="18" charset="0"/>
                <a:ea typeface="Times New Roman" pitchFamily="18" charset="0"/>
                <a:cs typeface="Times New Roman" pitchFamily="18" charset="0"/>
              </a:rPr>
              <a:t>b</a:t>
            </a:r>
            <a:r>
              <a:rPr lang="fr-FR" dirty="0" smtClean="0">
                <a:solidFill>
                  <a:schemeClr val="tx1"/>
                </a:solidFill>
                <a:latin typeface="Times New Roman" pitchFamily="18" charset="0"/>
                <a:ea typeface="Times New Roman" pitchFamily="18" charset="0"/>
                <a:cs typeface="Times New Roman" pitchFamily="18" charset="0"/>
              </a:rPr>
              <a:t>), </a:t>
            </a:r>
            <a:endParaRPr lang="fr-FR" dirty="0" smtClean="0">
              <a:solidFill>
                <a:schemeClr val="tx1"/>
              </a:solidFill>
              <a:latin typeface="Arial" pitchFamily="34" charset="0"/>
              <a:cs typeface="Arial" pitchFamily="34" charset="0"/>
            </a:endParaRPr>
          </a:p>
          <a:p>
            <a:pPr marL="177800" lvl="0" eaLnBrk="0" fontAlgn="base" hangingPunct="0">
              <a:spcBef>
                <a:spcPct val="0"/>
              </a:spcBef>
              <a:spcAft>
                <a:spcPct val="0"/>
              </a:spcAft>
              <a:buFontTx/>
              <a:buChar char="•"/>
              <a:tabLst>
                <a:tab pos="228600" algn="l"/>
                <a:tab pos="1371600" algn="l"/>
              </a:tabLst>
            </a:pPr>
            <a:r>
              <a:rPr lang="fr-FR" dirty="0" smtClean="0">
                <a:solidFill>
                  <a:schemeClr val="tx1"/>
                </a:solidFill>
                <a:latin typeface="Times New Roman" pitchFamily="18" charset="0"/>
                <a:ea typeface="Times New Roman" pitchFamily="18" charset="0"/>
                <a:cs typeface="Times New Roman" pitchFamily="18" charset="0"/>
              </a:rPr>
              <a:t>B charge acad</a:t>
            </a: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mique minimum : un nombre minimum de cr</a:t>
            </a: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dits par p</a:t>
            </a: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riode est n</a:t>
            </a: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cessaire, </a:t>
            </a:r>
            <a:endParaRPr lang="fr-FR" dirty="0" smtClean="0">
              <a:solidFill>
                <a:schemeClr val="tx1"/>
              </a:solidFill>
              <a:latin typeface="Arial" pitchFamily="34" charset="0"/>
              <a:cs typeface="Arial" pitchFamily="34" charset="0"/>
            </a:endParaRPr>
          </a:p>
          <a:p>
            <a:pPr marL="177800" lvl="0" eaLnBrk="0" fontAlgn="base" hangingPunct="0">
              <a:spcBef>
                <a:spcPct val="0"/>
              </a:spcBef>
              <a:spcAft>
                <a:spcPct val="0"/>
              </a:spcAft>
              <a:buFontTx/>
              <a:buChar char="•"/>
              <a:tabLst>
                <a:tab pos="228600" algn="l"/>
                <a:tab pos="1371600" algn="l"/>
              </a:tabLst>
            </a:pPr>
            <a:r>
              <a:rPr lang="fr-FR" dirty="0" smtClean="0">
                <a:solidFill>
                  <a:schemeClr val="tx1"/>
                </a:solidFill>
                <a:latin typeface="Times New Roman" pitchFamily="18" charset="0"/>
                <a:ea typeface="Times New Roman" pitchFamily="18" charset="0"/>
                <a:cs typeface="Times New Roman" pitchFamily="18" charset="0"/>
              </a:rPr>
              <a:t>y charge acad</a:t>
            </a: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mique maximum : un nombre maximum de cr</a:t>
            </a: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dits par p</a:t>
            </a: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riode est autoris</a:t>
            </a: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 pour</a:t>
            </a:r>
          </a:p>
          <a:p>
            <a:pPr marL="177800" lvl="0" eaLnBrk="0" fontAlgn="base" hangingPunct="0">
              <a:spcBef>
                <a:spcPct val="0"/>
              </a:spcBef>
              <a:spcAft>
                <a:spcPct val="0"/>
              </a:spcAft>
              <a:tabLst>
                <a:tab pos="228600" algn="l"/>
                <a:tab pos="1371600" algn="l"/>
              </a:tabLst>
            </a:pP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viter la surcharge horaire.</a:t>
            </a:r>
          </a:p>
          <a:p>
            <a:pPr marL="177800" lvl="0" eaLnBrk="0" fontAlgn="base" hangingPunct="0">
              <a:spcBef>
                <a:spcPct val="0"/>
              </a:spcBef>
              <a:spcAft>
                <a:spcPct val="0"/>
              </a:spcAft>
              <a:tabLst>
                <a:tab pos="228600" algn="l"/>
                <a:tab pos="1371600" algn="l"/>
              </a:tabLst>
            </a:pPr>
            <a:r>
              <a:rPr lang="fr-FR" dirty="0" smtClean="0">
                <a:solidFill>
                  <a:schemeClr val="tx1"/>
                </a:solidFill>
                <a:latin typeface="Times New Roman" pitchFamily="18" charset="0"/>
                <a:cs typeface="Times New Roman" pitchFamily="18" charset="0"/>
              </a:rPr>
              <a:t>J:€ a l'ensemble des Domain ,Xk :c ’est le cours k</a:t>
            </a:r>
            <a:endParaRPr lang="fr-FR" dirty="0" smtClean="0">
              <a:solidFill>
                <a:schemeClr val="tx1"/>
              </a:solidFill>
              <a:latin typeface="Arial" pitchFamily="34" charset="0"/>
              <a:cs typeface="Arial" pitchFamily="34" charset="0"/>
            </a:endParaRPr>
          </a:p>
          <a:p>
            <a:pPr algn="ctr"/>
            <a:endParaRPr lang="fr-FR" dirty="0"/>
          </a:p>
        </p:txBody>
      </p:sp>
      <p:sp>
        <p:nvSpPr>
          <p:cNvPr id="11" name="Rectangle 10"/>
          <p:cNvSpPr/>
          <p:nvPr/>
        </p:nvSpPr>
        <p:spPr>
          <a:xfrm>
            <a:off x="1428728" y="285728"/>
            <a:ext cx="6264857" cy="400110"/>
          </a:xfrm>
          <a:prstGeom prst="rect">
            <a:avLst/>
          </a:prstGeom>
        </p:spPr>
        <p:txBody>
          <a:bodyPr wrap="none">
            <a:spAutoFit/>
          </a:bodyPr>
          <a:lstStyle/>
          <a:p>
            <a:r>
              <a:rPr lang="fr-FR" sz="2000" b="1" dirty="0" smtClean="0">
                <a:latin typeface="Lucida Calligraphy" pitchFamily="66" charset="0"/>
                <a:cs typeface="Times New Roman" pitchFamily="18" charset="0"/>
              </a:rPr>
              <a:t>Problème de satisfiabilité de contraintes CSP</a:t>
            </a:r>
            <a:endParaRPr lang="fr-FR" sz="2000" dirty="0">
              <a:latin typeface="Lucida Calligraphy"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28596" y="583338"/>
            <a:ext cx="842968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371600" algn="l"/>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population k+1 a moins de 100 individus: un individu est s</a:t>
            </a:r>
            <a:r>
              <a:rPr kumimoji="0" lang="fr-FR"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lectionn</a:t>
            </a:r>
            <a:r>
              <a:rPr kumimoji="0" lang="fr-FR"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tabLst>
                <a:tab pos="1371600" algn="l"/>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a:t>
            </a:r>
            <a:r>
              <a:rPr kumimoji="0" lang="fr-FR"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atoirement, puis est soit coupl</a:t>
            </a:r>
            <a:r>
              <a:rPr kumimoji="0" lang="fr-FR"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avec un autre parent pour cr</a:t>
            </a:r>
            <a:r>
              <a:rPr kumimoji="0" lang="fr-FR"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er deux enfants</a:t>
            </a:r>
          </a:p>
          <a:p>
            <a:pPr marL="0" marR="0" lvl="0" indent="0" algn="l" defTabSz="914400" rtl="0" eaLnBrk="1" fontAlgn="base" latinLnBrk="0" hangingPunct="1">
              <a:lnSpc>
                <a:spcPct val="100000"/>
              </a:lnSpc>
              <a:spcBef>
                <a:spcPct val="0"/>
              </a:spcBef>
              <a:spcAft>
                <a:spcPct val="0"/>
              </a:spcAft>
              <a:buClrTx/>
              <a:buSzTx/>
              <a:tabLst>
                <a:tab pos="1371600" algn="l"/>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dans k+1, soit est victime d</a:t>
            </a:r>
            <a:r>
              <a:rPr kumimoji="0" lang="fr-FR"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une mutation ou demeure inchang</a:t>
            </a:r>
            <a:r>
              <a:rPr kumimoji="0" lang="fr-FR"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371600" algn="l"/>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population k+1 a 100 individus: les 60 meilleurs sont s</a:t>
            </a:r>
            <a:r>
              <a:rPr kumimoji="0" lang="fr-FR"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lectionn</a:t>
            </a:r>
            <a:r>
              <a:rPr kumimoji="0" lang="fr-FR"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 selon la </a:t>
            </a:r>
          </a:p>
          <a:p>
            <a:pPr marL="0" marR="0" lvl="0" indent="0" algn="l" defTabSz="914400" rtl="0" eaLnBrk="0" fontAlgn="base" latinLnBrk="0" hangingPunct="0">
              <a:lnSpc>
                <a:spcPct val="100000"/>
              </a:lnSpc>
              <a:spcBef>
                <a:spcPct val="0"/>
              </a:spcBef>
              <a:spcAft>
                <a:spcPct val="0"/>
              </a:spcAft>
              <a:buClrTx/>
              <a:buSzTx/>
              <a:tabLst>
                <a:tab pos="1371600" algn="l"/>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fonction d</a:t>
            </a:r>
            <a:r>
              <a:rPr kumimoji="0" lang="fr-FR"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valuation qui prend en compte la </a:t>
            </a: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fonction objectif</a:t>
            </a:r>
            <a:r>
              <a:rPr kumimoji="0" lang="fr-F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428596" y="2143116"/>
            <a:ext cx="3672800" cy="461665"/>
          </a:xfrm>
          <a:prstGeom prst="rect">
            <a:avLst/>
          </a:prstGeom>
        </p:spPr>
        <p:txBody>
          <a:bodyPr wrap="none">
            <a:spAutoFit/>
          </a:bodyPr>
          <a:lstStyle/>
          <a:p>
            <a:r>
              <a:rPr lang="fr-FR" sz="2400" b="1" u="sng" dirty="0" smtClean="0">
                <a:solidFill>
                  <a:srgbClr val="0033CC"/>
                </a:solidFill>
                <a:latin typeface="Times New Roman" pitchFamily="18" charset="0"/>
                <a:cs typeface="Times New Roman" pitchFamily="18" charset="0"/>
              </a:rPr>
              <a:t>3.Résultats expérimentaux</a:t>
            </a:r>
            <a:endParaRPr lang="fr-FR" sz="2400" b="1" u="sng" dirty="0">
              <a:solidFill>
                <a:srgbClr val="0033CC"/>
              </a:solidFill>
              <a:latin typeface="Times New Roman" pitchFamily="18" charset="0"/>
              <a:cs typeface="Times New Roman" pitchFamily="18" charset="0"/>
            </a:endParaRPr>
          </a:p>
        </p:txBody>
      </p:sp>
      <p:sp>
        <p:nvSpPr>
          <p:cNvPr id="5" name="Rectangle 4"/>
          <p:cNvSpPr/>
          <p:nvPr/>
        </p:nvSpPr>
        <p:spPr>
          <a:xfrm>
            <a:off x="571472" y="2534189"/>
            <a:ext cx="8286808" cy="1323439"/>
          </a:xfrm>
          <a:prstGeom prst="rect">
            <a:avLst/>
          </a:prstGeom>
        </p:spPr>
        <p:txBody>
          <a:bodyPr wrap="square">
            <a:spAutoFit/>
          </a:bodyPr>
          <a:lstStyle/>
          <a:p>
            <a:r>
              <a:rPr lang="fr-FR" sz="2000" dirty="0" smtClean="0">
                <a:latin typeface="Times New Roman" pitchFamily="18" charset="0"/>
                <a:cs typeface="Times New Roman" pitchFamily="18" charset="0"/>
              </a:rPr>
              <a:t>Pour les expérimentations, nous avons intégré le module AG (i.e., GA fonctions) dans notre système à base de contraintes pour l’hybridation. De même, nous avons ajouté la notion d’optimisation à la simple notion de solution</a:t>
            </a:r>
            <a:endParaRPr lang="fr-FR" sz="2000" dirty="0">
              <a:latin typeface="Times New Roman" pitchFamily="18" charset="0"/>
              <a:cs typeface="Times New Roman" pitchFamily="18" charset="0"/>
            </a:endParaRPr>
          </a:p>
        </p:txBody>
      </p:sp>
      <p:pic>
        <p:nvPicPr>
          <p:cNvPr id="6" name="Image 5" descr="C:\Documents and Settings\Administrateur\Bureau\Exposer de ROA\Nouveau ROA\TONY LAMBERT - Hybridation de méthodes complètes et incomplètes pour la résolution de CSP_files\bilan.png"/>
          <p:cNvPicPr/>
          <p:nvPr/>
        </p:nvPicPr>
        <p:blipFill>
          <a:blip r:embed="rId3"/>
          <a:srcRect/>
          <a:stretch>
            <a:fillRect/>
          </a:stretch>
        </p:blipFill>
        <p:spPr bwMode="auto">
          <a:xfrm>
            <a:off x="571504" y="3786190"/>
            <a:ext cx="8001024" cy="2428892"/>
          </a:xfrm>
          <a:prstGeom prst="roundRect">
            <a:avLst>
              <a:gd name="adj" fmla="val 8594"/>
            </a:avLst>
          </a:prstGeom>
          <a:solidFill>
            <a:srgbClr val="FFFFFF">
              <a:shade val="85000"/>
            </a:srgbClr>
          </a:solidFill>
          <a:ln>
            <a:solidFill>
              <a:srgbClr val="C20EB9"/>
            </a:solidFill>
          </a:ln>
          <a:effectLst>
            <a:reflection blurRad="12700" stA="38000" endPos="28000" dist="5000" dir="5400000" sy="-100000" algn="bl" rotWithShape="0"/>
          </a:effectLst>
        </p:spPr>
      </p:pic>
      <p:sp>
        <p:nvSpPr>
          <p:cNvPr id="7" name="Pentagone 6"/>
          <p:cNvSpPr/>
          <p:nvPr/>
        </p:nvSpPr>
        <p:spPr>
          <a:xfrm>
            <a:off x="2214546" y="3357562"/>
            <a:ext cx="3857652" cy="484632"/>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solidFill>
                  <a:schemeClr val="tx1"/>
                </a:solidFill>
                <a:latin typeface="Times New Roman" pitchFamily="18" charset="0"/>
                <a:cs typeface="Arial" pitchFamily="34" charset="0"/>
              </a:rPr>
              <a:t>1-Évolution des fonctions de coût</a:t>
            </a:r>
            <a:endParaRPr lang="fr-FR" dirty="0"/>
          </a:p>
        </p:txBody>
      </p:sp>
      <p:sp>
        <p:nvSpPr>
          <p:cNvPr id="8" name="Rectangle 7"/>
          <p:cNvSpPr/>
          <p:nvPr/>
        </p:nvSpPr>
        <p:spPr>
          <a:xfrm>
            <a:off x="1500166" y="214290"/>
            <a:ext cx="6082947" cy="461665"/>
          </a:xfrm>
          <a:prstGeom prst="rect">
            <a:avLst/>
          </a:prstGeom>
        </p:spPr>
        <p:txBody>
          <a:bodyPr wrap="none">
            <a:spAutoFit/>
          </a:bodyPr>
          <a:lstStyle/>
          <a:p>
            <a:r>
              <a:rPr lang="fr-FR" sz="2400" b="1" dirty="0" smtClean="0">
                <a:latin typeface="Times New Roman" pitchFamily="18" charset="0"/>
                <a:cs typeface="Times New Roman" pitchFamily="18" charset="0"/>
              </a:rPr>
              <a:t>Problème de satisfiabilité de contraintes CSP</a:t>
            </a:r>
            <a:endParaRPr lang="fr-FR" sz="2400" dirty="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660" y="682165"/>
            <a:ext cx="8286744" cy="2246769"/>
          </a:xfrm>
          <a:prstGeom prst="rect">
            <a:avLst/>
          </a:prstGeom>
        </p:spPr>
        <p:txBody>
          <a:bodyPr wrap="square">
            <a:spAutoFit/>
          </a:bodyPr>
          <a:lstStyle/>
          <a:p>
            <a:r>
              <a:rPr lang="fr-FR" sz="2000" dirty="0" smtClean="0">
                <a:latin typeface="Times New Roman" pitchFamily="18" charset="0"/>
                <a:cs typeface="Times New Roman" pitchFamily="18" charset="0"/>
              </a:rPr>
              <a:t>Dans le but de comparer nos résultats, nous présentons les résultats obtenus par </a:t>
            </a:r>
          </a:p>
          <a:p>
            <a:r>
              <a:rPr lang="fr-FR" sz="2000" dirty="0" smtClean="0">
                <a:latin typeface="Times New Roman" pitchFamily="18" charset="0"/>
                <a:cs typeface="Times New Roman" pitchFamily="18" charset="0"/>
              </a:rPr>
              <a:t>un solveur en programmation linéaire lp_solve pour les instances bacp8 et </a:t>
            </a:r>
            <a:r>
              <a:rPr lang="fr-FR" sz="2000" dirty="0" err="1" smtClean="0">
                <a:latin typeface="Times New Roman" pitchFamily="18" charset="0"/>
                <a:cs typeface="Times New Roman" pitchFamily="18" charset="0"/>
              </a:rPr>
              <a:t>bacp</a:t>
            </a:r>
            <a:endParaRPr lang="fr-FR" sz="2000" dirty="0" smtClean="0">
              <a:latin typeface="Times New Roman" pitchFamily="18" charset="0"/>
              <a:cs typeface="Times New Roman" pitchFamily="18" charset="0"/>
            </a:endParaRPr>
          </a:p>
          <a:p>
            <a:r>
              <a:rPr lang="fr-FR" sz="2000" dirty="0" smtClean="0">
                <a:latin typeface="Times New Roman" pitchFamily="18" charset="0"/>
                <a:cs typeface="Times New Roman" pitchFamily="18" charset="0"/>
              </a:rPr>
              <a:t>10 du problème (la table 2 montre l’évolution du coût de l’évaluation de la fon-ction objectif en fonction du temps de calcul). Les résultats de notre solveur </a:t>
            </a:r>
          </a:p>
          <a:p>
            <a:r>
              <a:rPr lang="fr-FR" sz="2000" dirty="0" smtClean="0">
                <a:latin typeface="Times New Roman" pitchFamily="18" charset="0"/>
                <a:cs typeface="Times New Roman" pitchFamily="18" charset="0"/>
              </a:rPr>
              <a:t>hybride CP+AG sont présentés dans la table 3Nous observons qu’en dépit du </a:t>
            </a:r>
          </a:p>
          <a:p>
            <a:r>
              <a:rPr lang="fr-FR" sz="2000" dirty="0" smtClean="0">
                <a:latin typeface="Times New Roman" pitchFamily="18" charset="0"/>
                <a:cs typeface="Times New Roman" pitchFamily="18" charset="0"/>
              </a:rPr>
              <a:t>fait que lp_solve est capable de trouver la valeur optimale pour le premier problème, ce n’est pas le cas pour le second</a:t>
            </a:r>
            <a:endParaRPr lang="fr-FR" sz="2000" dirty="0">
              <a:latin typeface="Times New Roman" pitchFamily="18" charset="0"/>
              <a:cs typeface="Times New Roman" pitchFamily="18" charset="0"/>
            </a:endParaRPr>
          </a:p>
        </p:txBody>
      </p:sp>
      <p:graphicFrame>
        <p:nvGraphicFramePr>
          <p:cNvPr id="4" name="Tableau 3"/>
          <p:cNvGraphicFramePr>
            <a:graphicFrameLocks noGrp="1"/>
          </p:cNvGraphicFramePr>
          <p:nvPr/>
        </p:nvGraphicFramePr>
        <p:xfrm>
          <a:off x="1142975" y="2857496"/>
          <a:ext cx="6500859" cy="3214710"/>
        </p:xfrm>
        <a:graphic>
          <a:graphicData uri="http://schemas.openxmlformats.org/drawingml/2006/table">
            <a:tbl>
              <a:tblPr>
                <a:tableStyleId>{35758FB7-9AC5-4552-8A53-C91805E547FA}</a:tableStyleId>
              </a:tblPr>
              <a:tblGrid>
                <a:gridCol w="1924095"/>
                <a:gridCol w="1485296"/>
                <a:gridCol w="1604517"/>
                <a:gridCol w="1486951"/>
              </a:tblGrid>
              <a:tr h="626651">
                <a:tc>
                  <a:txBody>
                    <a:bodyPr/>
                    <a:lstStyle/>
                    <a:p>
                      <a:pPr indent="-179705" algn="ctr">
                        <a:lnSpc>
                          <a:spcPct val="115000"/>
                        </a:lnSpc>
                        <a:spcAft>
                          <a:spcPts val="1000"/>
                        </a:spcAft>
                      </a:pPr>
                      <a:r>
                        <a:rPr lang="fr-FR" sz="1200" b="1" dirty="0">
                          <a:effectLst>
                            <a:outerShdw blurRad="38100" dist="38100" dir="2700000" algn="tl">
                              <a:srgbClr val="000000">
                                <a:alpha val="43137"/>
                              </a:srgbClr>
                            </a:outerShdw>
                          </a:effectLst>
                          <a:latin typeface="Times New Roman" pitchFamily="18" charset="0"/>
                          <a:cs typeface="Times New Roman" pitchFamily="18" charset="0"/>
                        </a:rPr>
                        <a:t>Qualité sol. </a:t>
                      </a:r>
                      <a:endParaRPr lang="fr-FR" sz="1200" b="1"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b="1" dirty="0">
                          <a:effectLst>
                            <a:outerShdw blurRad="38100" dist="38100" dir="2700000" algn="tl">
                              <a:srgbClr val="000000">
                                <a:alpha val="43137"/>
                              </a:srgbClr>
                            </a:outerShdw>
                          </a:effectLst>
                          <a:latin typeface="Times New Roman" pitchFamily="18" charset="0"/>
                          <a:cs typeface="Times New Roman" pitchFamily="18" charset="0"/>
                        </a:rPr>
                        <a:t>bacp 8 </a:t>
                      </a:r>
                      <a:endParaRPr lang="fr-FR" sz="1200" b="1"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b="1" dirty="0">
                          <a:effectLst>
                            <a:outerShdw blurRad="38100" dist="38100" dir="2700000" algn="tl">
                              <a:srgbClr val="000000">
                                <a:alpha val="43137"/>
                              </a:srgbClr>
                            </a:outerShdw>
                          </a:effectLst>
                          <a:latin typeface="Times New Roman" pitchFamily="18" charset="0"/>
                          <a:cs typeface="Times New Roman" pitchFamily="18" charset="0"/>
                        </a:rPr>
                        <a:t>Qualité sol.</a:t>
                      </a:r>
                      <a:endParaRPr lang="fr-FR" sz="1200" b="1"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b="1" dirty="0">
                          <a:effectLst>
                            <a:outerShdw blurRad="38100" dist="38100" dir="2700000" algn="tl">
                              <a:srgbClr val="000000">
                                <a:alpha val="43137"/>
                              </a:srgbClr>
                            </a:outerShdw>
                          </a:effectLst>
                          <a:latin typeface="Times New Roman" pitchFamily="18" charset="0"/>
                          <a:cs typeface="Times New Roman" pitchFamily="18" charset="0"/>
                        </a:rPr>
                        <a:t>bacp 10 </a:t>
                      </a:r>
                      <a:endParaRPr lang="fr-FR" sz="1200" b="1"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r>
              <a:tr h="326901">
                <a:tc>
                  <a:txBody>
                    <a:bodyPr/>
                    <a:lstStyle/>
                    <a:p>
                      <a:pPr indent="-179705" algn="ctr">
                        <a:lnSpc>
                          <a:spcPct val="115000"/>
                        </a:lnSpc>
                        <a:spcAft>
                          <a:spcPts val="1000"/>
                        </a:spcAft>
                      </a:pPr>
                      <a:r>
                        <a:rPr lang="fr-FR" sz="1200" dirty="0">
                          <a:effectLst>
                            <a:outerShdw blurRad="38100" dist="38100" dir="2700000" algn="tl">
                              <a:srgbClr val="000000">
                                <a:alpha val="43137"/>
                              </a:srgbClr>
                            </a:outerShdw>
                          </a:effectLst>
                          <a:latin typeface="Times New Roman" pitchFamily="18" charset="0"/>
                          <a:cs typeface="Times New Roman" pitchFamily="18" charset="0"/>
                        </a:rPr>
                        <a:t>24 </a:t>
                      </a:r>
                      <a:endParaRPr lang="fr-FR" sz="12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effectLst>
                            <a:outerShdw blurRad="38100" dist="38100" dir="2700000" algn="tl">
                              <a:srgbClr val="000000">
                                <a:alpha val="43137"/>
                              </a:srgbClr>
                            </a:outerShdw>
                          </a:effectLst>
                          <a:latin typeface="Times New Roman" pitchFamily="18" charset="0"/>
                          <a:cs typeface="Times New Roman" pitchFamily="18" charset="0"/>
                        </a:rPr>
                        <a:t>137.08 </a:t>
                      </a:r>
                      <a:endParaRPr lang="fr-FR" sz="12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effectLst>
                            <a:outerShdw blurRad="38100" dist="38100" dir="2700000" algn="tl">
                              <a:srgbClr val="000000">
                                <a:alpha val="43137"/>
                              </a:srgbClr>
                            </a:outerShdw>
                          </a:effectLst>
                          <a:latin typeface="Times New Roman" pitchFamily="18" charset="0"/>
                          <a:cs typeface="Times New Roman" pitchFamily="18" charset="0"/>
                        </a:rPr>
                        <a:t>33 </a:t>
                      </a:r>
                      <a:endParaRPr lang="fr-FR" sz="12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a:effectLst>
                            <a:outerShdw blurRad="38100" dist="38100" dir="2700000" algn="tl">
                              <a:srgbClr val="000000">
                                <a:alpha val="43137"/>
                              </a:srgbClr>
                            </a:outerShdw>
                          </a:effectLst>
                          <a:latin typeface="Times New Roman" pitchFamily="18" charset="0"/>
                          <a:cs typeface="Times New Roman" pitchFamily="18" charset="0"/>
                        </a:rPr>
                        <a:t>9.11</a:t>
                      </a:r>
                      <a:endParaRPr lang="fr-FR" sz="120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r>
              <a:tr h="326901">
                <a:tc>
                  <a:txBody>
                    <a:bodyPr/>
                    <a:lstStyle/>
                    <a:p>
                      <a:pPr indent="-179705" algn="ctr">
                        <a:lnSpc>
                          <a:spcPct val="115000"/>
                        </a:lnSpc>
                        <a:spcAft>
                          <a:spcPts val="1000"/>
                        </a:spcAft>
                      </a:pPr>
                      <a:r>
                        <a:rPr lang="fr-FR" sz="1200" dirty="0">
                          <a:effectLst>
                            <a:outerShdw blurRad="38100" dist="38100" dir="2700000" algn="tl">
                              <a:srgbClr val="000000">
                                <a:alpha val="43137"/>
                              </a:srgbClr>
                            </a:outerShdw>
                          </a:effectLst>
                          <a:latin typeface="Times New Roman" pitchFamily="18" charset="0"/>
                          <a:cs typeface="Times New Roman" pitchFamily="18" charset="0"/>
                        </a:rPr>
                        <a:t>23 </a:t>
                      </a:r>
                      <a:endParaRPr lang="fr-FR" sz="12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effectLst>
                            <a:outerShdw blurRad="38100" dist="38100" dir="2700000" algn="tl">
                              <a:srgbClr val="000000">
                                <a:alpha val="43137"/>
                              </a:srgbClr>
                            </a:outerShdw>
                          </a:effectLst>
                          <a:latin typeface="Times New Roman" pitchFamily="18" charset="0"/>
                          <a:cs typeface="Times New Roman" pitchFamily="18" charset="0"/>
                        </a:rPr>
                        <a:t>218.23</a:t>
                      </a:r>
                      <a:endParaRPr lang="fr-FR" sz="12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effectLst>
                            <a:outerShdw blurRad="38100" dist="38100" dir="2700000" algn="tl">
                              <a:srgbClr val="000000">
                                <a:alpha val="43137"/>
                              </a:srgbClr>
                            </a:outerShdw>
                          </a:effectLst>
                          <a:latin typeface="Times New Roman" pitchFamily="18" charset="0"/>
                          <a:cs typeface="Times New Roman" pitchFamily="18" charset="0"/>
                        </a:rPr>
                        <a:t>32 </a:t>
                      </a:r>
                      <a:endParaRPr lang="fr-FR" sz="12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a:effectLst>
                            <a:outerShdw blurRad="38100" dist="38100" dir="2700000" algn="tl">
                              <a:srgbClr val="000000">
                                <a:alpha val="43137"/>
                              </a:srgbClr>
                            </a:outerShdw>
                          </a:effectLst>
                          <a:latin typeface="Times New Roman" pitchFamily="18" charset="0"/>
                          <a:cs typeface="Times New Roman" pitchFamily="18" charset="0"/>
                        </a:rPr>
                        <a:t>25.38</a:t>
                      </a:r>
                      <a:endParaRPr lang="fr-FR" sz="120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r>
              <a:tr h="326901">
                <a:tc>
                  <a:txBody>
                    <a:bodyPr/>
                    <a:lstStyle/>
                    <a:p>
                      <a:pPr indent="-179705" algn="ctr">
                        <a:lnSpc>
                          <a:spcPct val="115000"/>
                        </a:lnSpc>
                        <a:spcAft>
                          <a:spcPts val="1000"/>
                        </a:spcAft>
                      </a:pPr>
                      <a:r>
                        <a:rPr lang="fr-FR" sz="1200" dirty="0">
                          <a:effectLst>
                            <a:outerShdw blurRad="38100" dist="38100" dir="2700000" algn="tl">
                              <a:srgbClr val="000000">
                                <a:alpha val="43137"/>
                              </a:srgbClr>
                            </a:outerShdw>
                          </a:effectLst>
                          <a:latin typeface="Times New Roman" pitchFamily="18" charset="0"/>
                          <a:cs typeface="Times New Roman" pitchFamily="18" charset="0"/>
                        </a:rPr>
                        <a:t>21 </a:t>
                      </a:r>
                      <a:endParaRPr lang="fr-FR" sz="12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effectLst>
                            <a:outerShdw blurRad="38100" dist="38100" dir="2700000" algn="tl">
                              <a:srgbClr val="000000">
                                <a:alpha val="43137"/>
                              </a:srgbClr>
                            </a:outerShdw>
                          </a:effectLst>
                          <a:latin typeface="Times New Roman" pitchFamily="18" charset="0"/>
                          <a:cs typeface="Times New Roman" pitchFamily="18" charset="0"/>
                        </a:rPr>
                        <a:t>218.43 </a:t>
                      </a:r>
                      <a:endParaRPr lang="fr-FR" sz="12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effectLst>
                            <a:outerShdw blurRad="38100" dist="38100" dir="2700000" algn="tl">
                              <a:srgbClr val="000000">
                                <a:alpha val="43137"/>
                              </a:srgbClr>
                            </a:outerShdw>
                          </a:effectLst>
                          <a:latin typeface="Times New Roman" pitchFamily="18" charset="0"/>
                          <a:cs typeface="Times New Roman" pitchFamily="18" charset="0"/>
                        </a:rPr>
                        <a:t>30 </a:t>
                      </a:r>
                      <a:endParaRPr lang="fr-FR" sz="12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effectLst>
                            <a:outerShdw blurRad="38100" dist="38100" dir="2700000" algn="tl">
                              <a:srgbClr val="000000">
                                <a:alpha val="43137"/>
                              </a:srgbClr>
                            </a:outerShdw>
                          </a:effectLst>
                          <a:latin typeface="Times New Roman" pitchFamily="18" charset="0"/>
                          <a:cs typeface="Times New Roman" pitchFamily="18" charset="0"/>
                        </a:rPr>
                        <a:t>25.65</a:t>
                      </a:r>
                      <a:endParaRPr lang="fr-FR" sz="12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r>
              <a:tr h="326901">
                <a:tc>
                  <a:txBody>
                    <a:bodyPr/>
                    <a:lstStyle/>
                    <a:p>
                      <a:pPr indent="-179705" algn="ctr">
                        <a:lnSpc>
                          <a:spcPct val="115000"/>
                        </a:lnSpc>
                        <a:spcAft>
                          <a:spcPts val="1000"/>
                        </a:spcAft>
                      </a:pPr>
                      <a:r>
                        <a:rPr lang="fr-FR" sz="1200" dirty="0">
                          <a:effectLst>
                            <a:outerShdw blurRad="38100" dist="38100" dir="2700000" algn="tl">
                              <a:srgbClr val="000000">
                                <a:alpha val="43137"/>
                              </a:srgbClr>
                            </a:outerShdw>
                          </a:effectLst>
                          <a:latin typeface="Times New Roman" pitchFamily="18" charset="0"/>
                          <a:cs typeface="Times New Roman" pitchFamily="18" charset="0"/>
                        </a:rPr>
                        <a:t>20</a:t>
                      </a:r>
                      <a:endParaRPr lang="fr-FR" sz="12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a:effectLst>
                            <a:outerShdw blurRad="38100" dist="38100" dir="2700000" algn="tl">
                              <a:srgbClr val="000000">
                                <a:alpha val="43137"/>
                              </a:srgbClr>
                            </a:outerShdw>
                          </a:effectLst>
                          <a:latin typeface="Times New Roman" pitchFamily="18" charset="0"/>
                          <a:cs typeface="Times New Roman" pitchFamily="18" charset="0"/>
                        </a:rPr>
                        <a:t>712.84 </a:t>
                      </a:r>
                      <a:endParaRPr lang="fr-FR" sz="120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effectLst>
                            <a:outerShdw blurRad="38100" dist="38100" dir="2700000" algn="tl">
                              <a:srgbClr val="000000">
                                <a:alpha val="43137"/>
                              </a:srgbClr>
                            </a:outerShdw>
                          </a:effectLst>
                          <a:latin typeface="Times New Roman" pitchFamily="18" charset="0"/>
                          <a:cs typeface="Times New Roman" pitchFamily="18" charset="0"/>
                        </a:rPr>
                        <a:t>29 </a:t>
                      </a:r>
                      <a:endParaRPr lang="fr-FR" sz="12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effectLst>
                            <a:outerShdw blurRad="38100" dist="38100" dir="2700000" algn="tl">
                              <a:srgbClr val="000000">
                                <a:alpha val="43137"/>
                              </a:srgbClr>
                            </a:outerShdw>
                          </a:effectLst>
                          <a:latin typeface="Times New Roman" pitchFamily="18" charset="0"/>
                          <a:cs typeface="Times New Roman" pitchFamily="18" charset="0"/>
                        </a:rPr>
                        <a:t>1433.18</a:t>
                      </a:r>
                      <a:endParaRPr lang="fr-FR" sz="12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r>
              <a:tr h="326901">
                <a:tc>
                  <a:txBody>
                    <a:bodyPr/>
                    <a:lstStyle/>
                    <a:p>
                      <a:pPr indent="-179705" algn="ctr">
                        <a:lnSpc>
                          <a:spcPct val="115000"/>
                        </a:lnSpc>
                        <a:spcAft>
                          <a:spcPts val="1000"/>
                        </a:spcAft>
                      </a:pPr>
                      <a:r>
                        <a:rPr lang="fr-FR" sz="1200">
                          <a:effectLst>
                            <a:outerShdw blurRad="38100" dist="38100" dir="2700000" algn="tl">
                              <a:srgbClr val="000000">
                                <a:alpha val="43137"/>
                              </a:srgbClr>
                            </a:outerShdw>
                          </a:effectLst>
                          <a:latin typeface="Times New Roman" pitchFamily="18" charset="0"/>
                          <a:cs typeface="Times New Roman" pitchFamily="18" charset="0"/>
                        </a:rPr>
                        <a:t>19 </a:t>
                      </a:r>
                      <a:endParaRPr lang="fr-FR" sz="120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a:effectLst>
                            <a:outerShdw blurRad="38100" dist="38100" dir="2700000" algn="tl">
                              <a:srgbClr val="000000">
                                <a:alpha val="43137"/>
                              </a:srgbClr>
                            </a:outerShdw>
                          </a:effectLst>
                          <a:latin typeface="Times New Roman" pitchFamily="18" charset="0"/>
                          <a:cs typeface="Times New Roman" pitchFamily="18" charset="0"/>
                        </a:rPr>
                        <a:t>1441.98 </a:t>
                      </a:r>
                      <a:endParaRPr lang="fr-FR" sz="120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effectLst>
                            <a:outerShdw blurRad="38100" dist="38100" dir="2700000" algn="tl">
                              <a:srgbClr val="000000">
                                <a:alpha val="43137"/>
                              </a:srgbClr>
                            </a:outerShdw>
                          </a:effectLst>
                          <a:latin typeface="Times New Roman" pitchFamily="18" charset="0"/>
                          <a:cs typeface="Times New Roman" pitchFamily="18" charset="0"/>
                        </a:rPr>
                        <a:t>27 </a:t>
                      </a:r>
                      <a:endParaRPr lang="fr-FR" sz="12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effectLst>
                            <a:outerShdw blurRad="38100" dist="38100" dir="2700000" algn="tl">
                              <a:srgbClr val="000000">
                                <a:alpha val="43137"/>
                              </a:srgbClr>
                            </a:outerShdw>
                          </a:effectLst>
                          <a:latin typeface="Times New Roman" pitchFamily="18" charset="0"/>
                          <a:cs typeface="Times New Roman" pitchFamily="18" charset="0"/>
                        </a:rPr>
                        <a:t>1433.48</a:t>
                      </a:r>
                      <a:endParaRPr lang="fr-FR" sz="12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r>
              <a:tr h="326901">
                <a:tc>
                  <a:txBody>
                    <a:bodyPr/>
                    <a:lstStyle/>
                    <a:p>
                      <a:pPr indent="-179705" algn="ctr">
                        <a:lnSpc>
                          <a:spcPct val="115000"/>
                        </a:lnSpc>
                        <a:spcAft>
                          <a:spcPts val="1000"/>
                        </a:spcAft>
                      </a:pPr>
                      <a:r>
                        <a:rPr lang="fr-FR" sz="1200">
                          <a:effectLst>
                            <a:outerShdw blurRad="38100" dist="38100" dir="2700000" algn="tl">
                              <a:srgbClr val="000000">
                                <a:alpha val="43137"/>
                              </a:srgbClr>
                            </a:outerShdw>
                          </a:effectLst>
                          <a:latin typeface="Times New Roman" pitchFamily="18" charset="0"/>
                          <a:cs typeface="Times New Roman" pitchFamily="18" charset="0"/>
                        </a:rPr>
                        <a:t>18 </a:t>
                      </a:r>
                      <a:endParaRPr lang="fr-FR" sz="120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a:effectLst>
                            <a:outerShdw blurRad="38100" dist="38100" dir="2700000" algn="tl">
                              <a:srgbClr val="000000">
                                <a:alpha val="43137"/>
                              </a:srgbClr>
                            </a:outerShdw>
                          </a:effectLst>
                          <a:latin typeface="Times New Roman" pitchFamily="18" charset="0"/>
                          <a:cs typeface="Times New Roman" pitchFamily="18" charset="0"/>
                        </a:rPr>
                        <a:t>1453.73 </a:t>
                      </a:r>
                      <a:endParaRPr lang="fr-FR" sz="120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effectLst>
                            <a:outerShdw blurRad="38100" dist="38100" dir="2700000" algn="tl">
                              <a:srgbClr val="000000">
                                <a:alpha val="43137"/>
                              </a:srgbClr>
                            </a:outerShdw>
                          </a:effectLst>
                          <a:latin typeface="Times New Roman" pitchFamily="18" charset="0"/>
                          <a:cs typeface="Times New Roman" pitchFamily="18" charset="0"/>
                        </a:rPr>
                        <a:t>26 </a:t>
                      </a:r>
                      <a:endParaRPr lang="fr-FR" sz="12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effectLst>
                            <a:outerShdw blurRad="38100" dist="38100" dir="2700000" algn="tl">
                              <a:srgbClr val="000000">
                                <a:alpha val="43137"/>
                              </a:srgbClr>
                            </a:outerShdw>
                          </a:effectLst>
                          <a:latin typeface="Times New Roman" pitchFamily="18" charset="0"/>
                          <a:cs typeface="Times New Roman" pitchFamily="18" charset="0"/>
                        </a:rPr>
                        <a:t>1626.49</a:t>
                      </a:r>
                      <a:endParaRPr lang="fr-FR" sz="12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r>
              <a:tr h="626653">
                <a:tc>
                  <a:txBody>
                    <a:bodyPr/>
                    <a:lstStyle/>
                    <a:p>
                      <a:pPr indent="-179705" algn="ctr">
                        <a:lnSpc>
                          <a:spcPct val="115000"/>
                        </a:lnSpc>
                        <a:spcAft>
                          <a:spcPts val="1000"/>
                        </a:spcAft>
                      </a:pPr>
                      <a:r>
                        <a:rPr lang="fr-FR" sz="1200">
                          <a:effectLst>
                            <a:outerShdw blurRad="38100" dist="38100" dir="2700000" algn="tl">
                              <a:srgbClr val="000000">
                                <a:alpha val="43137"/>
                              </a:srgbClr>
                            </a:outerShdw>
                          </a:effectLst>
                          <a:latin typeface="Times New Roman" pitchFamily="18" charset="0"/>
                          <a:cs typeface="Times New Roman" pitchFamily="18" charset="0"/>
                        </a:rPr>
                        <a:t>17 (optimum) </a:t>
                      </a:r>
                      <a:endParaRPr lang="fr-FR" sz="120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effectLst>
                            <a:outerShdw blurRad="38100" dist="38100" dir="2700000" algn="tl">
                              <a:srgbClr val="000000">
                                <a:alpha val="43137"/>
                              </a:srgbClr>
                            </a:outerShdw>
                          </a:effectLst>
                          <a:latin typeface="Times New Roman" pitchFamily="18" charset="0"/>
                          <a:cs typeface="Times New Roman" pitchFamily="18" charset="0"/>
                        </a:rPr>
                        <a:t>1459.73 </a:t>
                      </a:r>
                      <a:endParaRPr lang="fr-FR" sz="12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a:effectLst>
                            <a:outerShdw blurRad="38100" dist="38100" dir="2700000" algn="tl">
                              <a:srgbClr val="000000">
                                <a:alpha val="43137"/>
                              </a:srgbClr>
                            </a:outerShdw>
                          </a:effectLst>
                          <a:latin typeface="Times New Roman" pitchFamily="18" charset="0"/>
                          <a:cs typeface="Times New Roman" pitchFamily="18" charset="0"/>
                        </a:rPr>
                        <a:t>24 </a:t>
                      </a:r>
                      <a:endParaRPr lang="fr-FR" sz="120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effectLst>
                            <a:outerShdw blurRad="38100" dist="38100" dir="2700000" algn="tl">
                              <a:srgbClr val="000000">
                                <a:alpha val="43137"/>
                              </a:srgbClr>
                            </a:outerShdw>
                          </a:effectLst>
                          <a:latin typeface="Times New Roman" pitchFamily="18" charset="0"/>
                          <a:cs typeface="Times New Roman" pitchFamily="18" charset="0"/>
                        </a:rPr>
                        <a:t>1626.84 </a:t>
                      </a:r>
                      <a:endParaRPr lang="fr-FR" sz="12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9525" marR="9525" marT="9525" marB="9525" anchor="ctr"/>
                </a:tc>
              </a:tr>
            </a:tbl>
          </a:graphicData>
        </a:graphic>
      </p:graphicFrame>
      <p:sp>
        <p:nvSpPr>
          <p:cNvPr id="6" name="Pentagone 5"/>
          <p:cNvSpPr/>
          <p:nvPr/>
        </p:nvSpPr>
        <p:spPr>
          <a:xfrm>
            <a:off x="1785918" y="6159078"/>
            <a:ext cx="5143536" cy="484632"/>
          </a:xfrm>
          <a:prstGeom prst="homePlat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solidFill>
                  <a:schemeClr val="tx1"/>
                </a:solidFill>
                <a:latin typeface="Times New Roman" pitchFamily="18" charset="0"/>
                <a:ea typeface="Times New Roman" pitchFamily="18" charset="0"/>
                <a:cs typeface="Times New Roman" pitchFamily="18" charset="0"/>
              </a:rPr>
              <a:t>2-R</a:t>
            </a: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sultats en seconde avec lp_solve </a:t>
            </a:r>
            <a:endParaRPr lang="fr-FR" dirty="0"/>
          </a:p>
        </p:txBody>
      </p:sp>
      <p:sp>
        <p:nvSpPr>
          <p:cNvPr id="5" name="Rectangle 4"/>
          <p:cNvSpPr/>
          <p:nvPr/>
        </p:nvSpPr>
        <p:spPr>
          <a:xfrm>
            <a:off x="1500166" y="285728"/>
            <a:ext cx="6082947" cy="461665"/>
          </a:xfrm>
          <a:prstGeom prst="rect">
            <a:avLst/>
          </a:prstGeom>
        </p:spPr>
        <p:txBody>
          <a:bodyPr wrap="none">
            <a:spAutoFit/>
          </a:bodyPr>
          <a:lstStyle/>
          <a:p>
            <a:r>
              <a:rPr lang="fr-FR" sz="2400" b="1" dirty="0" smtClean="0">
                <a:latin typeface="Times New Roman" pitchFamily="18" charset="0"/>
                <a:cs typeface="Times New Roman" pitchFamily="18" charset="0"/>
              </a:rPr>
              <a:t>Problème de satisfiabilité de contraintes CSP</a:t>
            </a:r>
            <a:endParaRPr lang="fr-FR" sz="2400" dirty="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4)">
                                      <p:cBhvr>
                                        <p:cTn id="29" dur="500"/>
                                        <p:tgtEl>
                                          <p:spTgt spid="4"/>
                                        </p:tgtEl>
                                      </p:cBhvr>
                                    </p:animEffect>
                                  </p:childTnLst>
                                </p:cTn>
                              </p:par>
                              <p:par>
                                <p:cTn id="30" presetID="21" presetClass="entr" presetSubtype="4" fill="hold" grpId="1"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4)">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500034" y="500042"/>
          <a:ext cx="8143932" cy="2752344"/>
        </p:xfrm>
        <a:graphic>
          <a:graphicData uri="http://schemas.openxmlformats.org/drawingml/2006/table">
            <a:tbl>
              <a:tblPr>
                <a:tableStyleId>{35758FB7-9AC5-4552-8A53-C91805E547FA}</a:tableStyleId>
              </a:tblPr>
              <a:tblGrid>
                <a:gridCol w="1978899"/>
                <a:gridCol w="2055011"/>
                <a:gridCol w="2055011"/>
                <a:gridCol w="2055011"/>
              </a:tblGrid>
              <a:tr h="142877">
                <a:tc>
                  <a:txBody>
                    <a:bodyPr/>
                    <a:lstStyle/>
                    <a:p>
                      <a:pPr indent="-179705" algn="ctr">
                        <a:lnSpc>
                          <a:spcPct val="115000"/>
                        </a:lnSpc>
                        <a:spcAft>
                          <a:spcPts val="1000"/>
                        </a:spcAft>
                      </a:pPr>
                      <a:r>
                        <a:rPr lang="fr-FR" sz="1200" b="1" dirty="0" smtClean="0">
                          <a:latin typeface="Times New Roman" pitchFamily="18" charset="0"/>
                          <a:cs typeface="Times New Roman" pitchFamily="18" charset="0"/>
                        </a:rPr>
                        <a:t>             Qualité </a:t>
                      </a:r>
                      <a:r>
                        <a:rPr lang="fr-FR" sz="1200" b="1" dirty="0">
                          <a:latin typeface="Times New Roman" pitchFamily="18" charset="0"/>
                          <a:cs typeface="Times New Roman" pitchFamily="18" charset="0"/>
                        </a:rPr>
                        <a:t>sol.</a:t>
                      </a:r>
                      <a:endParaRPr lang="fr-FR" sz="1200" b="1" dirty="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b="1" dirty="0">
                          <a:latin typeface="Times New Roman" pitchFamily="18" charset="0"/>
                          <a:cs typeface="Times New Roman" pitchFamily="18" charset="0"/>
                        </a:rPr>
                        <a:t>bacp 8 </a:t>
                      </a:r>
                      <a:endParaRPr lang="fr-FR" sz="1200" b="1" dirty="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b="1" dirty="0">
                          <a:latin typeface="Times New Roman" pitchFamily="18" charset="0"/>
                          <a:cs typeface="Times New Roman" pitchFamily="18" charset="0"/>
                        </a:rPr>
                        <a:t>bacp 10 </a:t>
                      </a:r>
                      <a:endParaRPr lang="fr-FR" sz="1200" b="1" dirty="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b="1" dirty="0">
                          <a:latin typeface="Times New Roman" pitchFamily="18" charset="0"/>
                          <a:cs typeface="Times New Roman" pitchFamily="18" charset="0"/>
                        </a:rPr>
                        <a:t>bacp 12 </a:t>
                      </a:r>
                      <a:endParaRPr lang="fr-FR" sz="1200" b="1" dirty="0">
                        <a:latin typeface="Times New Roman" pitchFamily="18" charset="0"/>
                        <a:ea typeface="Times New Roman"/>
                        <a:cs typeface="Times New Roman" pitchFamily="18" charset="0"/>
                      </a:endParaRPr>
                    </a:p>
                  </a:txBody>
                  <a:tcPr marL="9525" marR="9525" marT="9525" marB="9525" anchor="ctr"/>
                </a:tc>
              </a:tr>
              <a:tr h="215353">
                <a:tc>
                  <a:txBody>
                    <a:bodyPr/>
                    <a:lstStyle/>
                    <a:p>
                      <a:pPr indent="-179705" algn="ctr">
                        <a:lnSpc>
                          <a:spcPct val="115000"/>
                        </a:lnSpc>
                        <a:spcAft>
                          <a:spcPts val="1000"/>
                        </a:spcAft>
                      </a:pPr>
                      <a:r>
                        <a:rPr lang="fr-FR" sz="1200" dirty="0">
                          <a:latin typeface="Times New Roman" pitchFamily="18" charset="0"/>
                          <a:cs typeface="Times New Roman" pitchFamily="18" charset="0"/>
                        </a:rPr>
                        <a:t>24 </a:t>
                      </a:r>
                      <a:endParaRPr lang="fr-FR" sz="1200" dirty="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latin typeface="Times New Roman" pitchFamily="18" charset="0"/>
                          <a:cs typeface="Times New Roman" pitchFamily="18" charset="0"/>
                        </a:rPr>
                        <a:t>0.47 </a:t>
                      </a:r>
                      <a:endParaRPr lang="fr-FR" sz="1200" dirty="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latin typeface="Times New Roman" pitchFamily="18" charset="0"/>
                          <a:cs typeface="Times New Roman" pitchFamily="18" charset="0"/>
                        </a:rPr>
                        <a:t>4.71 </a:t>
                      </a:r>
                      <a:endParaRPr lang="fr-FR" sz="1200" dirty="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latin typeface="Times New Roman" pitchFamily="18" charset="0"/>
                          <a:cs typeface="Times New Roman" pitchFamily="18" charset="0"/>
                        </a:rPr>
                        <a:t>2.34</a:t>
                      </a:r>
                      <a:endParaRPr lang="fr-FR" sz="1200" dirty="0">
                        <a:latin typeface="Times New Roman" pitchFamily="18" charset="0"/>
                        <a:ea typeface="Times New Roman"/>
                        <a:cs typeface="Times New Roman" pitchFamily="18" charset="0"/>
                      </a:endParaRPr>
                    </a:p>
                  </a:txBody>
                  <a:tcPr marL="9525" marR="9525" marT="9525" marB="9525" anchor="ctr"/>
                </a:tc>
              </a:tr>
              <a:tr h="215353">
                <a:tc>
                  <a:txBody>
                    <a:bodyPr/>
                    <a:lstStyle/>
                    <a:p>
                      <a:pPr indent="-179705" algn="ctr">
                        <a:lnSpc>
                          <a:spcPct val="115000"/>
                        </a:lnSpc>
                        <a:spcAft>
                          <a:spcPts val="1000"/>
                        </a:spcAft>
                      </a:pPr>
                      <a:r>
                        <a:rPr lang="fr-FR" sz="1200" dirty="0">
                          <a:latin typeface="Times New Roman" pitchFamily="18" charset="0"/>
                          <a:cs typeface="Times New Roman" pitchFamily="18" charset="0"/>
                        </a:rPr>
                        <a:t>23 </a:t>
                      </a:r>
                      <a:endParaRPr lang="fr-FR" sz="1200" dirty="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a:latin typeface="Times New Roman" pitchFamily="18" charset="0"/>
                          <a:cs typeface="Times New Roman" pitchFamily="18" charset="0"/>
                        </a:rPr>
                        <a:t>0.54 </a:t>
                      </a:r>
                      <a:endParaRPr lang="fr-FR" sz="120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a:latin typeface="Times New Roman" pitchFamily="18" charset="0"/>
                          <a:cs typeface="Times New Roman" pitchFamily="18" charset="0"/>
                        </a:rPr>
                        <a:t>4.67 </a:t>
                      </a:r>
                      <a:endParaRPr lang="fr-FR" sz="120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latin typeface="Times New Roman" pitchFamily="18" charset="0"/>
                          <a:cs typeface="Times New Roman" pitchFamily="18" charset="0"/>
                        </a:rPr>
                        <a:t>2.40</a:t>
                      </a:r>
                      <a:endParaRPr lang="fr-FR" sz="1200" dirty="0">
                        <a:latin typeface="Times New Roman" pitchFamily="18" charset="0"/>
                        <a:ea typeface="Times New Roman"/>
                        <a:cs typeface="Times New Roman" pitchFamily="18" charset="0"/>
                      </a:endParaRPr>
                    </a:p>
                  </a:txBody>
                  <a:tcPr marL="9525" marR="9525" marT="9525" marB="9525" anchor="ctr"/>
                </a:tc>
              </a:tr>
              <a:tr h="215353">
                <a:tc>
                  <a:txBody>
                    <a:bodyPr/>
                    <a:lstStyle/>
                    <a:p>
                      <a:pPr indent="-179705" algn="ctr">
                        <a:lnSpc>
                          <a:spcPct val="115000"/>
                        </a:lnSpc>
                        <a:spcAft>
                          <a:spcPts val="1000"/>
                        </a:spcAft>
                      </a:pPr>
                      <a:r>
                        <a:rPr lang="fr-FR" sz="1200" dirty="0">
                          <a:latin typeface="Times New Roman" pitchFamily="18" charset="0"/>
                          <a:cs typeface="Times New Roman" pitchFamily="18" charset="0"/>
                        </a:rPr>
                        <a:t>22</a:t>
                      </a:r>
                      <a:endParaRPr lang="fr-FR" sz="1200" dirty="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latin typeface="Times New Roman" pitchFamily="18" charset="0"/>
                          <a:cs typeface="Times New Roman" pitchFamily="18" charset="0"/>
                        </a:rPr>
                        <a:t>0.61 </a:t>
                      </a:r>
                      <a:endParaRPr lang="fr-FR" sz="1200" dirty="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a:latin typeface="Times New Roman" pitchFamily="18" charset="0"/>
                          <a:cs typeface="Times New Roman" pitchFamily="18" charset="0"/>
                        </a:rPr>
                        <a:t>3.68 </a:t>
                      </a:r>
                      <a:endParaRPr lang="fr-FR" sz="120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latin typeface="Times New Roman" pitchFamily="18" charset="0"/>
                          <a:cs typeface="Times New Roman" pitchFamily="18" charset="0"/>
                        </a:rPr>
                        <a:t>2.48</a:t>
                      </a:r>
                      <a:endParaRPr lang="fr-FR" sz="1200" dirty="0">
                        <a:latin typeface="Times New Roman" pitchFamily="18" charset="0"/>
                        <a:ea typeface="Times New Roman"/>
                        <a:cs typeface="Times New Roman" pitchFamily="18" charset="0"/>
                      </a:endParaRPr>
                    </a:p>
                  </a:txBody>
                  <a:tcPr marL="9525" marR="9525" marT="9525" marB="9525" anchor="ctr"/>
                </a:tc>
              </a:tr>
              <a:tr h="215353">
                <a:tc>
                  <a:txBody>
                    <a:bodyPr/>
                    <a:lstStyle/>
                    <a:p>
                      <a:pPr indent="-179705" algn="ctr">
                        <a:lnSpc>
                          <a:spcPct val="115000"/>
                        </a:lnSpc>
                        <a:spcAft>
                          <a:spcPts val="1000"/>
                        </a:spcAft>
                      </a:pPr>
                      <a:r>
                        <a:rPr lang="fr-FR" sz="1200" dirty="0">
                          <a:latin typeface="Times New Roman" pitchFamily="18" charset="0"/>
                          <a:cs typeface="Times New Roman" pitchFamily="18" charset="0"/>
                        </a:rPr>
                        <a:t>21 </a:t>
                      </a:r>
                      <a:endParaRPr lang="fr-FR" sz="1200" dirty="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latin typeface="Times New Roman" pitchFamily="18" charset="0"/>
                          <a:cs typeface="Times New Roman" pitchFamily="18" charset="0"/>
                        </a:rPr>
                        <a:t>0.61 </a:t>
                      </a:r>
                      <a:endParaRPr lang="fr-FR" sz="1200" dirty="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a:latin typeface="Times New Roman" pitchFamily="18" charset="0"/>
                          <a:cs typeface="Times New Roman" pitchFamily="18" charset="0"/>
                        </a:rPr>
                        <a:t>4.36 </a:t>
                      </a:r>
                      <a:endParaRPr lang="fr-FR" sz="120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latin typeface="Times New Roman" pitchFamily="18" charset="0"/>
                          <a:cs typeface="Times New Roman" pitchFamily="18" charset="0"/>
                        </a:rPr>
                        <a:t>2.76</a:t>
                      </a:r>
                      <a:endParaRPr lang="fr-FR" sz="1200" dirty="0">
                        <a:latin typeface="Times New Roman" pitchFamily="18" charset="0"/>
                        <a:ea typeface="Times New Roman"/>
                        <a:cs typeface="Times New Roman" pitchFamily="18" charset="0"/>
                      </a:endParaRPr>
                    </a:p>
                  </a:txBody>
                  <a:tcPr marL="9525" marR="9525" marT="9525" marB="9525" anchor="ctr"/>
                </a:tc>
              </a:tr>
              <a:tr h="215353">
                <a:tc>
                  <a:txBody>
                    <a:bodyPr/>
                    <a:lstStyle/>
                    <a:p>
                      <a:pPr indent="-179705" algn="ctr">
                        <a:lnSpc>
                          <a:spcPct val="115000"/>
                        </a:lnSpc>
                        <a:spcAft>
                          <a:spcPts val="1000"/>
                        </a:spcAft>
                      </a:pPr>
                      <a:r>
                        <a:rPr lang="fr-FR" sz="1200" dirty="0">
                          <a:latin typeface="Times New Roman" pitchFamily="18" charset="0"/>
                          <a:cs typeface="Times New Roman" pitchFamily="18" charset="0"/>
                        </a:rPr>
                        <a:t>20</a:t>
                      </a:r>
                      <a:endParaRPr lang="fr-FR" sz="1200" dirty="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latin typeface="Times New Roman" pitchFamily="18" charset="0"/>
                          <a:cs typeface="Times New Roman" pitchFamily="18" charset="0"/>
                        </a:rPr>
                        <a:t>0.69 </a:t>
                      </a:r>
                      <a:endParaRPr lang="fr-FR" sz="1200" dirty="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a:latin typeface="Times New Roman" pitchFamily="18" charset="0"/>
                          <a:cs typeface="Times New Roman" pitchFamily="18" charset="0"/>
                        </a:rPr>
                        <a:t>4.63</a:t>
                      </a:r>
                      <a:endParaRPr lang="fr-FR" sz="120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latin typeface="Times New Roman" pitchFamily="18" charset="0"/>
                          <a:cs typeface="Times New Roman" pitchFamily="18" charset="0"/>
                        </a:rPr>
                        <a:t>3.20 </a:t>
                      </a:r>
                      <a:endParaRPr lang="fr-FR" sz="1200" dirty="0">
                        <a:latin typeface="Times New Roman" pitchFamily="18" charset="0"/>
                        <a:ea typeface="Times New Roman"/>
                        <a:cs typeface="Times New Roman" pitchFamily="18" charset="0"/>
                      </a:endParaRPr>
                    </a:p>
                  </a:txBody>
                  <a:tcPr marL="9525" marR="9525" marT="9525" marB="9525" anchor="ctr"/>
                </a:tc>
              </a:tr>
              <a:tr h="215353">
                <a:tc>
                  <a:txBody>
                    <a:bodyPr/>
                    <a:lstStyle/>
                    <a:p>
                      <a:pPr indent="-179705" algn="ctr">
                        <a:lnSpc>
                          <a:spcPct val="115000"/>
                        </a:lnSpc>
                        <a:spcAft>
                          <a:spcPts val="1000"/>
                        </a:spcAft>
                      </a:pPr>
                      <a:r>
                        <a:rPr lang="fr-FR" sz="1200" dirty="0">
                          <a:latin typeface="Times New Roman" pitchFamily="18" charset="0"/>
                          <a:cs typeface="Times New Roman" pitchFamily="18" charset="0"/>
                        </a:rPr>
                        <a:t>19 </a:t>
                      </a:r>
                      <a:endParaRPr lang="fr-FR" sz="1200" dirty="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latin typeface="Times New Roman" pitchFamily="18" charset="0"/>
                          <a:cs typeface="Times New Roman" pitchFamily="18" charset="0"/>
                        </a:rPr>
                        <a:t>0.83 </a:t>
                      </a:r>
                      <a:endParaRPr lang="fr-FR" sz="1200" dirty="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a:latin typeface="Times New Roman" pitchFamily="18" charset="0"/>
                          <a:cs typeface="Times New Roman" pitchFamily="18" charset="0"/>
                        </a:rPr>
                        <a:t>4.95 </a:t>
                      </a:r>
                      <a:endParaRPr lang="fr-FR" sz="120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latin typeface="Times New Roman" pitchFamily="18" charset="0"/>
                          <a:cs typeface="Times New Roman" pitchFamily="18" charset="0"/>
                        </a:rPr>
                        <a:t>4.25 </a:t>
                      </a:r>
                      <a:endParaRPr lang="fr-FR" sz="1200" dirty="0">
                        <a:latin typeface="Times New Roman" pitchFamily="18" charset="0"/>
                        <a:ea typeface="Times New Roman"/>
                        <a:cs typeface="Times New Roman" pitchFamily="18" charset="0"/>
                      </a:endParaRPr>
                    </a:p>
                  </a:txBody>
                  <a:tcPr marL="9525" marR="9525" marT="9525" marB="9525" anchor="ctr"/>
                </a:tc>
              </a:tr>
              <a:tr h="215353">
                <a:tc>
                  <a:txBody>
                    <a:bodyPr/>
                    <a:lstStyle/>
                    <a:p>
                      <a:pPr indent="-179705" algn="ctr">
                        <a:lnSpc>
                          <a:spcPct val="115000"/>
                        </a:lnSpc>
                        <a:spcAft>
                          <a:spcPts val="1000"/>
                        </a:spcAft>
                      </a:pPr>
                      <a:r>
                        <a:rPr lang="fr-FR" sz="1200" dirty="0">
                          <a:latin typeface="Times New Roman" pitchFamily="18" charset="0"/>
                          <a:cs typeface="Times New Roman" pitchFamily="18" charset="0"/>
                        </a:rPr>
                        <a:t>18 </a:t>
                      </a:r>
                      <a:endParaRPr lang="fr-FR" sz="1200" dirty="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latin typeface="Times New Roman" pitchFamily="18" charset="0"/>
                          <a:cs typeface="Times New Roman" pitchFamily="18" charset="0"/>
                        </a:rPr>
                        <a:t>1.20 </a:t>
                      </a:r>
                      <a:endParaRPr lang="fr-FR" sz="1200" dirty="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latin typeface="Times New Roman" pitchFamily="18" charset="0"/>
                          <a:cs typeface="Times New Roman" pitchFamily="18" charset="0"/>
                        </a:rPr>
                        <a:t>5.13</a:t>
                      </a:r>
                      <a:endParaRPr lang="fr-FR" sz="1200" dirty="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latin typeface="Times New Roman" pitchFamily="18" charset="0"/>
                          <a:cs typeface="Times New Roman" pitchFamily="18" charset="0"/>
                        </a:rPr>
                        <a:t>35.20</a:t>
                      </a:r>
                      <a:endParaRPr lang="fr-FR" sz="1200" dirty="0">
                        <a:latin typeface="Times New Roman" pitchFamily="18" charset="0"/>
                        <a:ea typeface="Times New Roman"/>
                        <a:cs typeface="Times New Roman" pitchFamily="18" charset="0"/>
                      </a:endParaRPr>
                    </a:p>
                  </a:txBody>
                  <a:tcPr marL="9525" marR="9525" marT="9525" marB="9525" anchor="ctr"/>
                </a:tc>
              </a:tr>
              <a:tr h="215353">
                <a:tc>
                  <a:txBody>
                    <a:bodyPr/>
                    <a:lstStyle/>
                    <a:p>
                      <a:pPr indent="-179705" algn="ctr">
                        <a:lnSpc>
                          <a:spcPct val="115000"/>
                        </a:lnSpc>
                        <a:spcAft>
                          <a:spcPts val="1000"/>
                        </a:spcAft>
                      </a:pPr>
                      <a:r>
                        <a:rPr lang="fr-FR" sz="1200" dirty="0">
                          <a:latin typeface="Times New Roman" pitchFamily="18" charset="0"/>
                          <a:cs typeface="Times New Roman" pitchFamily="18" charset="0"/>
                        </a:rPr>
                        <a:t>17 </a:t>
                      </a:r>
                      <a:endParaRPr lang="fr-FR" sz="1200" dirty="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latin typeface="Times New Roman" pitchFamily="18" charset="0"/>
                          <a:cs typeface="Times New Roman" pitchFamily="18" charset="0"/>
                        </a:rPr>
                        <a:t>15.05 (optimum) </a:t>
                      </a:r>
                      <a:endParaRPr lang="fr-FR" sz="1200" dirty="0">
                        <a:latin typeface="Times New Roman" pitchFamily="18" charset="0"/>
                        <a:ea typeface="Times New Roman"/>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latin typeface="Times New Roman" pitchFamily="18" charset="0"/>
                          <a:cs typeface="Times New Roman" pitchFamily="18" charset="0"/>
                        </a:rPr>
                        <a:t>5.60</a:t>
                      </a:r>
                      <a:endParaRPr lang="fr-FR" sz="1200" dirty="0">
                        <a:latin typeface="Times New Roman" pitchFamily="18" charset="0"/>
                        <a:ea typeface="Times New Roman"/>
                        <a:cs typeface="Times New Roman" pitchFamily="18" charset="0"/>
                      </a:endParaRPr>
                    </a:p>
                  </a:txBody>
                  <a:tcPr marL="9525" marR="9525" marT="9525" marB="9525" anchor="ctr"/>
                </a:tc>
                <a:tc>
                  <a:txBody>
                    <a:bodyPr/>
                    <a:lstStyle/>
                    <a:p>
                      <a:pPr algn="ctr">
                        <a:lnSpc>
                          <a:spcPct val="115000"/>
                        </a:lnSpc>
                      </a:pPr>
                      <a:endParaRPr lang="fr-FR" sz="1200" dirty="0">
                        <a:latin typeface="Times New Roman" pitchFamily="18" charset="0"/>
                        <a:cs typeface="Times New Roman" pitchFamily="18" charset="0"/>
                      </a:endParaRPr>
                    </a:p>
                  </a:txBody>
                  <a:tcPr marL="9525" marR="9525" marT="9525" marB="9525" anchor="ctr"/>
                </a:tc>
              </a:tr>
              <a:tr h="215353">
                <a:tc>
                  <a:txBody>
                    <a:bodyPr/>
                    <a:lstStyle/>
                    <a:p>
                      <a:pPr indent="-179705" algn="ctr">
                        <a:lnSpc>
                          <a:spcPct val="115000"/>
                        </a:lnSpc>
                        <a:spcAft>
                          <a:spcPts val="1000"/>
                        </a:spcAft>
                      </a:pPr>
                      <a:r>
                        <a:rPr lang="fr-FR" sz="1200" dirty="0">
                          <a:latin typeface="Times New Roman" pitchFamily="18" charset="0"/>
                          <a:cs typeface="Times New Roman" pitchFamily="18" charset="0"/>
                        </a:rPr>
                        <a:t>16 </a:t>
                      </a:r>
                      <a:endParaRPr lang="fr-FR" sz="1200" dirty="0">
                        <a:latin typeface="Times New Roman" pitchFamily="18" charset="0"/>
                        <a:ea typeface="Times New Roman"/>
                        <a:cs typeface="Times New Roman" pitchFamily="18" charset="0"/>
                      </a:endParaRPr>
                    </a:p>
                  </a:txBody>
                  <a:tcPr marL="9525" marR="9525" marT="9525" marB="9525" anchor="ctr"/>
                </a:tc>
                <a:tc>
                  <a:txBody>
                    <a:bodyPr/>
                    <a:lstStyle/>
                    <a:p>
                      <a:pPr algn="ctr">
                        <a:lnSpc>
                          <a:spcPct val="115000"/>
                        </a:lnSpc>
                      </a:pPr>
                      <a:endParaRPr lang="fr-FR" sz="1200">
                        <a:latin typeface="Times New Roman" pitchFamily="18" charset="0"/>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latin typeface="Times New Roman" pitchFamily="18" charset="0"/>
                          <a:cs typeface="Times New Roman" pitchFamily="18" charset="0"/>
                        </a:rPr>
                        <a:t>6.39</a:t>
                      </a:r>
                      <a:endParaRPr lang="fr-FR" sz="1200" dirty="0">
                        <a:latin typeface="Times New Roman" pitchFamily="18" charset="0"/>
                        <a:ea typeface="Times New Roman"/>
                        <a:cs typeface="Times New Roman" pitchFamily="18" charset="0"/>
                      </a:endParaRPr>
                    </a:p>
                  </a:txBody>
                  <a:tcPr marL="9525" marR="9525" marT="9525" marB="9525" anchor="ctr"/>
                </a:tc>
                <a:tc>
                  <a:txBody>
                    <a:bodyPr/>
                    <a:lstStyle/>
                    <a:p>
                      <a:pPr algn="ctr">
                        <a:lnSpc>
                          <a:spcPct val="115000"/>
                        </a:lnSpc>
                      </a:pPr>
                      <a:endParaRPr lang="fr-FR" sz="1200" dirty="0">
                        <a:latin typeface="Times New Roman" pitchFamily="18" charset="0"/>
                        <a:cs typeface="Times New Roman" pitchFamily="18" charset="0"/>
                      </a:endParaRPr>
                    </a:p>
                  </a:txBody>
                  <a:tcPr marL="9525" marR="9525" marT="9525" marB="9525" anchor="ctr"/>
                </a:tc>
              </a:tr>
              <a:tr h="215353">
                <a:tc>
                  <a:txBody>
                    <a:bodyPr/>
                    <a:lstStyle/>
                    <a:p>
                      <a:pPr indent="-179705" algn="ctr">
                        <a:lnSpc>
                          <a:spcPct val="115000"/>
                        </a:lnSpc>
                        <a:spcAft>
                          <a:spcPts val="1000"/>
                        </a:spcAft>
                      </a:pPr>
                      <a:r>
                        <a:rPr lang="fr-FR" sz="1200">
                          <a:latin typeface="Times New Roman" pitchFamily="18" charset="0"/>
                          <a:cs typeface="Times New Roman" pitchFamily="18" charset="0"/>
                        </a:rPr>
                        <a:t>15 </a:t>
                      </a:r>
                      <a:endParaRPr lang="fr-FR" sz="1200">
                        <a:latin typeface="Times New Roman" pitchFamily="18" charset="0"/>
                        <a:ea typeface="Times New Roman"/>
                        <a:cs typeface="Times New Roman" pitchFamily="18" charset="0"/>
                      </a:endParaRPr>
                    </a:p>
                  </a:txBody>
                  <a:tcPr marL="9525" marR="9525" marT="9525" marB="9525" anchor="ctr"/>
                </a:tc>
                <a:tc>
                  <a:txBody>
                    <a:bodyPr/>
                    <a:lstStyle/>
                    <a:p>
                      <a:pPr algn="ctr">
                        <a:lnSpc>
                          <a:spcPct val="115000"/>
                        </a:lnSpc>
                      </a:pPr>
                      <a:endParaRPr lang="fr-FR" sz="1200">
                        <a:latin typeface="Times New Roman" pitchFamily="18" charset="0"/>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latin typeface="Times New Roman" pitchFamily="18" charset="0"/>
                          <a:cs typeface="Times New Roman" pitchFamily="18" charset="0"/>
                        </a:rPr>
                        <a:t>8.53 </a:t>
                      </a:r>
                      <a:endParaRPr lang="fr-FR" sz="1200" dirty="0">
                        <a:latin typeface="Times New Roman" pitchFamily="18" charset="0"/>
                        <a:ea typeface="Times New Roman"/>
                        <a:cs typeface="Times New Roman" pitchFamily="18" charset="0"/>
                      </a:endParaRPr>
                    </a:p>
                  </a:txBody>
                  <a:tcPr marL="9525" marR="9525" marT="9525" marB="9525" anchor="ctr"/>
                </a:tc>
                <a:tc>
                  <a:txBody>
                    <a:bodyPr/>
                    <a:lstStyle/>
                    <a:p>
                      <a:pPr algn="ctr">
                        <a:lnSpc>
                          <a:spcPct val="115000"/>
                        </a:lnSpc>
                      </a:pPr>
                      <a:endParaRPr lang="fr-FR" sz="1200" dirty="0">
                        <a:latin typeface="Times New Roman" pitchFamily="18" charset="0"/>
                        <a:cs typeface="Times New Roman" pitchFamily="18" charset="0"/>
                      </a:endParaRPr>
                    </a:p>
                  </a:txBody>
                  <a:tcPr marL="9525" marR="9525" marT="9525" marB="9525" anchor="ctr"/>
                </a:tc>
              </a:tr>
              <a:tr h="215353">
                <a:tc>
                  <a:txBody>
                    <a:bodyPr/>
                    <a:lstStyle/>
                    <a:p>
                      <a:pPr indent="-179705" algn="ctr">
                        <a:lnSpc>
                          <a:spcPct val="115000"/>
                        </a:lnSpc>
                        <a:spcAft>
                          <a:spcPts val="1000"/>
                        </a:spcAft>
                      </a:pPr>
                      <a:r>
                        <a:rPr lang="fr-FR" sz="1200" dirty="0">
                          <a:latin typeface="Times New Roman" pitchFamily="18" charset="0"/>
                          <a:cs typeface="Times New Roman" pitchFamily="18" charset="0"/>
                        </a:rPr>
                        <a:t>14 </a:t>
                      </a:r>
                      <a:endParaRPr lang="fr-FR" sz="1200" dirty="0">
                        <a:latin typeface="Times New Roman" pitchFamily="18" charset="0"/>
                        <a:ea typeface="Times New Roman"/>
                        <a:cs typeface="Times New Roman" pitchFamily="18" charset="0"/>
                      </a:endParaRPr>
                    </a:p>
                  </a:txBody>
                  <a:tcPr marL="9525" marR="9525" marT="9525" marB="9525" anchor="ctr"/>
                </a:tc>
                <a:tc>
                  <a:txBody>
                    <a:bodyPr/>
                    <a:lstStyle/>
                    <a:p>
                      <a:pPr algn="ctr">
                        <a:lnSpc>
                          <a:spcPct val="115000"/>
                        </a:lnSpc>
                      </a:pPr>
                      <a:endParaRPr lang="fr-FR" sz="1200">
                        <a:latin typeface="Times New Roman" pitchFamily="18" charset="0"/>
                        <a:cs typeface="Times New Roman" pitchFamily="18" charset="0"/>
                      </a:endParaRPr>
                    </a:p>
                  </a:txBody>
                  <a:tcPr marL="9525" marR="9525" marT="9525" marB="9525" anchor="ctr"/>
                </a:tc>
                <a:tc>
                  <a:txBody>
                    <a:bodyPr/>
                    <a:lstStyle/>
                    <a:p>
                      <a:pPr indent="-179705" algn="ctr">
                        <a:lnSpc>
                          <a:spcPct val="115000"/>
                        </a:lnSpc>
                        <a:spcAft>
                          <a:spcPts val="1000"/>
                        </a:spcAft>
                      </a:pPr>
                      <a:r>
                        <a:rPr lang="fr-FR" sz="1200" dirty="0">
                          <a:latin typeface="Times New Roman" pitchFamily="18" charset="0"/>
                          <a:cs typeface="Times New Roman" pitchFamily="18" charset="0"/>
                        </a:rPr>
                        <a:t>34.84 (optimum) </a:t>
                      </a:r>
                      <a:endParaRPr lang="fr-FR" sz="1200" dirty="0">
                        <a:latin typeface="Times New Roman" pitchFamily="18" charset="0"/>
                        <a:ea typeface="Times New Roman"/>
                        <a:cs typeface="Times New Roman" pitchFamily="18" charset="0"/>
                      </a:endParaRPr>
                    </a:p>
                  </a:txBody>
                  <a:tcPr marL="9525" marR="9525" marT="9525" marB="9525" anchor="ctr"/>
                </a:tc>
                <a:tc>
                  <a:txBody>
                    <a:bodyPr/>
                    <a:lstStyle/>
                    <a:p>
                      <a:pPr algn="ctr">
                        <a:lnSpc>
                          <a:spcPct val="115000"/>
                        </a:lnSpc>
                      </a:pPr>
                      <a:endParaRPr lang="fr-FR" sz="1200" dirty="0">
                        <a:latin typeface="Times New Roman" pitchFamily="18" charset="0"/>
                        <a:cs typeface="Times New Roman" pitchFamily="18" charset="0"/>
                      </a:endParaRPr>
                    </a:p>
                  </a:txBody>
                  <a:tcPr marL="9525" marR="9525" marT="9525" marB="9525" anchor="ctr"/>
                </a:tc>
              </a:tr>
            </a:tbl>
          </a:graphicData>
        </a:graphic>
      </p:graphicFrame>
      <p:sp>
        <p:nvSpPr>
          <p:cNvPr id="5" name="Flèche droite à entaille 4"/>
          <p:cNvSpPr/>
          <p:nvPr/>
        </p:nvSpPr>
        <p:spPr>
          <a:xfrm>
            <a:off x="1928794" y="3071810"/>
            <a:ext cx="4071966" cy="484632"/>
          </a:xfrm>
          <a:prstGeom prst="notchedRightArrow">
            <a:avLst>
              <a:gd name="adj1" fmla="val 86519"/>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solidFill>
                  <a:schemeClr val="tx1"/>
                </a:solidFill>
                <a:latin typeface="Times New Roman" pitchFamily="18" charset="0"/>
                <a:ea typeface="Times New Roman" pitchFamily="18" charset="0"/>
                <a:cs typeface="Times New Roman" pitchFamily="18" charset="0"/>
              </a:rPr>
              <a:t>3-R</a:t>
            </a:r>
            <a:r>
              <a:rPr lang="fr-FR" dirty="0" smtClean="0">
                <a:solidFill>
                  <a:schemeClr val="tx1"/>
                </a:solidFill>
                <a:latin typeface="Calibri"/>
                <a:ea typeface="Times New Roman" pitchFamily="18" charset="0"/>
                <a:cs typeface="Times New Roman" pitchFamily="18" charset="0"/>
              </a:rPr>
              <a:t>é</a:t>
            </a:r>
            <a:r>
              <a:rPr lang="fr-FR" dirty="0" smtClean="0">
                <a:solidFill>
                  <a:schemeClr val="tx1"/>
                </a:solidFill>
                <a:latin typeface="Times New Roman" pitchFamily="18" charset="0"/>
                <a:ea typeface="Times New Roman" pitchFamily="18" charset="0"/>
                <a:cs typeface="Times New Roman" pitchFamily="18" charset="0"/>
              </a:rPr>
              <a:t>sultats avec GA+CP</a:t>
            </a:r>
            <a:endParaRPr lang="fr-FR" dirty="0"/>
          </a:p>
        </p:txBody>
      </p:sp>
      <p:sp>
        <p:nvSpPr>
          <p:cNvPr id="6" name="Rectangle 2"/>
          <p:cNvSpPr>
            <a:spLocks noChangeArrowheads="1"/>
          </p:cNvSpPr>
          <p:nvPr/>
        </p:nvSpPr>
        <p:spPr bwMode="auto">
          <a:xfrm>
            <a:off x="357158" y="3567074"/>
            <a:ext cx="878684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143000" algn="l"/>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figure 4. nous montre l’évolution des différentes fonctions d’évaluation selon les problèmes, nous observons pour chacune d’elles une convergence plus moins rapide vers </a:t>
            </a:r>
          </a:p>
          <a:p>
            <a:pPr marL="0" marR="0" lvl="0" indent="0" algn="l" defTabSz="914400" rtl="0" eaLnBrk="1" fontAlgn="base" latinLnBrk="0" hangingPunct="1">
              <a:lnSpc>
                <a:spcPct val="100000"/>
              </a:lnSpc>
              <a:spcBef>
                <a:spcPct val="0"/>
              </a:spcBef>
              <a:spcAft>
                <a:spcPct val="0"/>
              </a:spcAft>
              <a:buClrTx/>
              <a:buSzTx/>
              <a:buFontTx/>
              <a:buNone/>
              <a:tabLst>
                <a:tab pos="457200" algn="l"/>
                <a:tab pos="1143000" algn="l"/>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son optimum global. Comme mentionné plus tôt, nous contrôlons les taux pour chaque famille de fonctions DR, SP et GA pour définir la stratégie, par un tuple (%</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DR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SP</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GA</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 ratio d’applications. Ainsi, ces valeurs correspondent aux probabilités d’application d’une fonction pour chaque famille. En pratique, nous mesurons en figures </a:t>
            </a:r>
            <a:r>
              <a:rPr lang="fr-FR" dirty="0" smtClean="0">
                <a:latin typeface="Times New Roman" pitchFamily="18" charset="0"/>
                <a:ea typeface="Times New Roman" pitchFamily="18" charset="0"/>
                <a:cs typeface="Times New Roman" pitchFamily="18" charset="0"/>
              </a:rPr>
              <a:t>5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taux d’applications efficaces,( i.e., nous comptabilisons les fonctions choisies par la stratégie et ayant un réel impact sur la résolution. Pour évaluer le bénéfice de chaque méthode nous avons mesuré :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 pos="1143000" algn="l"/>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pour CP: le nombre de réductions efficaces effectuées et le nombre de découpages, </a:t>
            </a:r>
          </a:p>
          <a:p>
            <a:pPr marL="0" marR="0" lvl="0" indent="0" algn="l" defTabSz="914400" rtl="0" eaLnBrk="0" fontAlgn="base" latinLnBrk="0" hangingPunct="0">
              <a:lnSpc>
                <a:spcPct val="100000"/>
              </a:lnSpc>
              <a:spcBef>
                <a:spcPct val="0"/>
              </a:spcBef>
              <a:spcAft>
                <a:spcPct val="0"/>
              </a:spcAft>
              <a:buClrTx/>
              <a:buSzTx/>
              <a:buFontTx/>
              <a:buNone/>
              <a:tabLst>
                <a:tab pos="457200" algn="l"/>
                <a:tab pos="1143000" algn="l"/>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et pour AG : le fait que la génération suivante est globalement meilleure que la précédente</a:t>
            </a:r>
            <a:r>
              <a:rPr kumimoji="0" lang="fr-FR"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7" name="Rectangle 6"/>
          <p:cNvSpPr/>
          <p:nvPr/>
        </p:nvSpPr>
        <p:spPr>
          <a:xfrm>
            <a:off x="1521853" y="28494"/>
            <a:ext cx="5094856" cy="400110"/>
          </a:xfrm>
          <a:prstGeom prst="rect">
            <a:avLst/>
          </a:prstGeom>
        </p:spPr>
        <p:txBody>
          <a:bodyPr wrap="none">
            <a:spAutoFit/>
          </a:bodyPr>
          <a:lstStyle/>
          <a:p>
            <a:pPr algn="ctr"/>
            <a:r>
              <a:rPr lang="fr-FR" sz="2000" b="1" dirty="0" smtClean="0">
                <a:latin typeface="Times New Roman" pitchFamily="18" charset="0"/>
                <a:cs typeface="Times New Roman" pitchFamily="18" charset="0"/>
              </a:rPr>
              <a:t>Problème de satisfiabilité de contraintes CSP</a:t>
            </a:r>
            <a:endParaRPr lang="fr-FR" sz="2000" dirty="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additive="base">
                                        <p:cTn id="2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Documents and Settings\Administrateur\Bureau\Exposer de ROA\Nouveau ROA\TONY LAMBERT - Hybridation de méthodes complètes et incomplètes pour la résolution de CSP_files\rep8.png"/>
          <p:cNvPicPr/>
          <p:nvPr/>
        </p:nvPicPr>
        <p:blipFill>
          <a:blip r:embed="rId3"/>
          <a:srcRect/>
          <a:stretch>
            <a:fillRect/>
          </a:stretch>
        </p:blipFill>
        <p:spPr bwMode="auto">
          <a:xfrm>
            <a:off x="428596" y="214290"/>
            <a:ext cx="8358246" cy="2857520"/>
          </a:xfrm>
          <a:prstGeom prst="rect">
            <a:avLst/>
          </a:prstGeom>
          <a:noFill/>
          <a:ln w="9525">
            <a:noFill/>
            <a:miter lim="800000"/>
            <a:headEnd/>
            <a:tailEnd/>
          </a:ln>
        </p:spPr>
      </p:pic>
      <p:pic>
        <p:nvPicPr>
          <p:cNvPr id="4" name="Image 3" descr="C:\Documents and Settings\Administrateur\Bureau\Exposer de ROA\Nouveau ROA\TONY LAMBERT - Hybridation de méthodes complètes et incomplètes pour la résolution de CSP_files\rep10.png"/>
          <p:cNvPicPr/>
          <p:nvPr/>
        </p:nvPicPr>
        <p:blipFill>
          <a:blip r:embed="rId4"/>
          <a:srcRect/>
          <a:stretch>
            <a:fillRect/>
          </a:stretch>
        </p:blipFill>
        <p:spPr bwMode="auto">
          <a:xfrm>
            <a:off x="500034" y="3286124"/>
            <a:ext cx="7929618" cy="3067051"/>
          </a:xfrm>
          <a:prstGeom prst="rect">
            <a:avLst/>
          </a:prstGeom>
          <a:noFill/>
          <a:ln w="9525">
            <a:noFill/>
            <a:miter lim="800000"/>
            <a:headEnd/>
            <a:tailEnd/>
          </a:ln>
        </p:spPr>
      </p:pic>
      <p:sp>
        <p:nvSpPr>
          <p:cNvPr id="5" name="Flèche droite rayée 4"/>
          <p:cNvSpPr/>
          <p:nvPr/>
        </p:nvSpPr>
        <p:spPr>
          <a:xfrm>
            <a:off x="2928926" y="2928934"/>
            <a:ext cx="2428892" cy="556070"/>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lvl="0" algn="ctr"/>
            <a:endParaRPr lang="fr-FR" b="1" dirty="0" smtClean="0">
              <a:solidFill>
                <a:schemeClr val="tx1"/>
              </a:solidFill>
              <a:latin typeface="Times New Roman" pitchFamily="18" charset="0"/>
              <a:ea typeface="Times New Roman" pitchFamily="18" charset="0"/>
              <a:cs typeface="Times New Roman" pitchFamily="18" charset="0"/>
            </a:endParaRPr>
          </a:p>
          <a:p>
            <a:pPr lvl="0" algn="ctr"/>
            <a:r>
              <a:rPr lang="fr-FR" b="1" dirty="0" smtClean="0">
                <a:solidFill>
                  <a:schemeClr val="tx1"/>
                </a:solidFill>
                <a:latin typeface="Times New Roman" pitchFamily="18" charset="0"/>
                <a:ea typeface="Times New Roman" pitchFamily="18" charset="0"/>
                <a:cs typeface="Times New Roman" pitchFamily="18" charset="0"/>
              </a:rPr>
              <a:t>bacp8</a:t>
            </a:r>
            <a:endParaRPr lang="fr-FR" sz="2800" dirty="0" smtClean="0">
              <a:solidFill>
                <a:schemeClr val="tx1"/>
              </a:solidFill>
              <a:latin typeface="Arial" pitchFamily="34" charset="0"/>
              <a:cs typeface="Arial" pitchFamily="34" charset="0"/>
            </a:endParaRPr>
          </a:p>
          <a:p>
            <a:pPr algn="ctr"/>
            <a:endParaRPr lang="fr-FR" dirty="0"/>
          </a:p>
        </p:txBody>
      </p:sp>
      <p:sp>
        <p:nvSpPr>
          <p:cNvPr id="6" name="Flèche droite à entaille 5"/>
          <p:cNvSpPr/>
          <p:nvPr/>
        </p:nvSpPr>
        <p:spPr>
          <a:xfrm>
            <a:off x="2786050" y="6286520"/>
            <a:ext cx="2357454" cy="785818"/>
          </a:xfrm>
          <a:prstGeom prst="notchedRightArrow">
            <a:avLst>
              <a:gd name="adj1" fmla="val 33103"/>
              <a:gd name="adj2" fmla="val 50000"/>
            </a:avLst>
          </a:prstGeom>
        </p:spPr>
        <p:style>
          <a:lnRef idx="1">
            <a:schemeClr val="dk1"/>
          </a:lnRef>
          <a:fillRef idx="2">
            <a:schemeClr val="dk1"/>
          </a:fillRef>
          <a:effectRef idx="1">
            <a:schemeClr val="dk1"/>
          </a:effectRef>
          <a:fontRef idx="minor">
            <a:schemeClr val="dk1"/>
          </a:fontRef>
        </p:style>
        <p:txBody>
          <a:bodyPr rtlCol="0" anchor="ctr"/>
          <a:lstStyle/>
          <a:p>
            <a:pPr lvl="0" algn="ctr"/>
            <a:endParaRPr lang="fr-FR" b="1" dirty="0" smtClean="0">
              <a:solidFill>
                <a:schemeClr val="tx1"/>
              </a:solidFill>
              <a:latin typeface="Times New Roman" pitchFamily="18" charset="0"/>
              <a:ea typeface="Times New Roman" pitchFamily="18" charset="0"/>
              <a:cs typeface="Times New Roman" pitchFamily="18" charset="0"/>
            </a:endParaRPr>
          </a:p>
          <a:p>
            <a:pPr lvl="0" algn="ctr"/>
            <a:r>
              <a:rPr lang="fr-FR" b="1" dirty="0" smtClean="0">
                <a:solidFill>
                  <a:schemeClr val="tx1"/>
                </a:solidFill>
                <a:latin typeface="Times New Roman" pitchFamily="18" charset="0"/>
                <a:ea typeface="Times New Roman" pitchFamily="18" charset="0"/>
                <a:cs typeface="Times New Roman" pitchFamily="18" charset="0"/>
              </a:rPr>
              <a:t>bacp10</a:t>
            </a:r>
            <a:endParaRPr lang="fr-FR" sz="2800" dirty="0" smtClean="0">
              <a:solidFill>
                <a:schemeClr val="tx1"/>
              </a:solidFill>
              <a:latin typeface="Arial" pitchFamily="34" charset="0"/>
              <a:cs typeface="Arial" pitchFamily="34" charset="0"/>
            </a:endParaRPr>
          </a:p>
          <a:p>
            <a:pPr algn="ctr"/>
            <a:endParaRPr lang="fr-FR"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500" fill="hold"/>
                                        <p:tgtEl>
                                          <p:spTgt spid="5"/>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4)">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grpId="0" nodeType="clickEffect">
                                  <p:stCondLst>
                                    <p:cond delay="0"/>
                                  </p:stCondLst>
                                  <p:childTnLst>
                                    <p:animRot by="21600000">
                                      <p:cBhvr>
                                        <p:cTn id="20" dur="5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Documents and Settings\Administrateur\Bureau\Exposer de ROA\Nouveau ROA\TONY LAMBERT - Hybridation de méthodes complètes et incomplètes pour la résolution de CSP_files\rep12.png"/>
          <p:cNvPicPr/>
          <p:nvPr/>
        </p:nvPicPr>
        <p:blipFill>
          <a:blip r:embed="rId3"/>
          <a:srcRect/>
          <a:stretch>
            <a:fillRect/>
          </a:stretch>
        </p:blipFill>
        <p:spPr bwMode="auto">
          <a:xfrm>
            <a:off x="500034" y="0"/>
            <a:ext cx="8286808" cy="2962275"/>
          </a:xfrm>
          <a:prstGeom prst="rect">
            <a:avLst/>
          </a:prstGeom>
          <a:noFill/>
          <a:ln w="9525">
            <a:noFill/>
            <a:miter lim="800000"/>
            <a:headEnd/>
            <a:tailEnd/>
          </a:ln>
        </p:spPr>
      </p:pic>
      <p:sp>
        <p:nvSpPr>
          <p:cNvPr id="5" name="Flèche droite rayée 4"/>
          <p:cNvSpPr/>
          <p:nvPr/>
        </p:nvSpPr>
        <p:spPr>
          <a:xfrm>
            <a:off x="2928926" y="2857496"/>
            <a:ext cx="2857520" cy="556070"/>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dirty="0"/>
          </a:p>
        </p:txBody>
      </p:sp>
      <p:sp>
        <p:nvSpPr>
          <p:cNvPr id="6" name="Rectangle 1"/>
          <p:cNvSpPr>
            <a:spLocks noChangeArrowheads="1"/>
          </p:cNvSpPr>
          <p:nvPr/>
        </p:nvSpPr>
        <p:spPr bwMode="auto">
          <a:xfrm>
            <a:off x="714348" y="2857496"/>
            <a:ext cx="4461478" cy="682198"/>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4</a:t>
            </a:r>
            <a:r>
              <a:rPr kumimoji="0" lang="fr-F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BACP12</a:t>
            </a:r>
            <a:endParaRPr kumimoji="0" lang="fr-FR"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 6" descr="C:\Documents and Settings\Administrateur\Mes documents\Mes images\bacpall.png"/>
          <p:cNvPicPr/>
          <p:nvPr/>
        </p:nvPicPr>
        <p:blipFill>
          <a:blip r:embed="rId4"/>
          <a:srcRect/>
          <a:stretch>
            <a:fillRect/>
          </a:stretch>
        </p:blipFill>
        <p:spPr bwMode="auto">
          <a:xfrm>
            <a:off x="500034" y="3286124"/>
            <a:ext cx="7858180" cy="2857520"/>
          </a:xfrm>
          <a:prstGeom prst="rect">
            <a:avLst/>
          </a:prstGeom>
          <a:noFill/>
          <a:ln w="9525">
            <a:noFill/>
            <a:miter lim="800000"/>
            <a:headEnd/>
            <a:tailEnd/>
          </a:ln>
        </p:spPr>
      </p:pic>
      <p:sp>
        <p:nvSpPr>
          <p:cNvPr id="8" name="Flèche droite rayée 7"/>
          <p:cNvSpPr/>
          <p:nvPr/>
        </p:nvSpPr>
        <p:spPr>
          <a:xfrm>
            <a:off x="1357290" y="6159030"/>
            <a:ext cx="6572296" cy="698970"/>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b="1" dirty="0" smtClean="0">
                <a:solidFill>
                  <a:schemeClr val="tx1"/>
                </a:solidFill>
                <a:latin typeface="Calibri"/>
                <a:ea typeface="Times New Roman" pitchFamily="18" charset="0"/>
                <a:cs typeface="Times New Roman" pitchFamily="18" charset="0"/>
              </a:rPr>
              <a:t>5-É</a:t>
            </a:r>
            <a:r>
              <a:rPr lang="fr-FR" b="1" dirty="0" smtClean="0">
                <a:solidFill>
                  <a:schemeClr val="tx1"/>
                </a:solidFill>
                <a:latin typeface="Times New Roman" pitchFamily="18" charset="0"/>
                <a:ea typeface="Times New Roman" pitchFamily="18" charset="0"/>
                <a:cs typeface="Times New Roman" pitchFamily="18" charset="0"/>
              </a:rPr>
              <a:t>volution de CP vs AG durant le processus d</a:t>
            </a:r>
            <a:r>
              <a:rPr lang="fr-FR" b="1" dirty="0" smtClean="0">
                <a:solidFill>
                  <a:schemeClr val="tx1"/>
                </a:solidFill>
                <a:latin typeface="Calibri"/>
                <a:ea typeface="Times New Roman" pitchFamily="18" charset="0"/>
                <a:cs typeface="Times New Roman" pitchFamily="18" charset="0"/>
              </a:rPr>
              <a:t>’</a:t>
            </a:r>
            <a:r>
              <a:rPr lang="fr-FR" b="1" dirty="0" smtClean="0">
                <a:solidFill>
                  <a:schemeClr val="tx1"/>
                </a:solidFill>
                <a:latin typeface="Times New Roman" pitchFamily="18" charset="0"/>
                <a:ea typeface="Times New Roman" pitchFamily="18" charset="0"/>
                <a:cs typeface="Times New Roman" pitchFamily="18" charset="0"/>
              </a:rPr>
              <a:t>optimisation</a:t>
            </a:r>
            <a:endParaRPr lang="fr-FR"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5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28596" y="928670"/>
            <a:ext cx="8286808"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Tout d’abord, les découpages sont limités à 1% du nombre total de fonctions de bases (fonction de réduction) du fait de la complexité spatiale qu’ils génèrent. En ce qui concerne les problèmes simples (bacp8, bacp10, bacp12), au début, CP représente 70% de l’effort de recherche : la propagation de contrainte restreint l’espace de recherche.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Á l’opposé, AG représente autour de 30%. Pendant cette période, trop peu de consistances locales sont atteintes, et AG ne trouve que des solutions dont le coût est supérieur à 21.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Puis, à partir de la seconde moitié du processus de recherche, CP et AG convergent en en termes d’efficacité : une majorité des sous-GCSP ont atteint la consistance locale et les contraintes ne réduisent plus les domaines.  </a:t>
            </a:r>
            <a:endParaRPr kumimoji="0" lang="fr-FR"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3"/>
          <p:cNvSpPr/>
          <p:nvPr/>
        </p:nvSpPr>
        <p:spPr>
          <a:xfrm>
            <a:off x="1500166" y="457122"/>
            <a:ext cx="5094856" cy="400110"/>
          </a:xfrm>
          <a:prstGeom prst="rect">
            <a:avLst/>
          </a:prstGeom>
        </p:spPr>
        <p:txBody>
          <a:bodyPr wrap="none">
            <a:spAutoFit/>
          </a:bodyPr>
          <a:lstStyle/>
          <a:p>
            <a:pPr algn="ctr"/>
            <a:r>
              <a:rPr lang="fr-FR" sz="2000" b="1" dirty="0" smtClean="0">
                <a:latin typeface="Times New Roman" pitchFamily="18" charset="0"/>
                <a:cs typeface="Times New Roman" pitchFamily="18" charset="0"/>
              </a:rPr>
              <a:t>Problème de satisfiabilité de contraintes CSP</a:t>
            </a:r>
            <a:endParaRPr lang="fr-FR" sz="2000" dirty="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0120" y="357166"/>
            <a:ext cx="8183880" cy="1051560"/>
          </a:xfrm>
        </p:spPr>
        <p:txBody>
          <a:bodyPr/>
          <a:lstStyle/>
          <a:p>
            <a:r>
              <a:rPr lang="fr-FR" b="1" i="1" dirty="0" smtClean="0">
                <a:solidFill>
                  <a:schemeClr val="tx1"/>
                </a:solidFill>
                <a:latin typeface="Times New Roman" pitchFamily="18" charset="0"/>
                <a:cs typeface="Times New Roman" pitchFamily="18" charset="0"/>
              </a:rPr>
              <a:t>                     Solution </a:t>
            </a:r>
            <a:endParaRPr lang="fr-FR" b="1" i="1"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85720" y="1714488"/>
            <a:ext cx="8401080" cy="3286148"/>
          </a:xfrm>
        </p:spPr>
        <p:txBody>
          <a:bodyPr/>
          <a:lstStyle/>
          <a:p>
            <a:pPr>
              <a:buNone/>
            </a:pPr>
            <a:r>
              <a:rPr lang="fr-FR" b="1" i="1" u="sng" dirty="0" smtClean="0">
                <a:latin typeface="Times New Roman" pitchFamily="18" charset="0"/>
                <a:cs typeface="Times New Roman" pitchFamily="18" charset="0"/>
              </a:rPr>
              <a:t>La théorie de la NP-complétude:</a:t>
            </a:r>
          </a:p>
          <a:p>
            <a:pPr>
              <a:buNone/>
            </a:pP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  </a:t>
            </a:r>
          </a:p>
          <a:p>
            <a:pPr>
              <a:buNone/>
            </a:pPr>
            <a:r>
              <a:rPr lang="fr-FR" dirty="0" smtClean="0">
                <a:latin typeface="Times New Roman" pitchFamily="18" charset="0"/>
                <a:cs typeface="Times New Roman" pitchFamily="18" charset="0"/>
              </a:rPr>
              <a:t>   Elle permet de classifier les problèmes d’optimisation combinatoire selon leur complexité  et elle fournit </a:t>
            </a:r>
            <a:r>
              <a:rPr lang="fr-FR" smtClean="0">
                <a:latin typeface="Times New Roman" pitchFamily="18" charset="0"/>
                <a:cs typeface="Times New Roman" pitchFamily="18" charset="0"/>
              </a:rPr>
              <a:t>des informations convenables </a:t>
            </a:r>
            <a:r>
              <a:rPr lang="fr-FR" dirty="0" smtClean="0">
                <a:latin typeface="Times New Roman" pitchFamily="18" charset="0"/>
                <a:cs typeface="Times New Roman" pitchFamily="18" charset="0"/>
              </a:rPr>
              <a:t>sur le genre de méthodes à choisir en fonction de la difficulté relative aux problèmes.</a:t>
            </a:r>
          </a:p>
          <a:p>
            <a:pPr>
              <a:buNone/>
            </a:pPr>
            <a:endParaRPr lang="fr-FR" dirty="0">
              <a:latin typeface="Times New Roman" pitchFamily="18" charset="0"/>
              <a:cs typeface="Times New Roman" pitchFamily="18" charset="0"/>
            </a:endParaRPr>
          </a:p>
        </p:txBody>
      </p:sp>
      <p:pic>
        <p:nvPicPr>
          <p:cNvPr id="4" name="Image 3" descr="fleche a droite.gif"/>
          <p:cNvPicPr>
            <a:picLocks noChangeAspect="1"/>
          </p:cNvPicPr>
          <p:nvPr/>
        </p:nvPicPr>
        <p:blipFill>
          <a:blip r:embed="rId3"/>
          <a:stretch>
            <a:fillRect/>
          </a:stretch>
        </p:blipFill>
        <p:spPr>
          <a:xfrm>
            <a:off x="2714612" y="928670"/>
            <a:ext cx="357189" cy="361952"/>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28596" y="642919"/>
            <a:ext cx="821537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Á la fin, AG représente 70% de l’effort de recherche pour trouver la solution optimale. </a:t>
            </a:r>
            <a:endParaRPr kumimoji="0" lang="fr-FR" sz="1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Pour ce qui est des stratégies utilisant AG ou CP uniquement, pour cette implémentation,</a:t>
            </a:r>
            <a:r>
              <a:rPr kumimoji="0" lang="fr-FR" sz="19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CP n’est pas capable de trouver une solution réalisable en moins de 10 minutes.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AG trouve seul la solution optimale, mais 10 fois plus lentement qu’une résolution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hybride AG+CP. C’est pourquoi nous n’avons pas inclus ces résultats dans les tables. </a:t>
            </a:r>
            <a:endParaRPr kumimoji="0" lang="fr-FR" sz="1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Pour le problème avec toutes les périodes réunies (bacpall), AG et CP commence par avoir une efficacité équivalente seulement, tandis que CP apparaît comme stable, une majorité des opérations sont effectuées par le processus génétique. Ceci peut s’expliquer par le fait que, dans ce cas de figure, les contraintes sont trop faibles vis-à-vis du nombre de variables et par là de la taille de l’espace de recherche engendré. Cependant, dans notre</a:t>
            </a:r>
            <a:r>
              <a:rPr kumimoji="0" lang="fr-FR" sz="19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système hybride, AG semble </a:t>
            </a:r>
            <a:r>
              <a:rPr lang="fr-FR" sz="1900" dirty="0" smtClean="0">
                <a:latin typeface="Times New Roman" pitchFamily="18" charset="0"/>
                <a:ea typeface="Times New Roman" pitchFamily="18" charset="0"/>
                <a:cs typeface="Times New Roman" pitchFamily="18" charset="0"/>
              </a:rPr>
              <a:t>être</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une méthode très efficace même si les opérateurs des </a:t>
            </a:r>
            <a:r>
              <a:rPr kumimoji="0" lang="fr-FR" sz="19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contraintes n’ont pas atteint leurs points fixes. </a:t>
            </a:r>
            <a:endParaRPr kumimoji="0" lang="fr-FR" sz="19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3"/>
          <p:cNvSpPr/>
          <p:nvPr/>
        </p:nvSpPr>
        <p:spPr>
          <a:xfrm>
            <a:off x="1500166" y="385684"/>
            <a:ext cx="6082947" cy="461665"/>
          </a:xfrm>
          <a:prstGeom prst="rect">
            <a:avLst/>
          </a:prstGeom>
        </p:spPr>
        <p:txBody>
          <a:bodyPr wrap="none">
            <a:spAutoFit/>
          </a:bodyPr>
          <a:lstStyle/>
          <a:p>
            <a:r>
              <a:rPr lang="fr-FR" sz="2400" b="1" dirty="0" smtClean="0">
                <a:latin typeface="Times New Roman" pitchFamily="18" charset="0"/>
                <a:cs typeface="Times New Roman" pitchFamily="18" charset="0"/>
              </a:rPr>
              <a:t>Problème de satisfiabilité de contraintes CSP</a:t>
            </a:r>
            <a:endParaRPr lang="fr-FR" sz="2400" dirty="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285860"/>
            <a:ext cx="8286808" cy="5001369"/>
          </a:xfrm>
          <a:prstGeom prst="rect">
            <a:avLst/>
          </a:prstGeom>
        </p:spPr>
        <p:txBody>
          <a:bodyPr wrap="square">
            <a:spAutoFit/>
          </a:bodyPr>
          <a:lstStyle/>
          <a:p>
            <a:pPr eaLnBrk="0" fontAlgn="base" hangingPunct="0">
              <a:spcBef>
                <a:spcPct val="0"/>
              </a:spcBef>
              <a:spcAft>
                <a:spcPct val="0"/>
              </a:spcAft>
            </a:pPr>
            <a:r>
              <a:rPr lang="fr-FR" sz="2000" b="1" dirty="0" smtClean="0">
                <a:latin typeface="Times New Roman" pitchFamily="18" charset="0"/>
                <a:ea typeface="Times New Roman" pitchFamily="18" charset="0"/>
                <a:cs typeface="Times New Roman" pitchFamily="18" charset="0"/>
              </a:rPr>
              <a:t> </a:t>
            </a:r>
            <a:r>
              <a:rPr lang="fr-FR" sz="2000" dirty="0" smtClean="0">
                <a:latin typeface="Times New Roman" pitchFamily="18" charset="0"/>
                <a:ea typeface="Times New Roman" pitchFamily="18" charset="0"/>
                <a:cs typeface="Times New Roman" pitchFamily="18" charset="0"/>
              </a:rPr>
              <a:t>On constate</a:t>
            </a:r>
            <a:r>
              <a:rPr lang="fr-FR" sz="2000" b="1" dirty="0" smtClean="0">
                <a:latin typeface="Times New Roman" pitchFamily="18" charset="0"/>
                <a:ea typeface="Times New Roman" pitchFamily="18" charset="0"/>
                <a:cs typeface="Times New Roman" pitchFamily="18" charset="0"/>
              </a:rPr>
              <a:t> </a:t>
            </a:r>
            <a:r>
              <a:rPr lang="fr-FR" sz="2000" dirty="0" smtClean="0">
                <a:latin typeface="Times New Roman" pitchFamily="18" charset="0"/>
                <a:ea typeface="Times New Roman" pitchFamily="18" charset="0"/>
                <a:cs typeface="Times New Roman" pitchFamily="18" charset="0"/>
              </a:rPr>
              <a:t> que Le plus intéressant dans une telle hybridation est la complétude de l’association AG+CP, et le rôle joué par AG et CP dans le processus de recherche (voir figures 5): AG optimise les solutions (voir figure 1) dans un espace de recherche devenant progressivement consistant localement (et ainsi de plus en plus petit) par l’utilisation  de la propagation des contraintes et du découpage. </a:t>
            </a:r>
          </a:p>
          <a:p>
            <a:pPr eaLnBrk="0" fontAlgn="base" hangingPunct="0">
              <a:spcBef>
                <a:spcPct val="0"/>
              </a:spcBef>
              <a:spcAft>
                <a:spcPct val="0"/>
              </a:spcAft>
            </a:pPr>
            <a:r>
              <a:rPr lang="fr-FR" sz="2000" dirty="0" smtClean="0">
                <a:latin typeface="Times New Roman" pitchFamily="18" charset="0"/>
                <a:ea typeface="Times New Roman" pitchFamily="18" charset="0"/>
                <a:cs typeface="Times New Roman" pitchFamily="18" charset="0"/>
              </a:rPr>
              <a:t>De plus, le cadre présenté laisse une grande liberté tant dans le choix des méthodes utilisées que dans les types de problèmes abordés .</a:t>
            </a:r>
          </a:p>
          <a:p>
            <a:pPr eaLnBrk="0" fontAlgn="base" hangingPunct="0">
              <a:spcBef>
                <a:spcPct val="0"/>
              </a:spcBef>
              <a:spcAft>
                <a:spcPct val="0"/>
              </a:spcAft>
            </a:pPr>
            <a:r>
              <a:rPr lang="fr-FR" sz="2000" dirty="0" smtClean="0">
                <a:latin typeface="Times New Roman" pitchFamily="18" charset="0"/>
                <a:ea typeface="Times New Roman" pitchFamily="18" charset="0"/>
                <a:cs typeface="Times New Roman" pitchFamily="18" charset="0"/>
              </a:rPr>
              <a:t>un cadre associant  la recherche locale, la propagation de contrainte et le découpage. </a:t>
            </a:r>
            <a:r>
              <a:rPr lang="fr-FR" sz="1900" dirty="0" smtClean="0">
                <a:latin typeface="Times New Roman" pitchFamily="18" charset="0"/>
                <a:ea typeface="Times New Roman" pitchFamily="18" charset="0"/>
                <a:cs typeface="Times New Roman" pitchFamily="18" charset="0"/>
              </a:rPr>
              <a:t>la possibilité que les algorithmes génétiques puissent utiliser la recherche locale.</a:t>
            </a:r>
            <a:r>
              <a:rPr lang="fr-FR" sz="1900" b="1" dirty="0" smtClean="0">
                <a:solidFill>
                  <a:srgbClr val="FF0000"/>
                </a:solidFill>
                <a:latin typeface="Times New Roman" pitchFamily="18" charset="0"/>
                <a:ea typeface="Times New Roman" pitchFamily="18" charset="0"/>
                <a:cs typeface="Times New Roman" pitchFamily="18" charset="0"/>
              </a:rPr>
              <a:t> </a:t>
            </a:r>
          </a:p>
          <a:p>
            <a:pPr eaLnBrk="0" fontAlgn="base" hangingPunct="0">
              <a:spcBef>
                <a:spcPct val="0"/>
              </a:spcBef>
              <a:spcAft>
                <a:spcPct val="0"/>
              </a:spcAft>
            </a:pPr>
            <a:endParaRPr lang="fr-FR" sz="2000" dirty="0" smtClean="0">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fr-FR" sz="2000" dirty="0" smtClean="0">
                <a:latin typeface="Times New Roman" pitchFamily="18" charset="0"/>
                <a:ea typeface="Times New Roman" pitchFamily="18" charset="0"/>
                <a:cs typeface="Times New Roman" pitchFamily="18" charset="0"/>
              </a:rPr>
              <a:t>Nous souhaitons à présent proposer un modèle général capable d’intégrer la recherche locale, les algorithmes génétiques, la propagation de contraintes et le découpage de manière uniforme</a:t>
            </a:r>
            <a:endParaRPr lang="fr-FR" sz="2000" dirty="0" smtClean="0">
              <a:latin typeface="Times New Roman" pitchFamily="18" charset="0"/>
              <a:cs typeface="Times New Roman" pitchFamily="18" charset="0"/>
            </a:endParaRPr>
          </a:p>
          <a:p>
            <a:pPr lvl="0" eaLnBrk="0" fontAlgn="base" hangingPunct="0">
              <a:spcBef>
                <a:spcPct val="0"/>
              </a:spcBef>
              <a:spcAft>
                <a:spcPct val="0"/>
              </a:spcAft>
            </a:pPr>
            <a:r>
              <a:rPr lang="fr-FR" sz="2000" dirty="0" smtClean="0">
                <a:latin typeface="Times New Roman" pitchFamily="18" charset="0"/>
                <a:ea typeface="Times New Roman" pitchFamily="18" charset="0"/>
                <a:cs typeface="Times New Roman" pitchFamily="18" charset="0"/>
              </a:rPr>
              <a:t> </a:t>
            </a:r>
          </a:p>
        </p:txBody>
      </p:sp>
      <p:sp>
        <p:nvSpPr>
          <p:cNvPr id="6" name="ZoneTexte 5"/>
          <p:cNvSpPr txBox="1"/>
          <p:nvPr/>
        </p:nvSpPr>
        <p:spPr>
          <a:xfrm>
            <a:off x="500034" y="571480"/>
            <a:ext cx="3785011" cy="430887"/>
          </a:xfrm>
          <a:prstGeom prst="rect">
            <a:avLst/>
          </a:prstGeom>
          <a:noFill/>
        </p:spPr>
        <p:txBody>
          <a:bodyPr wrap="none" rtlCol="0">
            <a:spAutoFit/>
          </a:bodyPr>
          <a:lstStyle/>
          <a:p>
            <a:r>
              <a:rPr lang="fr-FR" sz="2200" b="1" u="sng" dirty="0" smtClean="0">
                <a:solidFill>
                  <a:srgbClr val="0033CC"/>
                </a:solidFill>
                <a:latin typeface="Times New Roman" pitchFamily="18" charset="0"/>
                <a:cs typeface="Times New Roman" pitchFamily="18" charset="0"/>
              </a:rPr>
              <a:t>4) Conclusion de l’application</a:t>
            </a:r>
            <a:endParaRPr lang="fr-FR" sz="2200" b="1" u="sng" dirty="0">
              <a:solidFill>
                <a:srgbClr val="0033CC"/>
              </a:solidFill>
              <a:latin typeface="Times New Roman" pitchFamily="18" charset="0"/>
              <a:cs typeface="Times New Roman" pitchFamily="18" charset="0"/>
            </a:endParaRPr>
          </a:p>
        </p:txBody>
      </p:sp>
      <p:sp>
        <p:nvSpPr>
          <p:cNvPr id="7" name="Rectangle 6"/>
          <p:cNvSpPr/>
          <p:nvPr/>
        </p:nvSpPr>
        <p:spPr>
          <a:xfrm>
            <a:off x="1500166" y="314246"/>
            <a:ext cx="6264857" cy="400110"/>
          </a:xfrm>
          <a:prstGeom prst="rect">
            <a:avLst/>
          </a:prstGeom>
        </p:spPr>
        <p:txBody>
          <a:bodyPr wrap="none">
            <a:spAutoFit/>
          </a:bodyPr>
          <a:lstStyle/>
          <a:p>
            <a:r>
              <a:rPr lang="fr-FR" sz="2000" b="1" dirty="0" smtClean="0">
                <a:latin typeface="Lucida Calligraphy" pitchFamily="66" charset="0"/>
                <a:cs typeface="Times New Roman" pitchFamily="18" charset="0"/>
              </a:rPr>
              <a:t>Problème de satisfiabilité de contraintes CSP</a:t>
            </a:r>
            <a:endParaRPr lang="fr-FR" sz="2000" dirty="0">
              <a:latin typeface="Lucida Calligraphy"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down)">
                                      <p:cBhvr>
                                        <p:cTn id="1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31524" y="2285992"/>
            <a:ext cx="8183880" cy="571504"/>
          </a:xfrm>
        </p:spPr>
        <p:txBody>
          <a:bodyPr>
            <a:noAutofit/>
          </a:bodyPr>
          <a:lstStyle/>
          <a:p>
            <a:pPr lvl="0" algn="ctr"/>
            <a:r>
              <a:rPr lang="fr-FR" i="1" dirty="0" smtClean="0">
                <a:solidFill>
                  <a:schemeClr val="tx1"/>
                </a:solidFill>
                <a:latin typeface="Times New Roman" pitchFamily="18" charset="0"/>
                <a:cs typeface="Times New Roman" pitchFamily="18" charset="0"/>
              </a:rPr>
              <a:t>Avantage &amp; Inconvinient</a:t>
            </a:r>
            <a:endParaRPr lang="fr-FR" dirty="0">
              <a:solidFill>
                <a:schemeClr val="tx1"/>
              </a:solidFill>
              <a:latin typeface="Times New Roman" pitchFamily="18" charset="0"/>
              <a:cs typeface="Times New Roman" pitchFamily="18" charset="0"/>
            </a:endParaRPr>
          </a:p>
        </p:txBody>
      </p:sp>
      <p:sp>
        <p:nvSpPr>
          <p:cNvPr id="5" name="Étoile à 5 branches 4"/>
          <p:cNvSpPr/>
          <p:nvPr/>
        </p:nvSpPr>
        <p:spPr>
          <a:xfrm>
            <a:off x="585766" y="2157410"/>
            <a:ext cx="914400" cy="914400"/>
          </a:xfrm>
          <a:prstGeom prst="star5">
            <a:avLst/>
          </a:prstGeom>
          <a:blipFill>
            <a:blip r:embed="rId3"/>
            <a:tile tx="0" ty="0" sx="100000" sy="100000" flip="none" algn="tl"/>
          </a:blip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500" fill="hold"/>
                                        <p:tgtEl>
                                          <p:spTgt spid="5"/>
                                        </p:tgtEl>
                                        <p:attrNameLst>
                                          <p:attrName>r</p:attrName>
                                        </p:attrNameLst>
                                      </p:cBhvr>
                                    </p:animRot>
                                  </p:childTnLst>
                                </p:cTn>
                              </p:par>
                              <p:par>
                                <p:cTn id="7" presetID="41" presetClass="entr" presetSubtype="0" fill="hold" grpId="0" nodeType="withEffect">
                                  <p:stCondLst>
                                    <p:cond delay="0"/>
                                  </p:stCondLst>
                                  <p:iterate type="lt">
                                    <p:tmPct val="10000"/>
                                  </p:iterate>
                                  <p:childTnLst>
                                    <p:set>
                                      <p:cBhvr>
                                        <p:cTn id="8" dur="1" fill="hold">
                                          <p:stCondLst>
                                            <p:cond delay="0"/>
                                          </p:stCondLst>
                                        </p:cTn>
                                        <p:tgtEl>
                                          <p:spTgt spid="4"/>
                                        </p:tgtEl>
                                        <p:attrNameLst>
                                          <p:attrName>style.visibility</p:attrName>
                                        </p:attrNameLst>
                                      </p:cBhvr>
                                      <p:to>
                                        <p:strVal val="visible"/>
                                      </p:to>
                                    </p:set>
                                    <p:anim calcmode="lin" valueType="num">
                                      <p:cBhvr>
                                        <p:cTn id="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 calcmode="lin" valueType="num">
                                      <p:cBhvr>
                                        <p:cTn id="1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2920" y="530352"/>
            <a:ext cx="8183880" cy="5398978"/>
          </a:xfrm>
        </p:spPr>
        <p:txBody>
          <a:bodyPr>
            <a:normAutofit/>
          </a:bodyPr>
          <a:lstStyle/>
          <a:p>
            <a:pPr>
              <a:buClr>
                <a:srgbClr val="0033CC"/>
              </a:buClr>
              <a:buFont typeface="Wingdings" pitchFamily="2" charset="2"/>
              <a:buChar char="ü"/>
            </a:pPr>
            <a:r>
              <a:rPr lang="fr-FR" b="1" i="1" dirty="0" smtClean="0">
                <a:solidFill>
                  <a:srgbClr val="0033CC"/>
                </a:solidFill>
                <a:latin typeface="Times New Roman" pitchFamily="18" charset="0"/>
                <a:cs typeface="Times New Roman" pitchFamily="18" charset="0"/>
              </a:rPr>
              <a:t>Avantage:</a:t>
            </a:r>
          </a:p>
          <a:p>
            <a:pPr lvl="1">
              <a:buClr>
                <a:srgbClr val="C00000"/>
              </a:buClr>
              <a:buFont typeface="Wingdings" pitchFamily="2" charset="2"/>
              <a:buChar char="Ø"/>
            </a:pPr>
            <a:r>
              <a:rPr lang="fr-FR" dirty="0" smtClean="0">
                <a:latin typeface="Times New Roman" pitchFamily="18" charset="0"/>
                <a:cs typeface="Times New Roman" pitchFamily="18" charset="0"/>
              </a:rPr>
              <a:t>Equilibrer exploration / exploitation : Gain de performance, Robustesse.</a:t>
            </a:r>
          </a:p>
          <a:p>
            <a:pPr lvl="1">
              <a:buClr>
                <a:srgbClr val="C00000"/>
              </a:buClr>
              <a:buFont typeface="Wingdings" pitchFamily="2" charset="2"/>
              <a:buChar char="Ø"/>
            </a:pPr>
            <a:r>
              <a:rPr lang="fr-FR" dirty="0" smtClean="0">
                <a:latin typeface="Times New Roman" pitchFamily="18" charset="0"/>
                <a:cs typeface="Times New Roman" pitchFamily="18" charset="0"/>
              </a:rPr>
              <a:t>évaluer rapidement les configurations de la population.</a:t>
            </a:r>
          </a:p>
          <a:p>
            <a:pPr lvl="1">
              <a:buClr>
                <a:srgbClr val="C00000"/>
              </a:buClr>
              <a:buFont typeface="Wingdings" pitchFamily="2" charset="2"/>
              <a:buChar char="Ø"/>
            </a:pPr>
            <a:r>
              <a:rPr lang="fr-FR" dirty="0" smtClean="0">
                <a:latin typeface="Times New Roman" pitchFamily="18" charset="0"/>
                <a:cs typeface="Times New Roman" pitchFamily="18" charset="0"/>
              </a:rPr>
              <a:t>Taxinomie : Grammaire –Grande variété de méthodes classées (coopérative,parallèle).</a:t>
            </a:r>
          </a:p>
          <a:p>
            <a:pPr>
              <a:buClr>
                <a:srgbClr val="0033CC"/>
              </a:buClr>
              <a:buFont typeface="Wingdings" pitchFamily="2" charset="2"/>
              <a:buChar char="ü"/>
            </a:pPr>
            <a:r>
              <a:rPr lang="fr-FR" b="1" i="1" dirty="0" smtClean="0">
                <a:solidFill>
                  <a:srgbClr val="0033CC"/>
                </a:solidFill>
                <a:latin typeface="Times New Roman" pitchFamily="18" charset="0"/>
                <a:cs typeface="Times New Roman" pitchFamily="18" charset="0"/>
              </a:rPr>
              <a:t> Inconvinient:</a:t>
            </a:r>
          </a:p>
          <a:p>
            <a:pPr lvl="1">
              <a:buClr>
                <a:srgbClr val="C00000"/>
              </a:buClr>
              <a:buFont typeface="Wingdings" pitchFamily="2" charset="2"/>
              <a:buChar char="Ø"/>
            </a:pPr>
            <a:r>
              <a:rPr lang="fr-FR" dirty="0" smtClean="0">
                <a:latin typeface="Times New Roman" pitchFamily="18" charset="0"/>
                <a:cs typeface="Times New Roman" pitchFamily="18" charset="0"/>
              </a:rPr>
              <a:t>Domaine de recherche en pleine actualité et en évolution constante .</a:t>
            </a:r>
            <a:endParaRPr lang="fr-FR" b="1" i="1" dirty="0" smtClean="0">
              <a:solidFill>
                <a:srgbClr val="0033CC"/>
              </a:solidFill>
              <a:latin typeface="Times New Roman" pitchFamily="18" charset="0"/>
              <a:cs typeface="Times New Roman" pitchFamily="18" charset="0"/>
            </a:endParaRPr>
          </a:p>
          <a:p>
            <a:pPr lvl="1">
              <a:buClr>
                <a:srgbClr val="C00000"/>
              </a:buClr>
              <a:buFont typeface="Wingdings" pitchFamily="2" charset="2"/>
              <a:buChar char="Ø"/>
            </a:pPr>
            <a:r>
              <a:rPr lang="fr-FR" dirty="0" smtClean="0">
                <a:latin typeface="Times New Roman" pitchFamily="18" charset="0"/>
                <a:cs typeface="Times New Roman" pitchFamily="18" charset="0"/>
              </a:rPr>
              <a:t>problèmes de recherche difficiles qu’on ne sait pas traiter autrement</a:t>
            </a:r>
          </a:p>
          <a:p>
            <a:pPr lvl="1">
              <a:buClr>
                <a:srgbClr val="0033CC"/>
              </a:buClr>
              <a:buNone/>
            </a:pPr>
            <a:endParaRPr lang="fr-FR" b="1" i="1" dirty="0" smtClean="0">
              <a:solidFill>
                <a:srgbClr val="0033CC"/>
              </a:solidFill>
              <a:latin typeface="Times New Roman" pitchFamily="18" charset="0"/>
              <a:cs typeface="Times New Roman" pitchFamily="18" charset="0"/>
            </a:endParaRPr>
          </a:p>
          <a:p>
            <a:pPr>
              <a:buClr>
                <a:srgbClr val="0033CC"/>
              </a:buClr>
              <a:buNone/>
            </a:pPr>
            <a:endParaRPr lang="fr-FR" sz="2400" b="1" dirty="0">
              <a:solidFill>
                <a:srgbClr val="0033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300" fill="hold">
                                          <p:stCondLst>
                                            <p:cond delay="0"/>
                                          </p:stCondLst>
                                        </p:cTn>
                                        <p:tgtEl>
                                          <p:spTgt spid="3">
                                            <p:txEl>
                                              <p:pRg st="0" end="0"/>
                                            </p:txEl>
                                          </p:spTgt>
                                        </p:tgtEl>
                                        <p:attrNameLst>
                                          <p:attrName>ppt_x</p:attrName>
                                        </p:attrNameLst>
                                      </p:cBhvr>
                                    </p:anim>
                                    <p:anim from="0" to="-1.0" calcmode="lin" valueType="num">
                                      <p:cBhvr>
                                        <p:cTn id="8" dur="100" decel="50000" autoRev="1" fill="hold">
                                          <p:stCondLst>
                                            <p:cond delay="300"/>
                                          </p:stCondLst>
                                        </p:cTn>
                                        <p:tgtEl>
                                          <p:spTgt spid="3">
                                            <p:txEl>
                                              <p:pRg st="0" end="0"/>
                                            </p:txEl>
                                          </p:spTgt>
                                        </p:tgtEl>
                                        <p:attrNameLst>
                                          <p:attrName>xshear</p:attrName>
                                        </p:attrNameLst>
                                      </p:cBhvr>
                                    </p:anim>
                                    <p:animScale>
                                      <p:cBhvr>
                                        <p:cTn id="9" dur="100" decel="100000" autoRev="1" fill="hold">
                                          <p:stCondLst>
                                            <p:cond delay="300"/>
                                          </p:stCondLst>
                                        </p:cTn>
                                        <p:tgtEl>
                                          <p:spTgt spid="3">
                                            <p:txEl>
                                              <p:pRg st="0" end="0"/>
                                            </p:txEl>
                                          </p:spTgt>
                                        </p:tgtEl>
                                      </p:cBhvr>
                                      <p:from x="100000" y="100000"/>
                                      <p:to x="80000" y="100000"/>
                                    </p:animScale>
                                    <p:anim by="(#ppt_h/3+#ppt_w*0.1)" calcmode="lin" valueType="num">
                                      <p:cBhvr additive="sum">
                                        <p:cTn id="10" dur="100" decel="100000" autoRev="1" fill="hold">
                                          <p:stCondLst>
                                            <p:cond delay="300"/>
                                          </p:stCondLst>
                                        </p:cTn>
                                        <p:tgtEl>
                                          <p:spTgt spid="3">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from="(-#ppt_w/2)" to="(#ppt_x)" calcmode="lin" valueType="num">
                                      <p:cBhvr>
                                        <p:cTn id="13" dur="300" fill="hold">
                                          <p:stCondLst>
                                            <p:cond delay="0"/>
                                          </p:stCondLst>
                                        </p:cTn>
                                        <p:tgtEl>
                                          <p:spTgt spid="3">
                                            <p:txEl>
                                              <p:pRg st="1" end="1"/>
                                            </p:txEl>
                                          </p:spTgt>
                                        </p:tgtEl>
                                        <p:attrNameLst>
                                          <p:attrName>ppt_x</p:attrName>
                                        </p:attrNameLst>
                                      </p:cBhvr>
                                    </p:anim>
                                    <p:anim from="0" to="-1.0" calcmode="lin" valueType="num">
                                      <p:cBhvr>
                                        <p:cTn id="14" dur="100" decel="50000" autoRev="1" fill="hold">
                                          <p:stCondLst>
                                            <p:cond delay="300"/>
                                          </p:stCondLst>
                                        </p:cTn>
                                        <p:tgtEl>
                                          <p:spTgt spid="3">
                                            <p:txEl>
                                              <p:pRg st="1" end="1"/>
                                            </p:txEl>
                                          </p:spTgt>
                                        </p:tgtEl>
                                        <p:attrNameLst>
                                          <p:attrName>xshear</p:attrName>
                                        </p:attrNameLst>
                                      </p:cBhvr>
                                    </p:anim>
                                    <p:animScale>
                                      <p:cBhvr>
                                        <p:cTn id="15" dur="100" decel="100000" autoRev="1" fill="hold">
                                          <p:stCondLst>
                                            <p:cond delay="300"/>
                                          </p:stCondLst>
                                        </p:cTn>
                                        <p:tgtEl>
                                          <p:spTgt spid="3">
                                            <p:txEl>
                                              <p:pRg st="1" end="1"/>
                                            </p:txEl>
                                          </p:spTgt>
                                        </p:tgtEl>
                                      </p:cBhvr>
                                      <p:from x="100000" y="100000"/>
                                      <p:to x="80000" y="100000"/>
                                    </p:animScale>
                                    <p:anim by="(#ppt_h/3+#ppt_w*0.1)" calcmode="lin" valueType="num">
                                      <p:cBhvr additive="sum">
                                        <p:cTn id="16" dur="100" decel="100000" autoRev="1" fill="hold">
                                          <p:stCondLst>
                                            <p:cond delay="300"/>
                                          </p:stCondLst>
                                        </p:cTn>
                                        <p:tgtEl>
                                          <p:spTgt spid="3">
                                            <p:txEl>
                                              <p:pRg st="1" end="1"/>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from="(-#ppt_w/2)" to="(#ppt_x)" calcmode="lin" valueType="num">
                                      <p:cBhvr>
                                        <p:cTn id="19" dur="300" fill="hold">
                                          <p:stCondLst>
                                            <p:cond delay="0"/>
                                          </p:stCondLst>
                                        </p:cTn>
                                        <p:tgtEl>
                                          <p:spTgt spid="3">
                                            <p:txEl>
                                              <p:pRg st="2" end="2"/>
                                            </p:txEl>
                                          </p:spTgt>
                                        </p:tgtEl>
                                        <p:attrNameLst>
                                          <p:attrName>ppt_x</p:attrName>
                                        </p:attrNameLst>
                                      </p:cBhvr>
                                    </p:anim>
                                    <p:anim from="0" to="-1.0" calcmode="lin" valueType="num">
                                      <p:cBhvr>
                                        <p:cTn id="20" dur="100" decel="50000" autoRev="1" fill="hold">
                                          <p:stCondLst>
                                            <p:cond delay="300"/>
                                          </p:stCondLst>
                                        </p:cTn>
                                        <p:tgtEl>
                                          <p:spTgt spid="3">
                                            <p:txEl>
                                              <p:pRg st="2" end="2"/>
                                            </p:txEl>
                                          </p:spTgt>
                                        </p:tgtEl>
                                        <p:attrNameLst>
                                          <p:attrName>xshear</p:attrName>
                                        </p:attrNameLst>
                                      </p:cBhvr>
                                    </p:anim>
                                    <p:animScale>
                                      <p:cBhvr>
                                        <p:cTn id="21" dur="100" decel="100000" autoRev="1" fill="hold">
                                          <p:stCondLst>
                                            <p:cond delay="300"/>
                                          </p:stCondLst>
                                        </p:cTn>
                                        <p:tgtEl>
                                          <p:spTgt spid="3">
                                            <p:txEl>
                                              <p:pRg st="2" end="2"/>
                                            </p:txEl>
                                          </p:spTgt>
                                        </p:tgtEl>
                                      </p:cBhvr>
                                      <p:from x="100000" y="100000"/>
                                      <p:to x="80000" y="100000"/>
                                    </p:animScale>
                                    <p:anim by="(#ppt_h/3+#ppt_w*0.1)" calcmode="lin" valueType="num">
                                      <p:cBhvr additive="sum">
                                        <p:cTn id="22" dur="100" decel="100000" autoRev="1" fill="hold">
                                          <p:stCondLst>
                                            <p:cond delay="300"/>
                                          </p:stCondLst>
                                        </p:cTn>
                                        <p:tgtEl>
                                          <p:spTgt spid="3">
                                            <p:txEl>
                                              <p:pRg st="2" end="2"/>
                                            </p:txEl>
                                          </p:spTgt>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from="(-#ppt_w/2)" to="(#ppt_x)" calcmode="lin" valueType="num">
                                      <p:cBhvr>
                                        <p:cTn id="25" dur="300" fill="hold">
                                          <p:stCondLst>
                                            <p:cond delay="0"/>
                                          </p:stCondLst>
                                        </p:cTn>
                                        <p:tgtEl>
                                          <p:spTgt spid="3">
                                            <p:txEl>
                                              <p:pRg st="3" end="3"/>
                                            </p:txEl>
                                          </p:spTgt>
                                        </p:tgtEl>
                                        <p:attrNameLst>
                                          <p:attrName>ppt_x</p:attrName>
                                        </p:attrNameLst>
                                      </p:cBhvr>
                                    </p:anim>
                                    <p:anim from="0" to="-1.0" calcmode="lin" valueType="num">
                                      <p:cBhvr>
                                        <p:cTn id="26" dur="100" decel="50000" autoRev="1" fill="hold">
                                          <p:stCondLst>
                                            <p:cond delay="300"/>
                                          </p:stCondLst>
                                        </p:cTn>
                                        <p:tgtEl>
                                          <p:spTgt spid="3">
                                            <p:txEl>
                                              <p:pRg st="3" end="3"/>
                                            </p:txEl>
                                          </p:spTgt>
                                        </p:tgtEl>
                                        <p:attrNameLst>
                                          <p:attrName>xshear</p:attrName>
                                        </p:attrNameLst>
                                      </p:cBhvr>
                                    </p:anim>
                                    <p:animScale>
                                      <p:cBhvr>
                                        <p:cTn id="27" dur="100" decel="100000" autoRev="1" fill="hold">
                                          <p:stCondLst>
                                            <p:cond delay="300"/>
                                          </p:stCondLst>
                                        </p:cTn>
                                        <p:tgtEl>
                                          <p:spTgt spid="3">
                                            <p:txEl>
                                              <p:pRg st="3" end="3"/>
                                            </p:txEl>
                                          </p:spTgt>
                                        </p:tgtEl>
                                      </p:cBhvr>
                                      <p:from x="100000" y="100000"/>
                                      <p:to x="80000" y="100000"/>
                                    </p:animScale>
                                    <p:anim by="(#ppt_h/3+#ppt_w*0.1)" calcmode="lin" valueType="num">
                                      <p:cBhvr additive="sum">
                                        <p:cTn id="28" dur="100" decel="100000" autoRev="1" fill="hold">
                                          <p:stCondLst>
                                            <p:cond delay="300"/>
                                          </p:stCondLst>
                                        </p:cTn>
                                        <p:tgtEl>
                                          <p:spTgt spid="3">
                                            <p:txEl>
                                              <p:pRg st="3" end="3"/>
                                            </p:txEl>
                                          </p:spTgt>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from="(-#ppt_w/2)" to="(#ppt_x)" calcmode="lin" valueType="num">
                                      <p:cBhvr>
                                        <p:cTn id="33" dur="300" fill="hold">
                                          <p:stCondLst>
                                            <p:cond delay="0"/>
                                          </p:stCondLst>
                                        </p:cTn>
                                        <p:tgtEl>
                                          <p:spTgt spid="3">
                                            <p:txEl>
                                              <p:pRg st="4" end="4"/>
                                            </p:txEl>
                                          </p:spTgt>
                                        </p:tgtEl>
                                        <p:attrNameLst>
                                          <p:attrName>ppt_x</p:attrName>
                                        </p:attrNameLst>
                                      </p:cBhvr>
                                    </p:anim>
                                    <p:anim from="0" to="-1.0" calcmode="lin" valueType="num">
                                      <p:cBhvr>
                                        <p:cTn id="34" dur="100" decel="50000" autoRev="1" fill="hold">
                                          <p:stCondLst>
                                            <p:cond delay="300"/>
                                          </p:stCondLst>
                                        </p:cTn>
                                        <p:tgtEl>
                                          <p:spTgt spid="3">
                                            <p:txEl>
                                              <p:pRg st="4" end="4"/>
                                            </p:txEl>
                                          </p:spTgt>
                                        </p:tgtEl>
                                        <p:attrNameLst>
                                          <p:attrName>xshear</p:attrName>
                                        </p:attrNameLst>
                                      </p:cBhvr>
                                    </p:anim>
                                    <p:animScale>
                                      <p:cBhvr>
                                        <p:cTn id="35" dur="100" decel="100000" autoRev="1" fill="hold">
                                          <p:stCondLst>
                                            <p:cond delay="300"/>
                                          </p:stCondLst>
                                        </p:cTn>
                                        <p:tgtEl>
                                          <p:spTgt spid="3">
                                            <p:txEl>
                                              <p:pRg st="4" end="4"/>
                                            </p:txEl>
                                          </p:spTgt>
                                        </p:tgtEl>
                                      </p:cBhvr>
                                      <p:from x="100000" y="100000"/>
                                      <p:to x="80000" y="100000"/>
                                    </p:animScale>
                                    <p:anim by="(#ppt_h/3+#ppt_w*0.1)" calcmode="lin" valueType="num">
                                      <p:cBhvr additive="sum">
                                        <p:cTn id="36" dur="100" decel="100000" autoRev="1" fill="hold">
                                          <p:stCondLst>
                                            <p:cond delay="300"/>
                                          </p:stCondLst>
                                        </p:cTn>
                                        <p:tgtEl>
                                          <p:spTgt spid="3">
                                            <p:txEl>
                                              <p:pRg st="4" end="4"/>
                                            </p:txEl>
                                          </p:spTgt>
                                        </p:tgtEl>
                                        <p:attrNameLst>
                                          <p:attrName>ppt_x</p:attrName>
                                        </p:attrNameLst>
                                      </p:cBhvr>
                                    </p:anim>
                                  </p:childTnLst>
                                </p:cTn>
                              </p:par>
                              <p:par>
                                <p:cTn id="37" presetID="34"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from="(-#ppt_w/2)" to="(#ppt_x)" calcmode="lin" valueType="num">
                                      <p:cBhvr>
                                        <p:cTn id="39" dur="300" fill="hold">
                                          <p:stCondLst>
                                            <p:cond delay="0"/>
                                          </p:stCondLst>
                                        </p:cTn>
                                        <p:tgtEl>
                                          <p:spTgt spid="3">
                                            <p:txEl>
                                              <p:pRg st="5" end="5"/>
                                            </p:txEl>
                                          </p:spTgt>
                                        </p:tgtEl>
                                        <p:attrNameLst>
                                          <p:attrName>ppt_x</p:attrName>
                                        </p:attrNameLst>
                                      </p:cBhvr>
                                    </p:anim>
                                    <p:anim from="0" to="-1.0" calcmode="lin" valueType="num">
                                      <p:cBhvr>
                                        <p:cTn id="40" dur="100" decel="50000" autoRev="1" fill="hold">
                                          <p:stCondLst>
                                            <p:cond delay="300"/>
                                          </p:stCondLst>
                                        </p:cTn>
                                        <p:tgtEl>
                                          <p:spTgt spid="3">
                                            <p:txEl>
                                              <p:pRg st="5" end="5"/>
                                            </p:txEl>
                                          </p:spTgt>
                                        </p:tgtEl>
                                        <p:attrNameLst>
                                          <p:attrName>xshear</p:attrName>
                                        </p:attrNameLst>
                                      </p:cBhvr>
                                    </p:anim>
                                    <p:animScale>
                                      <p:cBhvr>
                                        <p:cTn id="41" dur="100" decel="100000" autoRev="1" fill="hold">
                                          <p:stCondLst>
                                            <p:cond delay="300"/>
                                          </p:stCondLst>
                                        </p:cTn>
                                        <p:tgtEl>
                                          <p:spTgt spid="3">
                                            <p:txEl>
                                              <p:pRg st="5" end="5"/>
                                            </p:txEl>
                                          </p:spTgt>
                                        </p:tgtEl>
                                      </p:cBhvr>
                                      <p:from x="100000" y="100000"/>
                                      <p:to x="80000" y="100000"/>
                                    </p:animScale>
                                    <p:anim by="(#ppt_h/3+#ppt_w*0.1)" calcmode="lin" valueType="num">
                                      <p:cBhvr additive="sum">
                                        <p:cTn id="42" dur="100" decel="100000" autoRev="1" fill="hold">
                                          <p:stCondLst>
                                            <p:cond delay="300"/>
                                          </p:stCondLst>
                                        </p:cTn>
                                        <p:tgtEl>
                                          <p:spTgt spid="3">
                                            <p:txEl>
                                              <p:pRg st="5" end="5"/>
                                            </p:txEl>
                                          </p:spTgt>
                                        </p:tgtEl>
                                        <p:attrNameLst>
                                          <p:attrName>ppt_x</p:attrName>
                                        </p:attrNameLst>
                                      </p:cBhvr>
                                    </p:anim>
                                  </p:childTnLst>
                                </p:cTn>
                              </p:par>
                              <p:par>
                                <p:cTn id="43" presetID="34"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from="(-#ppt_w/2)" to="(#ppt_x)" calcmode="lin" valueType="num">
                                      <p:cBhvr>
                                        <p:cTn id="45" dur="300" fill="hold">
                                          <p:stCondLst>
                                            <p:cond delay="0"/>
                                          </p:stCondLst>
                                        </p:cTn>
                                        <p:tgtEl>
                                          <p:spTgt spid="3">
                                            <p:txEl>
                                              <p:pRg st="6" end="6"/>
                                            </p:txEl>
                                          </p:spTgt>
                                        </p:tgtEl>
                                        <p:attrNameLst>
                                          <p:attrName>ppt_x</p:attrName>
                                        </p:attrNameLst>
                                      </p:cBhvr>
                                    </p:anim>
                                    <p:anim from="0" to="-1.0" calcmode="lin" valueType="num">
                                      <p:cBhvr>
                                        <p:cTn id="46" dur="100" decel="50000" autoRev="1" fill="hold">
                                          <p:stCondLst>
                                            <p:cond delay="300"/>
                                          </p:stCondLst>
                                        </p:cTn>
                                        <p:tgtEl>
                                          <p:spTgt spid="3">
                                            <p:txEl>
                                              <p:pRg st="6" end="6"/>
                                            </p:txEl>
                                          </p:spTgt>
                                        </p:tgtEl>
                                        <p:attrNameLst>
                                          <p:attrName>xshear</p:attrName>
                                        </p:attrNameLst>
                                      </p:cBhvr>
                                    </p:anim>
                                    <p:animScale>
                                      <p:cBhvr>
                                        <p:cTn id="47" dur="100" decel="100000" autoRev="1" fill="hold">
                                          <p:stCondLst>
                                            <p:cond delay="300"/>
                                          </p:stCondLst>
                                        </p:cTn>
                                        <p:tgtEl>
                                          <p:spTgt spid="3">
                                            <p:txEl>
                                              <p:pRg st="6" end="6"/>
                                            </p:txEl>
                                          </p:spTgt>
                                        </p:tgtEl>
                                      </p:cBhvr>
                                      <p:from x="100000" y="100000"/>
                                      <p:to x="80000" y="100000"/>
                                    </p:animScale>
                                    <p:anim by="(#ppt_h/3+#ppt_w*0.1)" calcmode="lin" valueType="num">
                                      <p:cBhvr additive="sum">
                                        <p:cTn id="48" dur="100" decel="100000" autoRev="1" fill="hold">
                                          <p:stCondLst>
                                            <p:cond delay="300"/>
                                          </p:stCondLst>
                                        </p:cTn>
                                        <p:tgtEl>
                                          <p:spTgt spid="3">
                                            <p:txEl>
                                              <p:pRg st="6" end="6"/>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4678" y="1643050"/>
            <a:ext cx="2273379" cy="461665"/>
          </a:xfrm>
          <a:prstGeom prst="rect">
            <a:avLst/>
          </a:prstGeom>
        </p:spPr>
        <p:txBody>
          <a:bodyPr wrap="none">
            <a:spAutoFit/>
          </a:bodyPr>
          <a:lstStyle/>
          <a:p>
            <a:pPr algn="ctr"/>
            <a:r>
              <a:rPr lang="fr-FR" sz="2400" b="1" dirty="0" smtClean="0">
                <a:latin typeface="Times New Roman" pitchFamily="18" charset="0"/>
                <a:cs typeface="Times New Roman" pitchFamily="18" charset="0"/>
              </a:rPr>
              <a:t>CONCLUSION</a:t>
            </a:r>
            <a:endParaRPr lang="fr-FR" sz="2400" b="1" dirty="0">
              <a:latin typeface="Times New Roman" pitchFamily="18" charset="0"/>
              <a:cs typeface="Times New Roman" pitchFamily="18" charset="0"/>
            </a:endParaRPr>
          </a:p>
        </p:txBody>
      </p:sp>
      <p:pic>
        <p:nvPicPr>
          <p:cNvPr id="3" name="Image 2" descr="123.gif"/>
          <p:cNvPicPr>
            <a:picLocks noChangeAspect="1"/>
          </p:cNvPicPr>
          <p:nvPr/>
        </p:nvPicPr>
        <p:blipFill>
          <a:blip r:embed="rId4"/>
          <a:stretch>
            <a:fillRect/>
          </a:stretch>
        </p:blipFill>
        <p:spPr>
          <a:xfrm>
            <a:off x="1785918" y="500042"/>
            <a:ext cx="5500726" cy="1143008"/>
          </a:xfrm>
          <a:prstGeom prst="rect">
            <a:avLst/>
          </a:prstGeom>
        </p:spPr>
      </p:pic>
      <p:pic>
        <p:nvPicPr>
          <p:cNvPr id="5" name="Picture 2"/>
          <p:cNvPicPr>
            <a:picLocks noChangeAspect="1" noChangeArrowheads="1"/>
          </p:cNvPicPr>
          <p:nvPr/>
        </p:nvPicPr>
        <p:blipFill>
          <a:blip r:embed="rId5"/>
          <a:srcRect/>
          <a:stretch>
            <a:fillRect/>
          </a:stretch>
        </p:blipFill>
        <p:spPr bwMode="auto">
          <a:xfrm>
            <a:off x="2857488" y="2214554"/>
            <a:ext cx="3429024" cy="3714776"/>
          </a:xfrm>
          <a:prstGeom prst="rect">
            <a:avLst/>
          </a:prstGeom>
          <a:noFill/>
          <a:ln w="9525">
            <a:noFill/>
            <a:miter lim="800000"/>
            <a:headEnd/>
            <a:tailEnd/>
          </a:ln>
          <a:effectLst/>
        </p:spPr>
      </p:pic>
    </p:spTree>
  </p:cSld>
  <p:clrMapOvr>
    <a:masterClrMapping/>
  </p:clrMapOvr>
  <p:transition>
    <p:wedge/>
    <p:sndAc>
      <p:stSnd>
        <p:snd r:embed="rId3" name="click.wav"/>
      </p:stSnd>
    </p:sndAc>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1170935"/>
            <a:ext cx="8215370" cy="4401205"/>
          </a:xfrm>
          <a:prstGeom prst="rect">
            <a:avLst/>
          </a:prstGeom>
        </p:spPr>
        <p:txBody>
          <a:bodyPr wrap="square">
            <a:spAutoFit/>
          </a:bodyPr>
          <a:lstStyle/>
          <a:p>
            <a:pPr lvl="0">
              <a:buFont typeface="Wingdings" pitchFamily="2" charset="2"/>
              <a:buChar char="ü"/>
            </a:pPr>
            <a:r>
              <a:rPr lang="fr-FR" sz="2000" dirty="0" smtClean="0">
                <a:latin typeface="Times New Roman" pitchFamily="18" charset="0"/>
                <a:ea typeface="Times New Roman" pitchFamily="18" charset="0"/>
                <a:cs typeface="Times New Roman" pitchFamily="18" charset="0"/>
              </a:rPr>
              <a:t>Un grand nombre de problèmes réels n’est pas optimisable d’une manière efficace par des approches purement mathématique , pour cela des combinai-sons ont été proposées et aussi pour améliorer l’efficacité des méthodes évolutionnistes.</a:t>
            </a:r>
            <a:endParaRPr lang="fr-FR" sz="2000" dirty="0" smtClean="0">
              <a:latin typeface="Times New Roman" pitchFamily="18" charset="0"/>
              <a:cs typeface="Times New Roman" pitchFamily="18" charset="0"/>
            </a:endParaRPr>
          </a:p>
          <a:p>
            <a:pPr lvl="0"/>
            <a:r>
              <a:rPr lang="fr-FR" sz="2000" dirty="0" smtClean="0">
                <a:latin typeface="Times New Roman" pitchFamily="18" charset="0"/>
                <a:ea typeface="Times New Roman" pitchFamily="18" charset="0"/>
                <a:cs typeface="Times New Roman" pitchFamily="18" charset="0"/>
              </a:rPr>
              <a:t> </a:t>
            </a:r>
          </a:p>
          <a:p>
            <a:pPr lvl="0">
              <a:buFont typeface="Wingdings" pitchFamily="2" charset="2"/>
              <a:buChar char="ü"/>
            </a:pPr>
            <a:r>
              <a:rPr lang="fr-FR" sz="2000" dirty="0" smtClean="0">
                <a:latin typeface="Times New Roman" pitchFamily="18" charset="0"/>
                <a:ea typeface="Times New Roman" pitchFamily="18" charset="0"/>
                <a:cs typeface="Times New Roman" pitchFamily="18" charset="0"/>
              </a:rPr>
              <a:t>Les techniques de recherche partagent une philosophie commune sur la combinaison des méthodes complètes et incomplètes. </a:t>
            </a:r>
          </a:p>
          <a:p>
            <a:pPr lvl="0"/>
            <a:endParaRPr lang="fr-FR" sz="2000" dirty="0" smtClean="0">
              <a:latin typeface="Times New Roman" pitchFamily="18" charset="0"/>
              <a:ea typeface="Times New Roman" pitchFamily="18" charset="0"/>
              <a:cs typeface="Times New Roman" pitchFamily="18" charset="0"/>
            </a:endParaRPr>
          </a:p>
          <a:p>
            <a:pPr marL="177800" lvl="0">
              <a:buFont typeface="Arial" pitchFamily="34" charset="0"/>
              <a:buChar char="•"/>
            </a:pPr>
            <a:r>
              <a:rPr lang="fr-FR" sz="2000" dirty="0" smtClean="0">
                <a:latin typeface="Times New Roman" pitchFamily="18" charset="0"/>
                <a:ea typeface="Times New Roman" pitchFamily="18" charset="0"/>
                <a:cs typeface="Times New Roman" pitchFamily="18" charset="0"/>
              </a:rPr>
              <a:t>Une méthode est désignée comme le processus de recherche principal et une autre secondaire est utilisée comme heuristique d’amélioration avec une organisation hiérarchique est presque figée. </a:t>
            </a:r>
          </a:p>
          <a:p>
            <a:pPr marL="177800" lvl="0">
              <a:buFont typeface="Arial" pitchFamily="34" charset="0"/>
              <a:buChar char="•"/>
            </a:pPr>
            <a:r>
              <a:rPr lang="fr-FR" sz="2000" dirty="0" smtClean="0">
                <a:latin typeface="Times New Roman" pitchFamily="18" charset="0"/>
                <a:ea typeface="Times New Roman" pitchFamily="18" charset="0"/>
                <a:cs typeface="Times New Roman" pitchFamily="18" charset="0"/>
              </a:rPr>
              <a:t>Pour chaque méthode de résolution, une structure spécifique est décrite, ce qui limite les possibilités de se comparer aux autres méthodes. </a:t>
            </a:r>
          </a:p>
          <a:p>
            <a:pPr marL="177800" lvl="0" eaLnBrk="0" fontAlgn="base" hangingPunct="0">
              <a:spcBef>
                <a:spcPct val="0"/>
              </a:spcBef>
              <a:spcAft>
                <a:spcPct val="0"/>
              </a:spcAft>
              <a:tabLst>
                <a:tab pos="885825" algn="l"/>
              </a:tabLst>
            </a:pPr>
            <a:r>
              <a:rPr lang="fr-FR" sz="2000" dirty="0" smtClean="0">
                <a:latin typeface="Times New Roman" pitchFamily="18" charset="0"/>
                <a:ea typeface="Times New Roman" pitchFamily="18" charset="0"/>
                <a:cs typeface="Times New Roman" pitchFamily="18" charset="0"/>
              </a:rPr>
              <a:t> </a:t>
            </a:r>
            <a:endParaRPr lang="fr-FR" dirty="0" smtClean="0">
              <a:latin typeface="Arial" pitchFamily="34" charset="0"/>
              <a:cs typeface="Arial" pitchFamily="34" charset="0"/>
            </a:endParaRPr>
          </a:p>
        </p:txBody>
      </p:sp>
      <p:sp>
        <p:nvSpPr>
          <p:cNvPr id="5" name="Rectangle 4"/>
          <p:cNvSpPr/>
          <p:nvPr/>
        </p:nvSpPr>
        <p:spPr>
          <a:xfrm>
            <a:off x="3143240" y="571480"/>
            <a:ext cx="1925527" cy="400110"/>
          </a:xfrm>
          <a:prstGeom prst="rect">
            <a:avLst/>
          </a:prstGeom>
        </p:spPr>
        <p:txBody>
          <a:bodyPr wrap="none">
            <a:spAutoFit/>
          </a:bodyPr>
          <a:lstStyle/>
          <a:p>
            <a:r>
              <a:rPr lang="fr-FR" sz="2000" b="1" dirty="0" smtClean="0">
                <a:latin typeface="Times New Roman" pitchFamily="18" charset="0"/>
                <a:cs typeface="Times New Roman" pitchFamily="18" charset="0"/>
              </a:rPr>
              <a:t>CONCLUSION</a:t>
            </a:r>
            <a:endParaRPr lang="fr-FR" sz="2000" b="1" dirty="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746542"/>
            <a:ext cx="9072626" cy="1631216"/>
          </a:xfrm>
          <a:prstGeom prst="rect">
            <a:avLst/>
          </a:prstGeom>
        </p:spPr>
        <p:txBody>
          <a:bodyPr wrap="square">
            <a:spAutoFit/>
          </a:bodyPr>
          <a:lstStyle/>
          <a:p>
            <a:pPr lvl="0" eaLnBrk="0" fontAlgn="base" hangingPunct="0">
              <a:spcBef>
                <a:spcPct val="0"/>
              </a:spcBef>
              <a:spcAft>
                <a:spcPct val="0"/>
              </a:spcAft>
              <a:tabLst>
                <a:tab pos="885825" algn="l"/>
              </a:tabLst>
            </a:pPr>
            <a:endParaRPr lang="fr-FR" sz="2000" dirty="0" smtClean="0">
              <a:latin typeface="Times New Roman" pitchFamily="18" charset="0"/>
              <a:ea typeface="Times New Roman" pitchFamily="18" charset="0"/>
              <a:cs typeface="Times New Roman" pitchFamily="18" charset="0"/>
            </a:endParaRPr>
          </a:p>
          <a:p>
            <a:pPr>
              <a:buFont typeface="Wingdings" pitchFamily="2" charset="2"/>
              <a:buChar char="ü"/>
            </a:pPr>
            <a:r>
              <a:rPr lang="fr-FR" sz="2000" dirty="0" smtClean="0">
                <a:latin typeface="Times New Roman" pitchFamily="18" charset="0"/>
                <a:ea typeface="Times New Roman" pitchFamily="18" charset="0"/>
                <a:cs typeface="Times New Roman" pitchFamily="18" charset="0"/>
              </a:rPr>
              <a:t> </a:t>
            </a:r>
            <a:r>
              <a:rPr lang="fr-FR" sz="2000" dirty="0" smtClean="0">
                <a:solidFill>
                  <a:srgbClr val="000000"/>
                </a:solidFill>
                <a:latin typeface="Times New Roman"/>
              </a:rPr>
              <a:t>L’hybridation est une tendance observée dans de nombreux travaux réalisés</a:t>
            </a:r>
          </a:p>
          <a:p>
            <a:r>
              <a:rPr lang="fr-FR" sz="2000" dirty="0" smtClean="0">
                <a:solidFill>
                  <a:srgbClr val="000000"/>
                </a:solidFill>
                <a:latin typeface="Times New Roman"/>
              </a:rPr>
              <a:t> sur les </a:t>
            </a:r>
            <a:r>
              <a:rPr lang="fr-FR" sz="2000" dirty="0" err="1" smtClean="0">
                <a:solidFill>
                  <a:srgbClr val="000000"/>
                </a:solidFill>
                <a:latin typeface="Times New Roman"/>
              </a:rPr>
              <a:t>métaheuristiques</a:t>
            </a:r>
            <a:r>
              <a:rPr lang="fr-FR" sz="2000" dirty="0" smtClean="0">
                <a:solidFill>
                  <a:srgbClr val="000000"/>
                </a:solidFill>
                <a:latin typeface="Times New Roman"/>
              </a:rPr>
              <a:t> ces dix dernières années. </a:t>
            </a:r>
            <a:r>
              <a:rPr lang="fr-FR" sz="2000" dirty="0" smtClean="0">
                <a:solidFill>
                  <a:srgbClr val="000000"/>
                </a:solidFill>
                <a:latin typeface="Times New Roman" pitchFamily="18" charset="0"/>
                <a:cs typeface="Times New Roman" pitchFamily="18" charset="0"/>
              </a:rPr>
              <a:t>Elle est </a:t>
            </a:r>
            <a:r>
              <a:rPr lang="fr-FR" sz="2000" dirty="0" smtClean="0">
                <a:latin typeface="Times New Roman" pitchFamily="18" charset="0"/>
                <a:ea typeface="Times New Roman" pitchFamily="18" charset="0"/>
                <a:cs typeface="Times New Roman" pitchFamily="18" charset="0"/>
              </a:rPr>
              <a:t>appliquée a </a:t>
            </a:r>
            <a:r>
              <a:rPr lang="fr-FR" sz="2000" dirty="0" err="1" smtClean="0">
                <a:latin typeface="Times New Roman" pitchFamily="18" charset="0"/>
                <a:ea typeface="Times New Roman" pitchFamily="18" charset="0"/>
                <a:cs typeface="Times New Roman" pitchFamily="18" charset="0"/>
              </a:rPr>
              <a:t>différnts</a:t>
            </a:r>
            <a:r>
              <a:rPr lang="fr-FR" sz="2000" dirty="0" smtClean="0">
                <a:latin typeface="Times New Roman" pitchFamily="18" charset="0"/>
                <a:ea typeface="Times New Roman" pitchFamily="18" charset="0"/>
                <a:cs typeface="Times New Roman" pitchFamily="18" charset="0"/>
              </a:rPr>
              <a:t> </a:t>
            </a:r>
          </a:p>
          <a:p>
            <a:r>
              <a:rPr lang="fr-FR" sz="2000" dirty="0" smtClean="0">
                <a:latin typeface="Times New Roman" pitchFamily="18" charset="0"/>
                <a:ea typeface="Times New Roman" pitchFamily="18" charset="0"/>
                <a:cs typeface="Times New Roman" pitchFamily="18" charset="0"/>
              </a:rPr>
              <a:t>problèmes : PVC,SAT,Coloration des graphes, CSP,MOKP.</a:t>
            </a:r>
            <a:r>
              <a:rPr lang="fr-FR" b="1" i="1" dirty="0" smtClean="0">
                <a:solidFill>
                  <a:srgbClr val="0033CC"/>
                </a:solidFill>
                <a:latin typeface="Times New Roman" pitchFamily="18" charset="0"/>
                <a:cs typeface="Times New Roman" pitchFamily="18" charset="0"/>
              </a:rPr>
              <a:t> </a:t>
            </a:r>
            <a:endParaRPr lang="fr-FR" sz="20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885825" algn="l"/>
              </a:tabLst>
            </a:pPr>
            <a:endParaRPr lang="fr-FR" sz="2000" dirty="0" smtClean="0">
              <a:latin typeface="Times New Roman" pitchFamily="18" charset="0"/>
              <a:ea typeface="Times New Roman" pitchFamily="18" charset="0"/>
              <a:cs typeface="Times New Roman" pitchFamily="18" charset="0"/>
            </a:endParaRPr>
          </a:p>
        </p:txBody>
      </p:sp>
      <p:sp>
        <p:nvSpPr>
          <p:cNvPr id="5" name="Rectangle 4"/>
          <p:cNvSpPr/>
          <p:nvPr/>
        </p:nvSpPr>
        <p:spPr>
          <a:xfrm>
            <a:off x="3071802" y="599998"/>
            <a:ext cx="2539478" cy="400110"/>
          </a:xfrm>
          <a:prstGeom prst="rect">
            <a:avLst/>
          </a:prstGeom>
        </p:spPr>
        <p:txBody>
          <a:bodyPr wrap="none">
            <a:spAutoFit/>
          </a:bodyPr>
          <a:lstStyle/>
          <a:p>
            <a:r>
              <a:rPr lang="fr-FR" sz="2000" b="1" dirty="0" smtClean="0">
                <a:latin typeface="Times New Roman" pitchFamily="18" charset="0"/>
                <a:cs typeface="Times New Roman" pitchFamily="18" charset="0"/>
              </a:rPr>
              <a:t>CONCLUSION </a:t>
            </a:r>
            <a:r>
              <a:rPr lang="fr-FR" sz="1400" b="1" dirty="0" smtClean="0">
                <a:latin typeface="Times New Roman" pitchFamily="18" charset="0"/>
                <a:cs typeface="Times New Roman" pitchFamily="18" charset="0"/>
              </a:rPr>
              <a:t>(suite)</a:t>
            </a:r>
            <a:endParaRPr lang="fr-FR" sz="2000" b="1" dirty="0">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Thankyou66.gif"/>
          <p:cNvPicPr>
            <a:picLocks noChangeAspect="1"/>
          </p:cNvPicPr>
          <p:nvPr/>
        </p:nvPicPr>
        <p:blipFill>
          <a:blip r:embed="rId4"/>
          <a:stretch>
            <a:fillRect/>
          </a:stretch>
        </p:blipFill>
        <p:spPr>
          <a:xfrm>
            <a:off x="1857356" y="3214686"/>
            <a:ext cx="5429288" cy="1428760"/>
          </a:xfrm>
          <a:prstGeom prst="rect">
            <a:avLst/>
          </a:prstGeom>
          <a:ln>
            <a:noFill/>
          </a:ln>
          <a:effectLst>
            <a:outerShdw blurRad="292100" dist="139700" dir="2700000" algn="tl" rotWithShape="0">
              <a:srgbClr val="333333">
                <a:alpha val="65000"/>
              </a:srgbClr>
            </a:outerShdw>
          </a:effectLst>
        </p:spPr>
      </p:pic>
      <p:pic>
        <p:nvPicPr>
          <p:cNvPr id="6" name="Image 5" descr="5mlnk7.jpg.gif"/>
          <p:cNvPicPr>
            <a:picLocks noChangeAspect="1"/>
          </p:cNvPicPr>
          <p:nvPr/>
        </p:nvPicPr>
        <p:blipFill>
          <a:blip r:embed="rId5"/>
          <a:stretch>
            <a:fillRect/>
          </a:stretch>
        </p:blipFill>
        <p:spPr>
          <a:xfrm>
            <a:off x="2857488" y="1285860"/>
            <a:ext cx="2786082" cy="1643074"/>
          </a:xfrm>
          <a:prstGeom prst="rect">
            <a:avLst/>
          </a:prstGeom>
        </p:spPr>
      </p:pic>
      <p:sp>
        <p:nvSpPr>
          <p:cNvPr id="8" name="Arrondir un rectangle avec un coin diagonal 7"/>
          <p:cNvSpPr/>
          <p:nvPr/>
        </p:nvSpPr>
        <p:spPr>
          <a:xfrm>
            <a:off x="1071538" y="642918"/>
            <a:ext cx="6929486" cy="5072098"/>
          </a:xfrm>
          <a:prstGeom prst="round2DiagRect">
            <a:avLst/>
          </a:prstGeom>
          <a:noFill/>
          <a:ln>
            <a:solidFill>
              <a:srgbClr val="C20E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wedge/>
    <p:sndAc>
      <p:stSnd>
        <p:snd r:embed="rId3" name="applause.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428604"/>
            <a:ext cx="8183880" cy="1051560"/>
          </a:xfrm>
        </p:spPr>
        <p:txBody>
          <a:bodyPr/>
          <a:lstStyle/>
          <a:p>
            <a:r>
              <a:rPr lang="fr-FR" b="1" i="1" dirty="0" smtClean="0">
                <a:solidFill>
                  <a:schemeClr val="tx1"/>
                </a:solidFill>
                <a:latin typeface="Times New Roman" pitchFamily="18" charset="0"/>
                <a:cs typeface="Times New Roman" pitchFamily="18" charset="0"/>
              </a:rPr>
              <a:t>             Avantages et </a:t>
            </a:r>
            <a:r>
              <a:rPr lang="fr-FR" i="1" dirty="0" smtClean="0">
                <a:solidFill>
                  <a:schemeClr val="tx1"/>
                </a:solidFill>
                <a:latin typeface="Times New Roman" pitchFamily="18" charset="0"/>
                <a:cs typeface="Times New Roman" pitchFamily="18" charset="0"/>
              </a:rPr>
              <a:t>Inconvénients</a:t>
            </a:r>
            <a:endParaRPr lang="fr-FR" b="1" i="1"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502920" y="1928802"/>
            <a:ext cx="8183880" cy="3857652"/>
          </a:xfrm>
        </p:spPr>
        <p:txBody>
          <a:bodyPr>
            <a:normAutofit/>
          </a:bodyPr>
          <a:lstStyle/>
          <a:p>
            <a:pPr>
              <a:buClr>
                <a:srgbClr val="0033CC"/>
              </a:buClr>
              <a:buBlip>
                <a:blip r:embed="rId3"/>
              </a:buBlip>
            </a:pPr>
            <a:r>
              <a:rPr lang="fr-FR" b="1" i="1" dirty="0" smtClean="0">
                <a:latin typeface="Times New Roman" pitchFamily="18" charset="0"/>
                <a:cs typeface="Times New Roman" pitchFamily="18" charset="0"/>
              </a:rPr>
              <a:t>Avantage</a:t>
            </a:r>
            <a:r>
              <a:rPr lang="fr-FR" b="1" i="1" dirty="0" smtClean="0">
                <a:solidFill>
                  <a:srgbClr val="002060"/>
                </a:solidFill>
                <a:latin typeface="Times New Roman" pitchFamily="18" charset="0"/>
                <a:cs typeface="Times New Roman" pitchFamily="18" charset="0"/>
              </a:rPr>
              <a:t> :</a:t>
            </a:r>
            <a:endParaRPr lang="fr-FR" dirty="0" smtClean="0">
              <a:solidFill>
                <a:srgbClr val="002060"/>
              </a:solidFill>
              <a:latin typeface="Times New Roman" pitchFamily="18" charset="0"/>
              <a:cs typeface="Times New Roman" pitchFamily="18" charset="0"/>
            </a:endParaRPr>
          </a:p>
          <a:p>
            <a:pPr lvl="1">
              <a:buClr>
                <a:srgbClr val="0033CC"/>
              </a:buClr>
              <a:buFont typeface="Wingdings" pitchFamily="2" charset="2"/>
              <a:buChar char="Ø"/>
            </a:pPr>
            <a:r>
              <a:rPr lang="fr-FR" dirty="0" smtClean="0">
                <a:latin typeface="Times New Roman" pitchFamily="18" charset="0"/>
                <a:cs typeface="Times New Roman" pitchFamily="18" charset="0"/>
              </a:rPr>
              <a:t>   La solution optimale recherchée n’est plus un simple  point, mais une collection de bons compromis satisfaisant toutes les contraintes.</a:t>
            </a:r>
          </a:p>
          <a:p>
            <a:pPr>
              <a:buClr>
                <a:srgbClr val="0033CC"/>
              </a:buClr>
              <a:buBlip>
                <a:blip r:embed="rId3"/>
              </a:buBlip>
            </a:pPr>
            <a:r>
              <a:rPr lang="fr-FR" b="1" i="1" dirty="0" smtClean="0">
                <a:latin typeface="Times New Roman" pitchFamily="18" charset="0"/>
                <a:cs typeface="Times New Roman" pitchFamily="18" charset="0"/>
              </a:rPr>
              <a:t>Inconvénient :</a:t>
            </a:r>
            <a:endParaRPr lang="fr-FR" dirty="0" smtClean="0">
              <a:latin typeface="Times New Roman" pitchFamily="18" charset="0"/>
              <a:cs typeface="Times New Roman" pitchFamily="18" charset="0"/>
            </a:endParaRPr>
          </a:p>
          <a:p>
            <a:pPr lvl="1">
              <a:buClr>
                <a:srgbClr val="0033CC"/>
              </a:buClr>
              <a:buFont typeface="Wingdings" pitchFamily="2" charset="2"/>
              <a:buChar char="Ø"/>
            </a:pPr>
            <a:r>
              <a:rPr lang="fr-FR" dirty="0" smtClean="0">
                <a:latin typeface="Times New Roman" pitchFamily="18" charset="0"/>
                <a:cs typeface="Times New Roman" pitchFamily="18" charset="0"/>
              </a:rPr>
              <a:t>  Les problémes d’optimisation combinatoire sont généralement faciles à définir mais pénibles à résaudre.</a:t>
            </a:r>
          </a:p>
        </p:txBody>
      </p:sp>
      <p:pic>
        <p:nvPicPr>
          <p:cNvPr id="4" name="Image 3" descr="fleche a droite.gif"/>
          <p:cNvPicPr>
            <a:picLocks noChangeAspect="1"/>
          </p:cNvPicPr>
          <p:nvPr/>
        </p:nvPicPr>
        <p:blipFill>
          <a:blip r:embed="rId4"/>
          <a:stretch>
            <a:fillRect/>
          </a:stretch>
        </p:blipFill>
        <p:spPr>
          <a:xfrm>
            <a:off x="1500167" y="1000108"/>
            <a:ext cx="357189" cy="36195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3271</TotalTime>
  <Words>7211</Words>
  <Application>Microsoft Office PowerPoint</Application>
  <PresentationFormat>Affichage à l'écran (4:3)</PresentationFormat>
  <Paragraphs>1053</Paragraphs>
  <Slides>87</Slides>
  <Notes>87</Notes>
  <HiddenSlides>0</HiddenSlides>
  <MMClips>1</MMClips>
  <ScaleCrop>false</ScaleCrop>
  <HeadingPairs>
    <vt:vector size="4" baseType="variant">
      <vt:variant>
        <vt:lpstr>Thème</vt:lpstr>
      </vt:variant>
      <vt:variant>
        <vt:i4>1</vt:i4>
      </vt:variant>
      <vt:variant>
        <vt:lpstr>Titres des diapositives</vt:lpstr>
      </vt:variant>
      <vt:variant>
        <vt:i4>87</vt:i4>
      </vt:variant>
    </vt:vector>
  </HeadingPairs>
  <TitlesOfParts>
    <vt:vector size="88" baseType="lpstr">
      <vt:lpstr>Aspect</vt:lpstr>
      <vt:lpstr>Diapositive 1</vt:lpstr>
      <vt:lpstr>         REPUBLIQUE ALGERIENNE DEMOCRATIQUE ET POPULAIRE                          FACULTE DES SCIENCES DE L’INGENIEUR                                         OPTION : INFORMATIQUE                                           ACADEMIQUE MASTER 2 </vt:lpstr>
      <vt:lpstr>Diapositive 3</vt:lpstr>
      <vt:lpstr>Diapositive 4</vt:lpstr>
      <vt:lpstr>  Introduction</vt:lpstr>
      <vt:lpstr>                        Objectif</vt:lpstr>
      <vt:lpstr>            Complexité (difficultée)</vt:lpstr>
      <vt:lpstr>                     Solution </vt:lpstr>
      <vt:lpstr>             Avantages et Inconvénients</vt:lpstr>
      <vt:lpstr>                     Conclusion</vt:lpstr>
      <vt:lpstr>Diapositive 11</vt:lpstr>
      <vt:lpstr>Méthodes de résolution</vt:lpstr>
      <vt:lpstr>            Méthodes Exactes </vt:lpstr>
      <vt:lpstr>Méthode Approchées</vt:lpstr>
      <vt:lpstr>Diapositive 15</vt:lpstr>
      <vt:lpstr>Diapositive 16</vt:lpstr>
      <vt:lpstr>Diapositive 17</vt:lpstr>
      <vt:lpstr>Diapositive 18</vt:lpstr>
      <vt:lpstr>Diapositive 19</vt:lpstr>
      <vt:lpstr>L’hybridation entres les méthodes  globales et locales</vt:lpstr>
      <vt:lpstr>L’hybridation entres les méthodes globales et locales</vt:lpstr>
      <vt:lpstr>Métaheuristiques hybrides</vt:lpstr>
      <vt:lpstr>Diapositive 23</vt:lpstr>
      <vt:lpstr>Métaheuristiques hybrides</vt:lpstr>
      <vt:lpstr>Diapositive 25</vt:lpstr>
      <vt:lpstr>Diapositive 26</vt:lpstr>
      <vt:lpstr>L’hybridation entres les méthodes globales et locales</vt:lpstr>
      <vt:lpstr>L’hybridation entres les méthodes globales et locales</vt:lpstr>
      <vt:lpstr>                          Exemples d’application:   Méthaheuristiques hybrides / Problèmes d’optimisation</vt:lpstr>
      <vt:lpstr>Diapositive 30</vt:lpstr>
      <vt:lpstr>Un algorithme hybride pour le problème SAT(GASAT)</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                          Exemples d’application:   Méthaheuristiques hybrides / Problèmes d’optimisation</vt:lpstr>
      <vt:lpstr>Le sac à dos multidimensionnel multiobjectif (MOKP)</vt:lpstr>
      <vt:lpstr>Le MOKP (suite)</vt:lpstr>
      <vt:lpstr>Un algorithme hybride  pour le problème de sac à dos  multidimensionnel multiobjectif</vt:lpstr>
      <vt:lpstr>Un algorithme hybride pour le problème de sac à dos multiobjectif</vt:lpstr>
      <vt:lpstr>Un algorithme hybride pour le problème de sac à dos multiobjectif</vt:lpstr>
      <vt:lpstr>Recherche Tabou et algorithme génétique pour le MOKP(GTSMOKP  )</vt:lpstr>
      <vt:lpstr>Algorithme de GTSMOKP : « genetic tabu search algorithm » pour le MOKP.</vt:lpstr>
      <vt:lpstr>Résultats expérimentaux</vt:lpstr>
      <vt:lpstr>Résultats expérimentaux</vt:lpstr>
      <vt:lpstr>Résultats expérimentaux</vt:lpstr>
      <vt:lpstr>Résultats expérimentaux</vt:lpstr>
      <vt:lpstr>Résultats expérimentaux</vt:lpstr>
      <vt:lpstr>Conclusion du problème</vt:lpstr>
      <vt:lpstr>Diapositive 60</vt:lpstr>
      <vt:lpstr>L’hybridation des méthodes complètes et incomplètes vise à profiter de leurs atouts respectifs en les fusionnant.  La combinaison se fait :  </vt:lpstr>
      <vt:lpstr>     Hybridations entre les méthodes exactes et approchées   Classification</vt:lpstr>
      <vt:lpstr>A. La collaboration : on combine une méthode exacte et une métaheuristiques exécutée en prétraitement et viceversa. Les méthodes peuvent également fonctionner en parallèle tout en échangeant des informations. Dans ce type de combinaison, les algorithmes proposés correspondent à une association de haut niveau entre métaheuristiques et méthodes complètes, (i.e. aucun algorithme n’est inclus dans un autre). Ainsi, la combinaison la plus répandue est l’utilisation en séquence. La méthode exacte est soit exécutée comme un prétraitement, ou soit elle utilise la métaheuristique. </vt:lpstr>
      <vt:lpstr>caractéristiques communes avec les solutions optimales. Cette observation peut être exploitée de plusieurs manières en définissant des sous-problèmes appropriés vis-à-vis du problème original. Dans la plupart des cas, les sous-problèmes résultants sont suffisamment petits pour être résolus par une méthode exacte. Ce type d’approche se décompose en deux phases :  1-  un algorithme approximatif est utilisé pour collecter des solutions du problème considéré. Basé sur la composition des solutions, un sous problème est défini. Il est alors nécessaire que le sous problème généré contienne si ce n’est toutes au moins la plupart des variables de décisions importantes, et qu’il se résolve facilement . </vt:lpstr>
      <vt:lpstr>Une autre approche de type séquentiel est celle d’un  B&amp;B couplé à un AG décrit où les solutions du problème d’ordonnancement  flow-shop (ou atelier en ligne) avec deux machines sont représentées en tant que permutation des tâches. Avant l’application de l’AG, un B&amp;B est utilisé  jusqu’à une certaine profondeur k et les bornes calculées sont enregistrées à chaque nœud de l’arbre B&amp;B. Pendant l’exécution de l’algorithme génétique, les solutions partielles jusqu’à une certaine position k, sont mises en correspondance sur leur nœud associé de l’arbre. Si les bornes indiquent qu’aucun chemin qui suit le nœud, ne mène à une solution, la configuration subit alors une mutation.  </vt:lpstr>
      <vt:lpstr>Des techniques complètes sont également utilisées pour explorer le voisinage de la configuration actuelle et choisir la prochaine étape du processus de LS. Cette fois, la combinaison est plus fine, dans une approche intégrative les méthodes sont plus étroitement liées.   </vt:lpstr>
      <vt:lpstr>Woodruff1999 :présente une stratégie de sélection chunking based  pour décider des nœuds dans l’arbre de B&amp;B où sera appelée la procédure tabou réactive, la quelle pourra trouver une solution. Cette mesure la distance entre le nœud courant et les nœuds déjà explorés par une métaheuristique pour influer sur la sélection. Les expérimentations montrent que l’ajout  de métaheuristiques améliore les performances du B&amp;B.  Une méthode complète au secoure du voisinage d’une recherche locale Nous considérons ici les techniques dans lesquelles des algorithmes exacts sont incorporés dans des métaheuristiques.  1-Recherche exacte et voisinage large Une idée assez répandue consiste à explorer les voisinages, dans une métaheuristique à base de recherche locale, au moyen d’algorithmes exacts.  Si le voisinage est choisi de façon appropriée, il peut être de grande taille. Néanmoins, une recherche efficace saura trouver le meilleur voisin. Ces techniques sont connues sous le nom de Very Large-Scale Neighborhood (VLSN) . L’idée centrale, dans ce type d’algorithme combinant recherche locale et méthodes exactes, est de modéliser le problème d’une recherche dans un grand voisinage comme un problème d’optimisation, lequel est résolu par une méthode exacte. La solution obtenue remplace alors la solution courante de la recherche locale. </vt:lpstr>
      <vt:lpstr>Diapositive 68</vt:lpstr>
      <vt:lpstr>Diapositive 69</vt:lpstr>
      <vt:lpstr>  Coopération Méta-Exacte</vt:lpstr>
      <vt:lpstr>                                      Exemples d’application:    Algorithme Hybride(exactes et approchées) / Problèmes d’optimisation</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Avantage &amp; Inconvinient</vt:lpstr>
      <vt:lpstr>Diapositive 83</vt:lpstr>
      <vt:lpstr>Diapositive 84</vt:lpstr>
      <vt:lpstr>Diapositive 85</vt:lpstr>
      <vt:lpstr>Diapositive 86</vt:lpstr>
      <vt:lpstr>Diapositive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user</cp:lastModifiedBy>
  <cp:revision>439</cp:revision>
  <dcterms:created xsi:type="dcterms:W3CDTF">2009-12-16T17:41:02Z</dcterms:created>
  <dcterms:modified xsi:type="dcterms:W3CDTF">2010-01-12T21:51:27Z</dcterms:modified>
</cp:coreProperties>
</file>