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6"/>
  </p:notesMasterIdLst>
  <p:sldIdLst>
    <p:sldId id="302" r:id="rId2"/>
    <p:sldId id="256" r:id="rId3"/>
    <p:sldId id="257" r:id="rId4"/>
    <p:sldId id="258" r:id="rId5"/>
    <p:sldId id="259" r:id="rId6"/>
    <p:sldId id="262" r:id="rId7"/>
    <p:sldId id="261" r:id="rId8"/>
    <p:sldId id="263" r:id="rId9"/>
    <p:sldId id="265" r:id="rId10"/>
    <p:sldId id="266" r:id="rId11"/>
    <p:sldId id="267" r:id="rId12"/>
    <p:sldId id="269" r:id="rId13"/>
    <p:sldId id="268" r:id="rId14"/>
    <p:sldId id="270" r:id="rId15"/>
    <p:sldId id="299" r:id="rId16"/>
    <p:sldId id="271" r:id="rId17"/>
    <p:sldId id="272" r:id="rId18"/>
    <p:sldId id="273" r:id="rId19"/>
    <p:sldId id="274" r:id="rId20"/>
    <p:sldId id="276" r:id="rId21"/>
    <p:sldId id="275" r:id="rId22"/>
    <p:sldId id="277" r:id="rId23"/>
    <p:sldId id="279" r:id="rId24"/>
    <p:sldId id="278" r:id="rId25"/>
    <p:sldId id="30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301"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30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016"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6E0FA-6279-45A9-845F-EBDDF25CEDF8}" type="datetimeFigureOut">
              <a:rPr lang="fr-FR" smtClean="0"/>
              <a:pPr/>
              <a:t>06/01/2010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41E94-E198-4347-9B0B-7C9EE4F1B44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1C41E94-E198-4347-9B0B-7C9EE4F1B44F}"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FC1B557-C481-4E4F-859D-82C4A1AE85E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C1B557-C481-4E4F-859D-82C4A1AE85E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C1B557-C481-4E4F-859D-82C4A1AE85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91FA1CE-8E2B-4955-AC10-6298FBDB89EC}" type="datetimeFigureOut">
              <a:rPr lang="fr-FR" smtClean="0"/>
              <a:pPr/>
              <a:t>06/01/2010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FC1B557-C481-4E4F-859D-82C4A1AE85E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1FA1CE-8E2B-4955-AC10-6298FBDB89EC}" type="datetimeFigureOut">
              <a:rPr lang="fr-FR" smtClean="0"/>
              <a:pPr/>
              <a:t>06/01/2010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C1B557-C481-4E4F-859D-82C4A1AE85E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itin\Desktop\Fond\hebus_225941_1024x76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rot="20629566">
            <a:off x="194681" y="2028759"/>
            <a:ext cx="8790099" cy="1569660"/>
          </a:xfrm>
          <a:prstGeom prst="rect">
            <a:avLst/>
          </a:prstGeom>
          <a:noFill/>
        </p:spPr>
        <p:txBody>
          <a:bodyPr wrap="square" lIns="91440" tIns="45720" rIns="91440" bIns="45720">
            <a:spAutoFit/>
          </a:bodyPr>
          <a:lstStyle/>
          <a:p>
            <a:pPr algn="ctr"/>
            <a:r>
              <a:rPr lang="ar-DZ" sz="9600" dirty="0" smtClean="0">
                <a:ln w="18415" cmpd="sng">
                  <a:solidFill>
                    <a:srgbClr val="FFFFFF"/>
                  </a:solidFill>
                  <a:prstDash val="solid"/>
                </a:ln>
                <a:solidFill>
                  <a:srgbClr val="903040"/>
                </a:solidFill>
                <a:effectLst>
                  <a:outerShdw blurRad="63500" dir="3600000" algn="tl" rotWithShape="0">
                    <a:srgbClr val="000000">
                      <a:alpha val="70000"/>
                    </a:srgbClr>
                  </a:outerShdw>
                </a:effectLst>
                <a:latin typeface="Estrangelo Edessa" pitchFamily="66" charset="0"/>
                <a:cs typeface="Estrangelo Edessa" pitchFamily="66" charset="0"/>
              </a:rPr>
              <a:t>بسم الله الرحمن الرحيم </a:t>
            </a:r>
            <a:endParaRPr lang="fr-FR" sz="9600" dirty="0">
              <a:ln w="18415" cmpd="sng">
                <a:solidFill>
                  <a:srgbClr val="FFFFFF"/>
                </a:solidFill>
                <a:prstDash val="solid"/>
              </a:ln>
              <a:solidFill>
                <a:srgbClr val="903040"/>
              </a:solidFill>
              <a:effectLst>
                <a:outerShdw blurRad="63500" dir="3600000" algn="tl" rotWithShape="0">
                  <a:srgbClr val="000000">
                    <a:alpha val="70000"/>
                  </a:srgbClr>
                </a:outerShdw>
              </a:effectLst>
              <a:latin typeface="Estrangelo Edessa" pitchFamily="66" charset="0"/>
              <a:cs typeface="Estrangelo Edess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000132"/>
          </a:xfrm>
        </p:spPr>
        <p:txBody>
          <a:bodyPr>
            <a:normAutofit/>
          </a:bodyPr>
          <a:lstStyle/>
          <a:p>
            <a:r>
              <a:rPr lang="fr-FR" sz="3200" dirty="0" smtClean="0">
                <a:latin typeface="Times New Roman" pitchFamily="18" charset="0"/>
                <a:cs typeface="Times New Roman" pitchFamily="18" charset="0"/>
              </a:rPr>
              <a:t>Résolution Graphique </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85860"/>
            <a:ext cx="8229600" cy="5000660"/>
          </a:xfrm>
        </p:spPr>
        <p:txBody>
          <a:bodyPr>
            <a:normAutofit/>
          </a:bodyPr>
          <a:lstStyle/>
          <a:p>
            <a:r>
              <a:rPr lang="fr-FR" sz="2000" b="1" dirty="0">
                <a:latin typeface="Times New Roman" pitchFamily="18" charset="0"/>
                <a:cs typeface="Times New Roman" pitchFamily="18" charset="0"/>
              </a:rPr>
              <a:t>Exemple </a:t>
            </a:r>
            <a:endParaRPr lang="fr-FR" sz="2000" b="1" dirty="0" smtClean="0">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On va maximiser la fonction suivante   </a:t>
            </a:r>
            <a:r>
              <a:rPr lang="fr-FR" sz="1400" dirty="0"/>
              <a:t>Max(z) = 1200 x1 + 1000 </a:t>
            </a:r>
            <a:r>
              <a:rPr lang="fr-FR" sz="1400" dirty="0" smtClean="0"/>
              <a:t>x2</a:t>
            </a:r>
          </a:p>
          <a:p>
            <a:pPr>
              <a:buNone/>
            </a:pPr>
            <a:r>
              <a:rPr lang="fr-FR" sz="1400" dirty="0">
                <a:latin typeface="Times New Roman" pitchFamily="18" charset="0"/>
                <a:cs typeface="Times New Roman" pitchFamily="18" charset="0"/>
              </a:rPr>
              <a:t>sous les </a:t>
            </a:r>
            <a:r>
              <a:rPr lang="fr-FR" sz="1400" b="1" i="1" dirty="0">
                <a:latin typeface="Times New Roman" pitchFamily="18" charset="0"/>
                <a:cs typeface="Times New Roman" pitchFamily="18" charset="0"/>
              </a:rPr>
              <a:t>contraintes économiques                          </a:t>
            </a:r>
            <a:r>
              <a:rPr lang="fr-FR" sz="1400" dirty="0">
                <a:latin typeface="Times New Roman" pitchFamily="18" charset="0"/>
                <a:cs typeface="Times New Roman" pitchFamily="18" charset="0"/>
              </a:rPr>
              <a:t>3 x1 + 4 x2 </a:t>
            </a:r>
            <a:r>
              <a:rPr lang="fr-FR" sz="1400" dirty="0" smtClean="0">
                <a:latin typeface="Times New Roman" pitchFamily="18" charset="0"/>
                <a:cs typeface="Times New Roman" pitchFamily="18" charset="0"/>
              </a:rPr>
              <a:t>≤ </a:t>
            </a:r>
            <a:r>
              <a:rPr lang="fr-FR" sz="1400" dirty="0">
                <a:latin typeface="Times New Roman" pitchFamily="18" charset="0"/>
                <a:cs typeface="Times New Roman" pitchFamily="18" charset="0"/>
              </a:rPr>
              <a:t>160</a:t>
            </a:r>
            <a:br>
              <a:rPr lang="fr-FR" sz="1400" dirty="0">
                <a:latin typeface="Times New Roman" pitchFamily="18" charset="0"/>
                <a:cs typeface="Times New Roman" pitchFamily="18" charset="0"/>
              </a:rPr>
            </a:br>
            <a:r>
              <a:rPr lang="fr-FR" sz="1400" dirty="0">
                <a:latin typeface="Times New Roman" pitchFamily="18" charset="0"/>
                <a:cs typeface="Times New Roman" pitchFamily="18" charset="0"/>
              </a:rPr>
              <a:t>                                                                               6 x1 + 3 x2 </a:t>
            </a:r>
            <a:r>
              <a:rPr lang="fr-FR" sz="1400" dirty="0" smtClean="0">
                <a:latin typeface="Times New Roman" pitchFamily="18" charset="0"/>
                <a:cs typeface="Times New Roman" pitchFamily="18" charset="0"/>
              </a:rPr>
              <a:t>≤ </a:t>
            </a:r>
            <a:r>
              <a:rPr lang="fr-FR" sz="1400" dirty="0">
                <a:latin typeface="Times New Roman" pitchFamily="18" charset="0"/>
                <a:cs typeface="Times New Roman" pitchFamily="18" charset="0"/>
              </a:rPr>
              <a:t>180        </a:t>
            </a:r>
            <a:br>
              <a:rPr lang="fr-FR" sz="1400" dirty="0">
                <a:latin typeface="Times New Roman" pitchFamily="18" charset="0"/>
                <a:cs typeface="Times New Roman" pitchFamily="18" charset="0"/>
              </a:rPr>
            </a:br>
            <a:r>
              <a:rPr lang="fr-FR" sz="1400" dirty="0">
                <a:latin typeface="Times New Roman" pitchFamily="18" charset="0"/>
                <a:cs typeface="Times New Roman" pitchFamily="18" charset="0"/>
              </a:rPr>
              <a:t>et les </a:t>
            </a:r>
            <a:r>
              <a:rPr lang="fr-FR" sz="1400" b="1" i="1" dirty="0">
                <a:latin typeface="Times New Roman" pitchFamily="18" charset="0"/>
                <a:cs typeface="Times New Roman" pitchFamily="18" charset="0"/>
              </a:rPr>
              <a:t>contraintes de signe </a:t>
            </a:r>
            <a:r>
              <a:rPr lang="fr-FR" sz="1400" dirty="0">
                <a:latin typeface="Times New Roman" pitchFamily="18" charset="0"/>
                <a:cs typeface="Times New Roman" pitchFamily="18" charset="0"/>
              </a:rPr>
              <a:t>                                     </a:t>
            </a:r>
            <a:r>
              <a:rPr lang="fr-FR" sz="1400" dirty="0" smtClean="0">
                <a:latin typeface="Times New Roman" pitchFamily="18" charset="0"/>
                <a:cs typeface="Times New Roman" pitchFamily="18" charset="0"/>
              </a:rPr>
              <a:t>x1 ≥ </a:t>
            </a:r>
            <a:r>
              <a:rPr lang="fr-FR" sz="1400" dirty="0">
                <a:latin typeface="Times New Roman" pitchFamily="18" charset="0"/>
                <a:cs typeface="Times New Roman" pitchFamily="18" charset="0"/>
              </a:rPr>
              <a:t>0    ;   x2 </a:t>
            </a:r>
            <a:r>
              <a:rPr lang="fr-FR" sz="1400" dirty="0" smtClean="0">
                <a:latin typeface="Times New Roman" pitchFamily="18" charset="0"/>
                <a:cs typeface="Times New Roman" pitchFamily="18" charset="0"/>
              </a:rPr>
              <a:t>≥ </a:t>
            </a:r>
            <a:r>
              <a:rPr lang="fr-FR" sz="1400" dirty="0">
                <a:latin typeface="Times New Roman" pitchFamily="18" charset="0"/>
                <a:cs typeface="Times New Roman" pitchFamily="18" charset="0"/>
              </a:rPr>
              <a:t>0</a:t>
            </a:r>
            <a:br>
              <a:rPr lang="fr-FR" sz="1400" dirty="0">
                <a:latin typeface="Times New Roman" pitchFamily="18" charset="0"/>
                <a:cs typeface="Times New Roman" pitchFamily="18" charset="0"/>
              </a:rPr>
            </a:br>
            <a:endParaRPr lang="fr-FR" sz="1400" dirty="0" smtClean="0">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        Cette </a:t>
            </a:r>
            <a:r>
              <a:rPr lang="fr-FR" sz="1400" dirty="0">
                <a:latin typeface="Times New Roman" pitchFamily="18" charset="0"/>
                <a:cs typeface="Times New Roman" pitchFamily="18" charset="0"/>
              </a:rPr>
              <a:t>méthode n'est applicable que dans le cas où il n'y a que deux variables de décision (d’activité), un problème linéaire peut être résolu de manière graphique en suivant le processus en trois étapes : </a:t>
            </a:r>
          </a:p>
          <a:p>
            <a:pPr>
              <a:buFont typeface="+mj-lt"/>
              <a:buAutoNum type="arabicPeriod"/>
            </a:pPr>
            <a:r>
              <a:rPr lang="fr-FR" sz="1600" b="1" dirty="0" smtClean="0">
                <a:latin typeface="Times New Roman" pitchFamily="18" charset="0"/>
                <a:cs typeface="Times New Roman" pitchFamily="18" charset="0"/>
              </a:rPr>
              <a:t>Représentation </a:t>
            </a:r>
            <a:r>
              <a:rPr lang="fr-FR" sz="1600" b="1" dirty="0">
                <a:latin typeface="Times New Roman" pitchFamily="18" charset="0"/>
                <a:cs typeface="Times New Roman" pitchFamily="18" charset="0"/>
              </a:rPr>
              <a:t>graphique </a:t>
            </a:r>
            <a:r>
              <a:rPr lang="fr-FR" sz="1600" b="1" dirty="0" smtClean="0">
                <a:latin typeface="Times New Roman" pitchFamily="18" charset="0"/>
                <a:cs typeface="Times New Roman" pitchFamily="18" charset="0"/>
              </a:rPr>
              <a:t>des contraintes et de la région réalisable.</a:t>
            </a:r>
            <a:endParaRPr lang="fr-FR" sz="1600" b="1" dirty="0">
              <a:latin typeface="Times New Roman" pitchFamily="18" charset="0"/>
              <a:cs typeface="Times New Roman" pitchFamily="18" charset="0"/>
            </a:endParaRPr>
          </a:p>
          <a:p>
            <a:pPr>
              <a:buNone/>
            </a:pPr>
            <a:endParaRPr lang="fr-FR" sz="1400" dirty="0">
              <a:latin typeface="Times New Roman" pitchFamily="18" charset="0"/>
              <a:cs typeface="Times New Roman" pitchFamily="18" charset="0"/>
            </a:endParaRPr>
          </a:p>
        </p:txBody>
      </p:sp>
      <p:sp>
        <p:nvSpPr>
          <p:cNvPr id="4" name="Accolade ouvrante 3"/>
          <p:cNvSpPr/>
          <p:nvPr/>
        </p:nvSpPr>
        <p:spPr>
          <a:xfrm>
            <a:off x="3714744" y="1928802"/>
            <a:ext cx="155447" cy="5000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5" name="Image 4" descr="http://www.iutbayonne.univ-pau.fr/~grau/2A/RO/IMAGE11.GIF"/>
          <p:cNvPicPr/>
          <p:nvPr/>
        </p:nvPicPr>
        <p:blipFill>
          <a:blip r:embed="rId2"/>
          <a:srcRect/>
          <a:stretch>
            <a:fillRect/>
          </a:stretch>
        </p:blipFill>
        <p:spPr bwMode="auto">
          <a:xfrm>
            <a:off x="1571604" y="3786190"/>
            <a:ext cx="4743450" cy="2695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mph" presetSubtype="0" fill="hold" nodeType="clickEffect">
                                  <p:stCondLst>
                                    <p:cond delay="0"/>
                                  </p:stCondLst>
                                  <p:childTnLst>
                                    <p:animScale>
                                      <p:cBhvr>
                                        <p:cTn id="3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dirty="0" smtClean="0">
                <a:latin typeface="Times New Roman" pitchFamily="18" charset="0"/>
                <a:cs typeface="Times New Roman" pitchFamily="18" charset="0"/>
              </a:rPr>
              <a:t>Résolution Graphique </a:t>
            </a:r>
            <a:endParaRPr lang="fr-FR" sz="3200" dirty="0"/>
          </a:p>
        </p:txBody>
      </p:sp>
      <p:sp>
        <p:nvSpPr>
          <p:cNvPr id="3" name="Espace réservé du contenu 2"/>
          <p:cNvSpPr>
            <a:spLocks noGrp="1"/>
          </p:cNvSpPr>
          <p:nvPr>
            <p:ph idx="1"/>
          </p:nvPr>
        </p:nvSpPr>
        <p:spPr>
          <a:xfrm>
            <a:off x="457200" y="1142984"/>
            <a:ext cx="8229600" cy="4983179"/>
          </a:xfrm>
        </p:spPr>
        <p:txBody>
          <a:bodyPr/>
          <a:lstStyle/>
          <a:p>
            <a:pPr marL="514350" indent="-514350">
              <a:buNone/>
            </a:pPr>
            <a:r>
              <a:rPr lang="fr-FR" sz="1600" b="1" dirty="0" smtClean="0">
                <a:latin typeface="Times New Roman" pitchFamily="18" charset="0"/>
                <a:cs typeface="Times New Roman" pitchFamily="18" charset="0"/>
              </a:rPr>
              <a:t>2.Représentation de la fonction objectif.</a:t>
            </a:r>
          </a:p>
          <a:p>
            <a:pPr marL="514350" indent="-514350">
              <a:buNone/>
            </a:pPr>
            <a:r>
              <a:rPr lang="fr-FR" sz="1600" b="1" dirty="0">
                <a:latin typeface="Times New Roman" pitchFamily="18" charset="0"/>
                <a:cs typeface="Times New Roman" pitchFamily="18" charset="0"/>
              </a:rPr>
              <a:t>3</a:t>
            </a:r>
            <a:r>
              <a:rPr lang="fr-FR" sz="1600" b="1" dirty="0"/>
              <a:t>.</a:t>
            </a:r>
            <a:r>
              <a:rPr lang="fr-FR" sz="1600" b="1" dirty="0">
                <a:latin typeface="Times New Roman" pitchFamily="18" charset="0"/>
                <a:cs typeface="Times New Roman" pitchFamily="18" charset="0"/>
              </a:rPr>
              <a:t> Détermination le point optimum</a:t>
            </a:r>
            <a:r>
              <a:rPr lang="fr-FR" sz="1600" b="1" dirty="0"/>
              <a:t> </a:t>
            </a:r>
            <a:r>
              <a:rPr lang="fr-FR" sz="1600" b="1" dirty="0" smtClean="0"/>
              <a:t>.</a:t>
            </a:r>
            <a:endParaRPr lang="fr-FR" sz="1600" b="1" dirty="0">
              <a:latin typeface="Times New Roman" pitchFamily="18" charset="0"/>
              <a:cs typeface="Times New Roman" pitchFamily="18" charset="0"/>
            </a:endParaRPr>
          </a:p>
          <a:p>
            <a:pPr marL="514350" indent="-514350">
              <a:buNone/>
            </a:pPr>
            <a:endParaRPr lang="fr-FR" dirty="0" smtClean="0"/>
          </a:p>
          <a:p>
            <a:pPr marL="514350" indent="-514350">
              <a:buNone/>
            </a:pPr>
            <a:endParaRPr lang="fr-FR" dirty="0"/>
          </a:p>
          <a:p>
            <a:pPr marL="514350" indent="-514350">
              <a:buNone/>
            </a:pPr>
            <a:endParaRPr lang="fr-FR" dirty="0" smtClean="0"/>
          </a:p>
          <a:p>
            <a:pPr marL="514350" indent="-514350">
              <a:buNone/>
            </a:pPr>
            <a:endParaRPr lang="fr-FR" dirty="0" smtClean="0"/>
          </a:p>
        </p:txBody>
      </p:sp>
      <p:pic>
        <p:nvPicPr>
          <p:cNvPr id="4" name="Image 3" descr="http://www.iutbayonne.univ-pau.fr/~grau/2A/RO/IMAGE12.GIF"/>
          <p:cNvPicPr/>
          <p:nvPr/>
        </p:nvPicPr>
        <p:blipFill>
          <a:blip r:embed="rId2"/>
          <a:srcRect/>
          <a:stretch>
            <a:fillRect/>
          </a:stretch>
        </p:blipFill>
        <p:spPr bwMode="auto">
          <a:xfrm>
            <a:off x="1214414" y="2643182"/>
            <a:ext cx="4743450" cy="3028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Programmation linéaire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Introduction</a:t>
            </a:r>
          </a:p>
          <a:p>
            <a:r>
              <a:rPr lang="fr-FR" dirty="0" smtClean="0">
                <a:latin typeface="Times New Roman" pitchFamily="18" charset="0"/>
                <a:cs typeface="Times New Roman" pitchFamily="18" charset="0"/>
              </a:rPr>
              <a:t>Définitions</a:t>
            </a:r>
          </a:p>
          <a:p>
            <a:r>
              <a:rPr lang="fr-FR" dirty="0" smtClean="0">
                <a:latin typeface="Times New Roman" pitchFamily="18" charset="0"/>
                <a:cs typeface="Times New Roman" pitchFamily="18" charset="0"/>
              </a:rPr>
              <a:t>Résolution Graphique</a:t>
            </a:r>
          </a:p>
          <a:p>
            <a:r>
              <a:rPr lang="fr-FR" dirty="0" smtClean="0">
                <a:latin typeface="Times New Roman" pitchFamily="18" charset="0"/>
                <a:cs typeface="Times New Roman" pitchFamily="18" charset="0"/>
              </a:rPr>
              <a:t>La Méthode du Simplexe</a:t>
            </a:r>
          </a:p>
          <a:p>
            <a:r>
              <a:rPr lang="fr-FR" dirty="0" smtClean="0">
                <a:latin typeface="Times New Roman" pitchFamily="18" charset="0"/>
                <a:cs typeface="Times New Roman" pitchFamily="18" charset="0"/>
              </a:rPr>
              <a:t>La dualité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sz="3600" dirty="0" smtClean="0">
                <a:latin typeface="Times New Roman" pitchFamily="18" charset="0"/>
                <a:cs typeface="Times New Roman" pitchFamily="18" charset="0"/>
              </a:rPr>
              <a:t>La Méthode du Simplexe</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57200" y="1142984"/>
            <a:ext cx="8229600" cy="4983179"/>
          </a:xfrm>
        </p:spPr>
        <p:txBody>
          <a:bodyPr>
            <a:normAutofit fontScale="77500" lnSpcReduction="20000"/>
          </a:bodyPr>
          <a:lstStyle/>
          <a:p>
            <a:pPr>
              <a:buFont typeface="Wingdings" pitchFamily="2" charset="2"/>
              <a:buChar char="Ø"/>
            </a:pPr>
            <a:r>
              <a:rPr lang="fr-FR" sz="2000" b="1" dirty="0" smtClean="0">
                <a:latin typeface="Times New Roman" pitchFamily="18" charset="0"/>
                <a:cs typeface="Times New Roman" pitchFamily="18" charset="0"/>
              </a:rPr>
              <a:t>Introduction</a:t>
            </a:r>
          </a:p>
          <a:p>
            <a:pPr>
              <a:buNone/>
            </a:pPr>
            <a:r>
              <a:rPr lang="fr-FR" sz="1600" dirty="0" smtClean="0">
                <a:latin typeface="Times New Roman" pitchFamily="18" charset="0"/>
                <a:cs typeface="Times New Roman" pitchFamily="18" charset="0"/>
              </a:rPr>
              <a:t>       Une </a:t>
            </a:r>
            <a:r>
              <a:rPr lang="fr-FR" sz="1600" dirty="0">
                <a:latin typeface="Times New Roman" pitchFamily="18" charset="0"/>
                <a:cs typeface="Times New Roman" pitchFamily="18" charset="0"/>
              </a:rPr>
              <a:t>des méthodes les plus connues pour résoudre des programmes linéaires en nombre réels est la méthode du Simplex. En théorie, elle a une complexité non </a:t>
            </a:r>
            <a:r>
              <a:rPr lang="fr-FR" sz="1600" dirty="0" smtClean="0">
                <a:latin typeface="Times New Roman" pitchFamily="18" charset="0"/>
                <a:cs typeface="Times New Roman" pitchFamily="18" charset="0"/>
              </a:rPr>
              <a:t>polynômiale. </a:t>
            </a:r>
            <a:r>
              <a:rPr lang="fr-FR" sz="1600" dirty="0">
                <a:latin typeface="Times New Roman" pitchFamily="18" charset="0"/>
                <a:cs typeface="Times New Roman" pitchFamily="18" charset="0"/>
              </a:rPr>
              <a:t>Cependant, en pratique, il s'avère au contraire qu'il s'agit d'une bonne méthode. </a:t>
            </a:r>
            <a:endParaRPr lang="fr-FR" sz="1600" dirty="0" smtClean="0">
              <a:latin typeface="Times New Roman" pitchFamily="18" charset="0"/>
              <a:cs typeface="Times New Roman" pitchFamily="18" charset="0"/>
            </a:endParaRPr>
          </a:p>
          <a:p>
            <a:pPr>
              <a:buFont typeface="Wingdings" pitchFamily="2" charset="2"/>
              <a:buChar char="Ø"/>
            </a:pPr>
            <a:r>
              <a:rPr lang="fr-FR" sz="2000" b="1" dirty="0" smtClean="0">
                <a:latin typeface="Times New Roman" pitchFamily="18" charset="0"/>
                <a:cs typeface="Times New Roman" pitchFamily="18" charset="0"/>
              </a:rPr>
              <a:t>Définition</a:t>
            </a:r>
          </a:p>
          <a:p>
            <a:pPr>
              <a:buNone/>
            </a:pPr>
            <a:r>
              <a:rPr lang="fr-FR" sz="1600" dirty="0">
                <a:latin typeface="Times New Roman" pitchFamily="18" charset="0"/>
                <a:cs typeface="Times New Roman" pitchFamily="18" charset="0"/>
              </a:rPr>
              <a:t>Un tableau Simplexe est constitué des coefficients des équations algébriques </a:t>
            </a:r>
          </a:p>
          <a:p>
            <a:r>
              <a:rPr lang="fr-FR" sz="1600" dirty="0" smtClean="0">
                <a:latin typeface="Times New Roman" pitchFamily="18" charset="0"/>
                <a:cs typeface="Times New Roman" pitchFamily="18" charset="0"/>
              </a:rPr>
              <a:t> Les </a:t>
            </a:r>
            <a:r>
              <a:rPr lang="fr-FR" sz="1600" dirty="0">
                <a:latin typeface="Times New Roman" pitchFamily="18" charset="0"/>
                <a:cs typeface="Times New Roman" pitchFamily="18" charset="0"/>
              </a:rPr>
              <a:t>coefficients de la fonction objectif</a:t>
            </a:r>
          </a:p>
          <a:p>
            <a:r>
              <a:rPr lang="fr-FR" sz="1600" dirty="0" smtClean="0">
                <a:latin typeface="Times New Roman" pitchFamily="18" charset="0"/>
                <a:cs typeface="Times New Roman" pitchFamily="18" charset="0"/>
              </a:rPr>
              <a:t> Les </a:t>
            </a:r>
            <a:r>
              <a:rPr lang="fr-FR" sz="1600" dirty="0">
                <a:latin typeface="Times New Roman" pitchFamily="18" charset="0"/>
                <a:cs typeface="Times New Roman" pitchFamily="18" charset="0"/>
              </a:rPr>
              <a:t>coefficients des variables dans le membre de gauche des contraintes;</a:t>
            </a:r>
          </a:p>
          <a:p>
            <a:r>
              <a:rPr lang="fr-FR" sz="1600" dirty="0" smtClean="0">
                <a:latin typeface="Times New Roman" pitchFamily="18" charset="0"/>
                <a:cs typeface="Times New Roman" pitchFamily="18" charset="0"/>
              </a:rPr>
              <a:t> Les </a:t>
            </a:r>
            <a:r>
              <a:rPr lang="fr-FR" sz="1600" dirty="0">
                <a:latin typeface="Times New Roman" pitchFamily="18" charset="0"/>
                <a:cs typeface="Times New Roman" pitchFamily="18" charset="0"/>
              </a:rPr>
              <a:t>coefficients du membre de droite</a:t>
            </a:r>
            <a:r>
              <a:rPr lang="fr-FR" sz="1600" dirty="0" smtClean="0">
                <a:latin typeface="Times New Roman" pitchFamily="18" charset="0"/>
                <a:cs typeface="Times New Roman" pitchFamily="18" charset="0"/>
              </a:rPr>
              <a:t>.</a:t>
            </a:r>
            <a:endParaRPr lang="fr-FR" sz="2000" dirty="0" smtClean="0">
              <a:latin typeface="Times New Roman" pitchFamily="18" charset="0"/>
              <a:cs typeface="Times New Roman" pitchFamily="18" charset="0"/>
            </a:endParaRPr>
          </a:p>
          <a:p>
            <a:pPr>
              <a:buFont typeface="Wingdings" pitchFamily="2" charset="2"/>
              <a:buChar char="Ø"/>
            </a:pPr>
            <a:r>
              <a:rPr lang="fr-FR" sz="2000" b="1" dirty="0" smtClean="0">
                <a:latin typeface="Times New Roman" pitchFamily="18" charset="0"/>
                <a:cs typeface="Times New Roman" pitchFamily="18" charset="0"/>
              </a:rPr>
              <a:t>L’Algorithme</a:t>
            </a:r>
          </a:p>
          <a:p>
            <a:pPr>
              <a:buNone/>
            </a:pPr>
            <a:r>
              <a:rPr lang="fr-FR" sz="2000" b="1" dirty="0" smtClean="0">
                <a:latin typeface="Times New Roman" pitchFamily="18" charset="0"/>
                <a:cs typeface="Times New Roman" pitchFamily="18" charset="0"/>
              </a:rPr>
              <a:t>            a</a:t>
            </a:r>
            <a:r>
              <a:rPr lang="fr-FR" sz="2000" b="1" dirty="0">
                <a:latin typeface="Times New Roman" pitchFamily="18" charset="0"/>
                <a:cs typeface="Times New Roman" pitchFamily="18" charset="0"/>
              </a:rPr>
              <a:t>. Prendre la forme d’égalité du problème linéaire .</a:t>
            </a:r>
            <a:endParaRPr lang="fr-FR" sz="2000" dirty="0">
              <a:latin typeface="Times New Roman" pitchFamily="18" charset="0"/>
              <a:cs typeface="Times New Roman" pitchFamily="18" charset="0"/>
            </a:endParaRPr>
          </a:p>
          <a:p>
            <a:pPr>
              <a:buNone/>
            </a:pPr>
            <a:r>
              <a:rPr lang="fr-FR" sz="2000" b="1" dirty="0" smtClean="0">
                <a:latin typeface="Times New Roman" pitchFamily="18" charset="0"/>
                <a:cs typeface="Times New Roman" pitchFamily="18" charset="0"/>
              </a:rPr>
              <a:t>            b</a:t>
            </a:r>
            <a:r>
              <a:rPr lang="fr-FR" sz="2000" b="1" dirty="0">
                <a:latin typeface="Times New Roman" pitchFamily="18" charset="0"/>
                <a:cs typeface="Times New Roman" pitchFamily="18" charset="0"/>
              </a:rPr>
              <a:t>. Soit r l’indice tel que max </a:t>
            </a:r>
            <a:r>
              <a:rPr lang="fr-FR" sz="2000" b="1" dirty="0" err="1">
                <a:latin typeface="Times New Roman" pitchFamily="18" charset="0"/>
                <a:cs typeface="Times New Roman" pitchFamily="18" charset="0"/>
              </a:rPr>
              <a:t>c</a:t>
            </a:r>
            <a:r>
              <a:rPr lang="fr-FR" sz="2000" b="1" baseline="-25000" dirty="0" err="1">
                <a:latin typeface="Times New Roman" pitchFamily="18" charset="0"/>
                <a:cs typeface="Times New Roman" pitchFamily="18" charset="0"/>
              </a:rPr>
              <a:t>j</a:t>
            </a:r>
            <a:r>
              <a:rPr lang="fr-FR" sz="2000" b="1" dirty="0">
                <a:latin typeface="Times New Roman" pitchFamily="18" charset="0"/>
                <a:cs typeface="Times New Roman" pitchFamily="18" charset="0"/>
              </a:rPr>
              <a:t>  </a:t>
            </a:r>
            <a:r>
              <a:rPr lang="fr-FR" sz="1800" dirty="0"/>
              <a:t>∀</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j       //</a:t>
            </a:r>
            <a:r>
              <a:rPr lang="fr-FR" sz="2000" dirty="0">
                <a:latin typeface="Times New Roman" pitchFamily="18" charset="0"/>
                <a:cs typeface="Times New Roman" pitchFamily="18" charset="0"/>
              </a:rPr>
              <a:t>il donne la variable qui rentre</a:t>
            </a:r>
            <a:r>
              <a:rPr lang="fr-FR" sz="2000" b="1" dirty="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buNone/>
            </a:pPr>
            <a:r>
              <a:rPr lang="fr-FR" sz="2000" b="1" u="sng" dirty="0" smtClean="0">
                <a:latin typeface="Times New Roman" pitchFamily="18" charset="0"/>
                <a:cs typeface="Times New Roman" pitchFamily="18" charset="0"/>
              </a:rPr>
              <a:t> Test</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Si A</a:t>
            </a:r>
            <a:r>
              <a:rPr lang="fr-FR" sz="2000" b="1" baseline="-25000" dirty="0">
                <a:latin typeface="Times New Roman" pitchFamily="18" charset="0"/>
                <a:cs typeface="Times New Roman" pitchFamily="18" charset="0"/>
              </a:rPr>
              <a:t>ir</a:t>
            </a:r>
            <a:r>
              <a:rPr lang="fr-FR" sz="2000" dirty="0">
                <a:latin typeface="Times New Roman" pitchFamily="18" charset="0"/>
                <a:cs typeface="Times New Roman" pitchFamily="18" charset="0"/>
              </a:rPr>
              <a:t>≤ 0 (Arrêt anormal)</a:t>
            </a:r>
            <a:r>
              <a:rPr lang="fr-FR" sz="2000" b="1" u="sng" dirty="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buNone/>
            </a:pPr>
            <a:r>
              <a:rPr lang="fr-FR" sz="2000" b="1" dirty="0">
                <a:latin typeface="Times New Roman" pitchFamily="18" charset="0"/>
                <a:cs typeface="Times New Roman" pitchFamily="18" charset="0"/>
              </a:rPr>
              <a:t>        </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Si la colonne r est </a:t>
            </a:r>
            <a:r>
              <a:rPr lang="fr-FR" sz="2000" dirty="0">
                <a:latin typeface="Times New Roman" pitchFamily="18" charset="0"/>
                <a:cs typeface="Times New Roman" pitchFamily="18" charset="0"/>
              </a:rPr>
              <a:t>≤0</a:t>
            </a:r>
            <a:r>
              <a:rPr lang="fr-FR" sz="2000" b="1" dirty="0">
                <a:latin typeface="Times New Roman" pitchFamily="18" charset="0"/>
                <a:cs typeface="Times New Roman" pitchFamily="18" charset="0"/>
              </a:rPr>
              <a:t>)   (Z</a:t>
            </a:r>
            <a:r>
              <a:rPr lang="fr-FR" sz="2000" b="1" dirty="0">
                <a:latin typeface="Times New Roman" pitchFamily="18" charset="0"/>
                <a:cs typeface="Times New Roman" pitchFamily="18" charset="0"/>
                <a:sym typeface="Wingdings"/>
              </a:rPr>
              <a:t></a:t>
            </a:r>
            <a:r>
              <a:rPr lang="fr-FR" sz="2000" b="1" dirty="0">
                <a:latin typeface="Times New Roman" pitchFamily="18" charset="0"/>
                <a:cs typeface="Times New Roman" pitchFamily="18" charset="0"/>
              </a:rPr>
              <a:t> +∞)</a:t>
            </a:r>
            <a:r>
              <a:rPr lang="fr-FR" sz="2000" b="1" u="sng" dirty="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buNone/>
            </a:pPr>
            <a:r>
              <a:rPr lang="fr-FR" sz="2000" b="1" dirty="0" smtClean="0">
                <a:latin typeface="Times New Roman" pitchFamily="18" charset="0"/>
                <a:cs typeface="Times New Roman" pitchFamily="18" charset="0"/>
              </a:rPr>
              <a:t>         Si </a:t>
            </a:r>
            <a:r>
              <a:rPr lang="fr-FR" sz="2000" b="1" dirty="0">
                <a:latin typeface="Times New Roman" pitchFamily="18" charset="0"/>
                <a:cs typeface="Times New Roman" pitchFamily="18" charset="0"/>
              </a:rPr>
              <a:t>non </a:t>
            </a:r>
            <a:r>
              <a:rPr lang="fr-FR" sz="2000" b="1" u="sng" dirty="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buNone/>
            </a:pPr>
            <a:r>
              <a:rPr lang="fr-FR" sz="2000" b="1" dirty="0" smtClean="0">
                <a:latin typeface="Times New Roman" pitchFamily="18" charset="0"/>
                <a:cs typeface="Times New Roman" pitchFamily="18" charset="0"/>
              </a:rPr>
              <a:t>           c</a:t>
            </a:r>
            <a:r>
              <a:rPr lang="fr-FR" sz="2000" b="1" dirty="0">
                <a:latin typeface="Times New Roman" pitchFamily="18" charset="0"/>
                <a:cs typeface="Times New Roman" pitchFamily="18" charset="0"/>
              </a:rPr>
              <a:t>. Soit l’indice Min b</a:t>
            </a:r>
            <a:r>
              <a:rPr lang="fr-FR" sz="2000" b="1" baseline="-25000" dirty="0">
                <a:latin typeface="Times New Roman" pitchFamily="18" charset="0"/>
                <a:cs typeface="Times New Roman" pitchFamily="18" charset="0"/>
              </a:rPr>
              <a:t>i</a:t>
            </a:r>
            <a:r>
              <a:rPr lang="fr-FR" sz="2000" b="1" dirty="0">
                <a:latin typeface="Times New Roman" pitchFamily="18" charset="0"/>
                <a:cs typeface="Times New Roman" pitchFamily="18" charset="0"/>
              </a:rPr>
              <a:t>/A</a:t>
            </a:r>
            <a:r>
              <a:rPr lang="fr-FR" sz="2000" b="1" baseline="-25000" dirty="0">
                <a:latin typeface="Times New Roman" pitchFamily="18" charset="0"/>
                <a:cs typeface="Times New Roman" pitchFamily="18" charset="0"/>
              </a:rPr>
              <a:t>ir</a:t>
            </a:r>
            <a:r>
              <a:rPr lang="fr-FR" sz="2000" b="1" dirty="0">
                <a:latin typeface="Times New Roman" pitchFamily="18" charset="0"/>
                <a:cs typeface="Times New Roman" pitchFamily="18" charset="0"/>
              </a:rPr>
              <a:t>      //A</a:t>
            </a:r>
            <a:r>
              <a:rPr lang="fr-FR" sz="2000" b="1" baseline="-25000" dirty="0">
                <a:latin typeface="Times New Roman" pitchFamily="18" charset="0"/>
                <a:cs typeface="Times New Roman" pitchFamily="18" charset="0"/>
              </a:rPr>
              <a:t>ir</a:t>
            </a:r>
            <a:r>
              <a:rPr lang="fr-FR" sz="2000" b="1" dirty="0">
                <a:latin typeface="Times New Roman" pitchFamily="18" charset="0"/>
                <a:cs typeface="Times New Roman" pitchFamily="18" charset="0"/>
              </a:rPr>
              <a:t> &gt; 0</a:t>
            </a:r>
            <a:endParaRPr lang="fr-FR" sz="2000" dirty="0">
              <a:latin typeface="Times New Roman" pitchFamily="18" charset="0"/>
              <a:cs typeface="Times New Roman" pitchFamily="18" charset="0"/>
            </a:endParaRPr>
          </a:p>
          <a:p>
            <a:pPr>
              <a:buNone/>
            </a:pPr>
            <a:r>
              <a:rPr lang="fr-FR" sz="2000" b="1" dirty="0">
                <a:latin typeface="Times New Roman" pitchFamily="18" charset="0"/>
                <a:cs typeface="Times New Roman" pitchFamily="18" charset="0"/>
              </a:rPr>
              <a:t>La ligne pivot</a:t>
            </a:r>
            <a:endParaRPr lang="fr-FR" sz="2000" dirty="0">
              <a:latin typeface="Times New Roman" pitchFamily="18" charset="0"/>
              <a:cs typeface="Times New Roman" pitchFamily="18" charset="0"/>
            </a:endParaRPr>
          </a:p>
          <a:p>
            <a:pPr>
              <a:buNone/>
            </a:pPr>
            <a:r>
              <a:rPr lang="fr-FR" sz="2000" b="1" dirty="0" smtClean="0">
                <a:latin typeface="Times New Roman" pitchFamily="18" charset="0"/>
                <a:cs typeface="Times New Roman" pitchFamily="18" charset="0"/>
              </a:rPr>
              <a:t>           d</a:t>
            </a:r>
            <a:r>
              <a:rPr lang="fr-FR" sz="2000" b="1" dirty="0">
                <a:latin typeface="Times New Roman" pitchFamily="18" charset="0"/>
                <a:cs typeface="Times New Roman" pitchFamily="18" charset="0"/>
              </a:rPr>
              <a:t>. Faire le </a:t>
            </a:r>
            <a:r>
              <a:rPr lang="fr-FR" sz="2000" b="1" dirty="0" err="1">
                <a:latin typeface="Times New Roman" pitchFamily="18" charset="0"/>
                <a:cs typeface="Times New Roman" pitchFamily="18" charset="0"/>
              </a:rPr>
              <a:t>pivotage</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 la variable entrante prend la colonne de la variable</a:t>
            </a:r>
          </a:p>
          <a:p>
            <a:pPr>
              <a:buNone/>
            </a:pPr>
            <a:r>
              <a:rPr lang="fr-FR" sz="2000" dirty="0">
                <a:latin typeface="Times New Roman" pitchFamily="18" charset="0"/>
                <a:cs typeface="Times New Roman" pitchFamily="18" charset="0"/>
              </a:rPr>
              <a:t>         sortante dans le système d’équations, en ce compris dans l’expression</a:t>
            </a:r>
          </a:p>
          <a:p>
            <a:pPr>
              <a:buNone/>
            </a:pPr>
            <a:r>
              <a:rPr lang="fr-FR" sz="2000" dirty="0">
                <a:latin typeface="Times New Roman" pitchFamily="18" charset="0"/>
                <a:cs typeface="Times New Roman" pitchFamily="18" charset="0"/>
              </a:rPr>
              <a:t>         de la fonction objectif</a:t>
            </a:r>
          </a:p>
          <a:p>
            <a:pPr>
              <a:buNone/>
            </a:pPr>
            <a:r>
              <a:rPr lang="fr-FR" sz="2000" b="1" dirty="0" smtClean="0">
                <a:latin typeface="Times New Roman" pitchFamily="18" charset="0"/>
                <a:cs typeface="Times New Roman" pitchFamily="18" charset="0"/>
              </a:rPr>
              <a:t>           e</a:t>
            </a:r>
            <a:r>
              <a:rPr lang="fr-FR" sz="2000" b="1" dirty="0">
                <a:latin typeface="Times New Roman" pitchFamily="18" charset="0"/>
                <a:cs typeface="Times New Roman" pitchFamily="18" charset="0"/>
              </a:rPr>
              <a:t>. Test d’arrêt  Si </a:t>
            </a:r>
            <a:r>
              <a:rPr lang="fr-FR" sz="2000" b="1" dirty="0" err="1">
                <a:latin typeface="Times New Roman" pitchFamily="18" charset="0"/>
                <a:cs typeface="Times New Roman" pitchFamily="18" charset="0"/>
              </a:rPr>
              <a:t>c</a:t>
            </a:r>
            <a:r>
              <a:rPr lang="fr-FR" sz="2000" b="1" baseline="-25000" dirty="0" err="1">
                <a:latin typeface="Times New Roman" pitchFamily="18" charset="0"/>
                <a:cs typeface="Times New Roman" pitchFamily="18" charset="0"/>
              </a:rPr>
              <a:t>j</a:t>
            </a:r>
            <a:r>
              <a:rPr lang="fr-FR" sz="2000" b="1" dirty="0">
                <a:latin typeface="Times New Roman" pitchFamily="18" charset="0"/>
                <a:cs typeface="Times New Roman" pitchFamily="18" charset="0"/>
              </a:rPr>
              <a:t>≤0  </a:t>
            </a:r>
            <a:r>
              <a:rPr lang="fr-FR" sz="2000" b="1" dirty="0" smtClean="0">
                <a:latin typeface="Times New Roman" pitchFamily="18" charset="0"/>
                <a:cs typeface="Times New Roman" pitchFamily="18" charset="0"/>
              </a:rPr>
              <a:t>  </a:t>
            </a:r>
            <a:r>
              <a:rPr lang="fr-FR" sz="1800" dirty="0" smtClean="0"/>
              <a:t>∀</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j</a:t>
            </a:r>
            <a:endParaRPr lang="fr-FR" sz="2000" dirty="0">
              <a:latin typeface="Times New Roman" pitchFamily="18" charset="0"/>
              <a:cs typeface="Times New Roman" pitchFamily="18" charset="0"/>
            </a:endParaRPr>
          </a:p>
          <a:p>
            <a:pPr>
              <a:buNone/>
            </a:pPr>
            <a:r>
              <a:rPr lang="fr-FR" sz="2000" b="1" dirty="0">
                <a:latin typeface="Times New Roman" pitchFamily="18" charset="0"/>
                <a:cs typeface="Times New Roman" pitchFamily="18" charset="0"/>
              </a:rPr>
              <a:t>Arrêt normal si non aller à (b</a:t>
            </a:r>
            <a:r>
              <a:rPr lang="fr-FR" sz="2000" b="1"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20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20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fade">
                                      <p:cBhvr>
                                        <p:cTn id="87" dur="2000"/>
                                        <p:tgtEl>
                                          <p:spTgt spid="3">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6" end="16"/>
                                            </p:txEl>
                                          </p:spTgt>
                                        </p:tgtEl>
                                        <p:attrNameLst>
                                          <p:attrName>style.visibility</p:attrName>
                                        </p:attrNameLst>
                                      </p:cBhvr>
                                      <p:to>
                                        <p:strVal val="visible"/>
                                      </p:to>
                                    </p:set>
                                    <p:animEffect transition="in" filter="fade">
                                      <p:cBhvr>
                                        <p:cTn id="92" dur="2000"/>
                                        <p:tgtEl>
                                          <p:spTgt spid="3">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17" end="17"/>
                                            </p:txEl>
                                          </p:spTgt>
                                        </p:tgtEl>
                                        <p:attrNameLst>
                                          <p:attrName>style.visibility</p:attrName>
                                        </p:attrNameLst>
                                      </p:cBhvr>
                                      <p:to>
                                        <p:strVal val="visible"/>
                                      </p:to>
                                    </p:set>
                                    <p:animEffect transition="in" filter="fade">
                                      <p:cBhvr>
                                        <p:cTn id="97" dur="2000"/>
                                        <p:tgtEl>
                                          <p:spTgt spid="3">
                                            <p:txEl>
                                              <p:pRg st="17" end="1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18" end="18"/>
                                            </p:txEl>
                                          </p:spTgt>
                                        </p:tgtEl>
                                        <p:attrNameLst>
                                          <p:attrName>style.visibility</p:attrName>
                                        </p:attrNameLst>
                                      </p:cBhvr>
                                      <p:to>
                                        <p:strVal val="visible"/>
                                      </p:to>
                                    </p:set>
                                    <p:animEffect transition="in" filter="fade">
                                      <p:cBhvr>
                                        <p:cTn id="102" dur="2000"/>
                                        <p:tgtEl>
                                          <p:spTgt spid="3">
                                            <p:txEl>
                                              <p:pRg st="18" end="1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
                                            <p:txEl>
                                              <p:pRg st="19" end="19"/>
                                            </p:txEl>
                                          </p:spTgt>
                                        </p:tgtEl>
                                        <p:attrNameLst>
                                          <p:attrName>style.visibility</p:attrName>
                                        </p:attrNameLst>
                                      </p:cBhvr>
                                      <p:to>
                                        <p:strVal val="visible"/>
                                      </p:to>
                                    </p:set>
                                    <p:animEffect transition="in" filter="fade">
                                      <p:cBhvr>
                                        <p:cTn id="107"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a:bodyPr>
          <a:lstStyle/>
          <a:p>
            <a:r>
              <a:rPr lang="fr-FR" sz="3200" dirty="0" smtClean="0">
                <a:latin typeface="Times New Roman" pitchFamily="18" charset="0"/>
                <a:cs typeface="Times New Roman" pitchFamily="18" charset="0"/>
              </a:rPr>
              <a:t>La Méthode du Simplexe</a:t>
            </a:r>
            <a:endParaRPr lang="fr-FR" sz="3200" dirty="0"/>
          </a:p>
        </p:txBody>
      </p:sp>
      <p:sp>
        <p:nvSpPr>
          <p:cNvPr id="3" name="Espace réservé du contenu 2"/>
          <p:cNvSpPr>
            <a:spLocks noGrp="1"/>
          </p:cNvSpPr>
          <p:nvPr>
            <p:ph idx="1"/>
          </p:nvPr>
        </p:nvSpPr>
        <p:spPr>
          <a:xfrm>
            <a:off x="457200" y="1142984"/>
            <a:ext cx="8229600" cy="4983179"/>
          </a:xfrm>
        </p:spPr>
        <p:txBody>
          <a:bodyPr/>
          <a:lstStyle/>
          <a:p>
            <a:pPr>
              <a:buFont typeface="Wingdings" pitchFamily="2" charset="2"/>
              <a:buChar char="Ø"/>
            </a:pPr>
            <a:r>
              <a:rPr lang="fr-FR" sz="1600" dirty="0" smtClean="0">
                <a:latin typeface="Times New Roman" pitchFamily="18" charset="0"/>
                <a:cs typeface="Times New Roman" pitchFamily="18" charset="0"/>
              </a:rPr>
              <a:t>Exemple       </a:t>
            </a:r>
            <a:endParaRPr lang="fr-FR" sz="1600" dirty="0">
              <a:latin typeface="Times New Roman" pitchFamily="18" charset="0"/>
              <a:cs typeface="Times New Roman" pitchFamily="18" charset="0"/>
            </a:endParaRPr>
          </a:p>
          <a:p>
            <a:pPr>
              <a:buNone/>
            </a:pPr>
            <a:r>
              <a:rPr lang="fr-FR" sz="1200" dirty="0">
                <a:latin typeface="Times New Roman" pitchFamily="18" charset="0"/>
                <a:cs typeface="Times New Roman" pitchFamily="18" charset="0"/>
              </a:rPr>
              <a:t>Max     Z= 1200 x</a:t>
            </a:r>
            <a:r>
              <a:rPr lang="fr-FR" sz="1200" baseline="-25000" dirty="0">
                <a:latin typeface="Times New Roman" pitchFamily="18" charset="0"/>
                <a:cs typeface="Times New Roman" pitchFamily="18" charset="0"/>
              </a:rPr>
              <a:t>1</a:t>
            </a:r>
            <a:r>
              <a:rPr lang="fr-FR" sz="1200" dirty="0">
                <a:latin typeface="Times New Roman" pitchFamily="18" charset="0"/>
                <a:cs typeface="Times New Roman" pitchFamily="18" charset="0"/>
              </a:rPr>
              <a:t>+ 1000 x</a:t>
            </a:r>
            <a:r>
              <a:rPr lang="fr-FR" sz="1200" baseline="-25000" dirty="0">
                <a:latin typeface="Times New Roman" pitchFamily="18" charset="0"/>
                <a:cs typeface="Times New Roman" pitchFamily="18" charset="0"/>
              </a:rPr>
              <a:t>2                  </a:t>
            </a:r>
            <a:r>
              <a:rPr lang="fr-FR" sz="1200" baseline="-25000" dirty="0" smtClean="0">
                <a:latin typeface="Times New Roman" pitchFamily="18" charset="0"/>
                <a:cs typeface="Times New Roman" pitchFamily="18" charset="0"/>
              </a:rPr>
              <a:t>                                                       </a:t>
            </a:r>
            <a:r>
              <a:rPr lang="fr-FR" sz="1200" dirty="0">
                <a:latin typeface="Times New Roman" pitchFamily="18" charset="0"/>
                <a:cs typeface="Times New Roman" pitchFamily="18" charset="0"/>
              </a:rPr>
              <a:t>Max Z=1200 x</a:t>
            </a:r>
            <a:r>
              <a:rPr lang="fr-FR" sz="1200" baseline="-25000" dirty="0">
                <a:latin typeface="Times New Roman" pitchFamily="18" charset="0"/>
                <a:cs typeface="Times New Roman" pitchFamily="18" charset="0"/>
              </a:rPr>
              <a:t>1 </a:t>
            </a:r>
            <a:r>
              <a:rPr lang="fr-FR" sz="1200" dirty="0">
                <a:latin typeface="Times New Roman" pitchFamily="18" charset="0"/>
                <a:cs typeface="Times New Roman" pitchFamily="18" charset="0"/>
              </a:rPr>
              <a:t>+1000 x</a:t>
            </a:r>
            <a:r>
              <a:rPr lang="fr-FR" sz="1200" baseline="-25000" dirty="0">
                <a:latin typeface="Times New Roman" pitchFamily="18" charset="0"/>
                <a:cs typeface="Times New Roman" pitchFamily="18" charset="0"/>
              </a:rPr>
              <a:t>2</a:t>
            </a:r>
            <a:endParaRPr lang="fr-FR" sz="1200" dirty="0">
              <a:latin typeface="Times New Roman" pitchFamily="18" charset="0"/>
              <a:cs typeface="Times New Roman" pitchFamily="18" charset="0"/>
            </a:endParaRPr>
          </a:p>
          <a:p>
            <a:pPr>
              <a:buNone/>
            </a:pPr>
            <a:r>
              <a:rPr lang="fr-FR" sz="1200" dirty="0">
                <a:latin typeface="Times New Roman" pitchFamily="18" charset="0"/>
                <a:cs typeface="Times New Roman" pitchFamily="18" charset="0"/>
              </a:rPr>
              <a:t>                3x</a:t>
            </a:r>
            <a:r>
              <a:rPr lang="fr-FR" sz="1200" baseline="-25000" dirty="0">
                <a:latin typeface="Times New Roman" pitchFamily="18" charset="0"/>
                <a:cs typeface="Times New Roman" pitchFamily="18" charset="0"/>
              </a:rPr>
              <a:t>1 </a:t>
            </a:r>
            <a:r>
              <a:rPr lang="fr-FR" sz="1200" dirty="0">
                <a:latin typeface="Times New Roman" pitchFamily="18" charset="0"/>
                <a:cs typeface="Times New Roman" pitchFamily="18" charset="0"/>
              </a:rPr>
              <a:t>+ 4x</a:t>
            </a:r>
            <a:r>
              <a:rPr lang="fr-FR" sz="1200" baseline="-25000" dirty="0">
                <a:latin typeface="Times New Roman" pitchFamily="18" charset="0"/>
                <a:cs typeface="Times New Roman" pitchFamily="18" charset="0"/>
              </a:rPr>
              <a:t>2 </a:t>
            </a:r>
            <a:r>
              <a:rPr lang="fr-FR" sz="1200" dirty="0">
                <a:latin typeface="Times New Roman" pitchFamily="18" charset="0"/>
                <a:cs typeface="Times New Roman" pitchFamily="18" charset="0"/>
              </a:rPr>
              <a:t>≤ 160                       </a:t>
            </a:r>
            <a:r>
              <a:rPr lang="fr-FR" sz="1200" dirty="0" smtClean="0">
                <a:latin typeface="Times New Roman" pitchFamily="18" charset="0"/>
                <a:cs typeface="Times New Roman" pitchFamily="18" charset="0"/>
              </a:rPr>
              <a:t>                                       3x</a:t>
            </a:r>
            <a:r>
              <a:rPr lang="fr-FR" sz="1200" baseline="-25000" dirty="0" smtClean="0">
                <a:latin typeface="Times New Roman" pitchFamily="18" charset="0"/>
                <a:cs typeface="Times New Roman" pitchFamily="18" charset="0"/>
              </a:rPr>
              <a:t>1</a:t>
            </a:r>
            <a:r>
              <a:rPr lang="fr-FR" sz="1200" dirty="0" smtClean="0">
                <a:latin typeface="Times New Roman" pitchFamily="18" charset="0"/>
                <a:cs typeface="Times New Roman" pitchFamily="18" charset="0"/>
              </a:rPr>
              <a:t> </a:t>
            </a:r>
            <a:r>
              <a:rPr lang="fr-FR" sz="1200" dirty="0">
                <a:latin typeface="Times New Roman" pitchFamily="18" charset="0"/>
                <a:cs typeface="Times New Roman" pitchFamily="18" charset="0"/>
              </a:rPr>
              <a:t>+ 4x</a:t>
            </a:r>
            <a:r>
              <a:rPr lang="fr-FR" sz="1200" baseline="-25000" dirty="0">
                <a:latin typeface="Times New Roman" pitchFamily="18" charset="0"/>
                <a:cs typeface="Times New Roman" pitchFamily="18" charset="0"/>
              </a:rPr>
              <a:t>2 </a:t>
            </a:r>
            <a:r>
              <a:rPr lang="fr-FR" sz="1200" dirty="0">
                <a:latin typeface="Times New Roman" pitchFamily="18" charset="0"/>
                <a:cs typeface="Times New Roman" pitchFamily="18" charset="0"/>
              </a:rPr>
              <a:t>+ t</a:t>
            </a:r>
            <a:r>
              <a:rPr lang="fr-FR" sz="1200" baseline="-25000" dirty="0">
                <a:latin typeface="Times New Roman" pitchFamily="18" charset="0"/>
                <a:cs typeface="Times New Roman" pitchFamily="18" charset="0"/>
              </a:rPr>
              <a:t>1</a:t>
            </a:r>
            <a:r>
              <a:rPr lang="fr-FR" sz="1200" dirty="0">
                <a:latin typeface="Times New Roman" pitchFamily="18" charset="0"/>
                <a:cs typeface="Times New Roman" pitchFamily="18" charset="0"/>
              </a:rPr>
              <a:t>=160</a:t>
            </a:r>
          </a:p>
          <a:p>
            <a:pPr>
              <a:buNone/>
            </a:pPr>
            <a:r>
              <a:rPr lang="fr-FR" sz="1200" dirty="0">
                <a:latin typeface="Times New Roman" pitchFamily="18" charset="0"/>
                <a:cs typeface="Times New Roman" pitchFamily="18" charset="0"/>
              </a:rPr>
              <a:t>                6x</a:t>
            </a:r>
            <a:r>
              <a:rPr lang="fr-FR" sz="1200" baseline="-25000" dirty="0">
                <a:latin typeface="Times New Roman" pitchFamily="18" charset="0"/>
                <a:cs typeface="Times New Roman" pitchFamily="18" charset="0"/>
              </a:rPr>
              <a:t>1 </a:t>
            </a:r>
            <a:r>
              <a:rPr lang="fr-FR" sz="1200" dirty="0">
                <a:latin typeface="Times New Roman" pitchFamily="18" charset="0"/>
                <a:cs typeface="Times New Roman" pitchFamily="18" charset="0"/>
              </a:rPr>
              <a:t>+3x</a:t>
            </a:r>
            <a:r>
              <a:rPr lang="fr-FR" sz="1200" baseline="-25000" dirty="0">
                <a:latin typeface="Times New Roman" pitchFamily="18" charset="0"/>
                <a:cs typeface="Times New Roman" pitchFamily="18" charset="0"/>
              </a:rPr>
              <a:t>2  </a:t>
            </a:r>
            <a:r>
              <a:rPr lang="fr-FR" sz="1200" dirty="0">
                <a:latin typeface="Times New Roman" pitchFamily="18" charset="0"/>
                <a:cs typeface="Times New Roman" pitchFamily="18" charset="0"/>
              </a:rPr>
              <a:t>≤ 180 </a:t>
            </a:r>
            <a:r>
              <a:rPr lang="fr-FR" sz="1200" dirty="0" smtClean="0">
                <a:latin typeface="Times New Roman" pitchFamily="18" charset="0"/>
                <a:cs typeface="Times New Roman" pitchFamily="18" charset="0"/>
              </a:rPr>
              <a:t>                                                             6x</a:t>
            </a:r>
            <a:r>
              <a:rPr lang="fr-FR" sz="1200" baseline="-25000" dirty="0" smtClean="0">
                <a:latin typeface="Times New Roman" pitchFamily="18" charset="0"/>
                <a:cs typeface="Times New Roman" pitchFamily="18" charset="0"/>
              </a:rPr>
              <a:t>1 </a:t>
            </a:r>
            <a:r>
              <a:rPr lang="fr-FR" sz="1200" dirty="0">
                <a:latin typeface="Times New Roman" pitchFamily="18" charset="0"/>
                <a:cs typeface="Times New Roman" pitchFamily="18" charset="0"/>
              </a:rPr>
              <a:t>+3x</a:t>
            </a:r>
            <a:r>
              <a:rPr lang="fr-FR" sz="1200" baseline="-25000" dirty="0">
                <a:latin typeface="Times New Roman" pitchFamily="18" charset="0"/>
                <a:cs typeface="Times New Roman" pitchFamily="18" charset="0"/>
              </a:rPr>
              <a:t>2</a:t>
            </a:r>
            <a:r>
              <a:rPr lang="fr-FR" sz="1200" dirty="0">
                <a:latin typeface="Times New Roman" pitchFamily="18" charset="0"/>
                <a:cs typeface="Times New Roman" pitchFamily="18" charset="0"/>
              </a:rPr>
              <a:t> +t</a:t>
            </a:r>
            <a:r>
              <a:rPr lang="fr-FR" sz="1200" baseline="-25000" dirty="0">
                <a:latin typeface="Times New Roman" pitchFamily="18" charset="0"/>
                <a:cs typeface="Times New Roman" pitchFamily="18" charset="0"/>
              </a:rPr>
              <a:t>2 </a:t>
            </a:r>
            <a:r>
              <a:rPr lang="fr-FR" sz="1200" dirty="0">
                <a:latin typeface="Times New Roman" pitchFamily="18" charset="0"/>
                <a:cs typeface="Times New Roman" pitchFamily="18" charset="0"/>
              </a:rPr>
              <a:t>=180</a:t>
            </a:r>
          </a:p>
          <a:p>
            <a:pPr>
              <a:buNone/>
            </a:pPr>
            <a:r>
              <a:rPr lang="fr-FR" sz="1200" dirty="0">
                <a:latin typeface="Times New Roman" pitchFamily="18" charset="0"/>
                <a:cs typeface="Times New Roman" pitchFamily="18" charset="0"/>
              </a:rPr>
              <a:t>                </a:t>
            </a:r>
            <a:r>
              <a:rPr lang="fr-FR" sz="1200" dirty="0" smtClean="0">
                <a:latin typeface="Times New Roman" pitchFamily="18" charset="0"/>
                <a:cs typeface="Times New Roman" pitchFamily="18" charset="0"/>
              </a:rPr>
              <a:t>x</a:t>
            </a:r>
            <a:r>
              <a:rPr lang="fr-FR" sz="1200" baseline="-25000" dirty="0" smtClean="0">
                <a:latin typeface="Times New Roman" pitchFamily="18" charset="0"/>
                <a:cs typeface="Times New Roman" pitchFamily="18" charset="0"/>
              </a:rPr>
              <a:t>1 </a:t>
            </a:r>
            <a:r>
              <a:rPr lang="fr-FR" sz="1200" dirty="0">
                <a:latin typeface="Times New Roman" pitchFamily="18" charset="0"/>
                <a:cs typeface="Times New Roman" pitchFamily="18" charset="0"/>
              </a:rPr>
              <a:t>≥ 0, x</a:t>
            </a:r>
            <a:r>
              <a:rPr lang="fr-FR" sz="1200" baseline="-25000" dirty="0">
                <a:latin typeface="Times New Roman" pitchFamily="18" charset="0"/>
                <a:cs typeface="Times New Roman" pitchFamily="18" charset="0"/>
              </a:rPr>
              <a:t>2 </a:t>
            </a:r>
            <a:r>
              <a:rPr lang="fr-FR" sz="1200" dirty="0">
                <a:latin typeface="Times New Roman" pitchFamily="18" charset="0"/>
                <a:cs typeface="Times New Roman" pitchFamily="18" charset="0"/>
              </a:rPr>
              <a:t>≥ </a:t>
            </a:r>
            <a:r>
              <a:rPr lang="fr-FR" sz="1200" dirty="0" smtClean="0">
                <a:latin typeface="Times New Roman" pitchFamily="18" charset="0"/>
                <a:cs typeface="Times New Roman" pitchFamily="18" charset="0"/>
              </a:rPr>
              <a:t>0                                                                 </a:t>
            </a:r>
            <a:r>
              <a:rPr lang="fr-FR" sz="1200" dirty="0">
                <a:latin typeface="Times New Roman" pitchFamily="18" charset="0"/>
                <a:cs typeface="Times New Roman" pitchFamily="18" charset="0"/>
              </a:rPr>
              <a:t>x</a:t>
            </a:r>
            <a:r>
              <a:rPr lang="fr-FR" sz="1200" baseline="-25000" dirty="0">
                <a:latin typeface="Times New Roman" pitchFamily="18" charset="0"/>
                <a:cs typeface="Times New Roman" pitchFamily="18" charset="0"/>
              </a:rPr>
              <a:t>1 </a:t>
            </a:r>
            <a:r>
              <a:rPr lang="fr-FR" sz="1200" dirty="0">
                <a:latin typeface="Times New Roman" pitchFamily="18" charset="0"/>
                <a:cs typeface="Times New Roman" pitchFamily="18" charset="0"/>
              </a:rPr>
              <a:t>≥ 0, x</a:t>
            </a:r>
            <a:r>
              <a:rPr lang="fr-FR" sz="1200" baseline="-25000" dirty="0">
                <a:latin typeface="Times New Roman" pitchFamily="18" charset="0"/>
                <a:cs typeface="Times New Roman" pitchFamily="18" charset="0"/>
              </a:rPr>
              <a:t>2 </a:t>
            </a:r>
            <a:r>
              <a:rPr lang="fr-FR" sz="1200" dirty="0">
                <a:latin typeface="Times New Roman" pitchFamily="18" charset="0"/>
                <a:cs typeface="Times New Roman" pitchFamily="18" charset="0"/>
              </a:rPr>
              <a:t>≥ 0     </a:t>
            </a:r>
            <a:endParaRPr lang="fr-FR" sz="1200" dirty="0" smtClean="0">
              <a:latin typeface="Times New Roman" pitchFamily="18" charset="0"/>
              <a:cs typeface="Times New Roman" pitchFamily="18" charset="0"/>
            </a:endParaRPr>
          </a:p>
          <a:p>
            <a:pPr>
              <a:buNone/>
            </a:pPr>
            <a:r>
              <a:rPr lang="fr-FR" sz="1200" b="1" dirty="0">
                <a:latin typeface="Times New Roman" pitchFamily="18" charset="0"/>
                <a:cs typeface="Times New Roman" pitchFamily="18" charset="0"/>
              </a:rPr>
              <a:t>Dans l’exemple</a:t>
            </a:r>
            <a:r>
              <a:rPr lang="fr-FR" sz="1200" dirty="0">
                <a:latin typeface="Times New Roman" pitchFamily="18" charset="0"/>
                <a:cs typeface="Times New Roman" pitchFamily="18" charset="0"/>
              </a:rPr>
              <a:t> :</a:t>
            </a:r>
          </a:p>
          <a:p>
            <a:pPr lvl="0"/>
            <a:r>
              <a:rPr lang="fr-FR" sz="1200" dirty="0">
                <a:latin typeface="Times New Roman" pitchFamily="18" charset="0"/>
                <a:cs typeface="Times New Roman" pitchFamily="18" charset="0"/>
              </a:rPr>
              <a:t>Les variables de base sont donc x</a:t>
            </a:r>
            <a:r>
              <a:rPr lang="fr-FR" sz="1200" baseline="-25000" dirty="0">
                <a:latin typeface="Times New Roman" pitchFamily="18" charset="0"/>
                <a:cs typeface="Times New Roman" pitchFamily="18" charset="0"/>
              </a:rPr>
              <a:t>1</a:t>
            </a:r>
            <a:r>
              <a:rPr lang="fr-FR" sz="1200" dirty="0">
                <a:latin typeface="Times New Roman" pitchFamily="18" charset="0"/>
                <a:cs typeface="Times New Roman" pitchFamily="18" charset="0"/>
              </a:rPr>
              <a:t>, x</a:t>
            </a:r>
            <a:r>
              <a:rPr lang="fr-FR" sz="1200" baseline="-25000" dirty="0">
                <a:latin typeface="Times New Roman" pitchFamily="18" charset="0"/>
                <a:cs typeface="Times New Roman" pitchFamily="18" charset="0"/>
              </a:rPr>
              <a:t>2</a:t>
            </a:r>
            <a:endParaRPr lang="fr-FR" sz="1200" dirty="0">
              <a:latin typeface="Times New Roman" pitchFamily="18" charset="0"/>
              <a:cs typeface="Times New Roman" pitchFamily="18" charset="0"/>
            </a:endParaRPr>
          </a:p>
          <a:p>
            <a:pPr lvl="0"/>
            <a:r>
              <a:rPr lang="fr-FR" sz="1200" dirty="0">
                <a:latin typeface="Times New Roman" pitchFamily="18" charset="0"/>
                <a:cs typeface="Times New Roman" pitchFamily="18" charset="0"/>
              </a:rPr>
              <a:t>Les variables hors base sont t</a:t>
            </a:r>
            <a:r>
              <a:rPr lang="fr-FR" sz="1200" baseline="-25000" dirty="0">
                <a:latin typeface="Times New Roman" pitchFamily="18" charset="0"/>
                <a:cs typeface="Times New Roman" pitchFamily="18" charset="0"/>
              </a:rPr>
              <a:t>1, </a:t>
            </a:r>
            <a:r>
              <a:rPr lang="fr-FR" sz="1200" dirty="0">
                <a:latin typeface="Times New Roman" pitchFamily="18" charset="0"/>
                <a:cs typeface="Times New Roman" pitchFamily="18" charset="0"/>
              </a:rPr>
              <a:t>t</a:t>
            </a:r>
            <a:r>
              <a:rPr lang="fr-FR" sz="1200" baseline="-25000" dirty="0">
                <a:latin typeface="Times New Roman" pitchFamily="18" charset="0"/>
                <a:cs typeface="Times New Roman" pitchFamily="18" charset="0"/>
              </a:rPr>
              <a:t>2 </a:t>
            </a:r>
            <a:endParaRPr lang="fr-FR" sz="1200" baseline="-25000" dirty="0" smtClean="0">
              <a:latin typeface="Times New Roman" pitchFamily="18" charset="0"/>
              <a:cs typeface="Times New Roman" pitchFamily="18" charset="0"/>
            </a:endParaRPr>
          </a:p>
          <a:p>
            <a:pPr lvl="0"/>
            <a:endParaRPr lang="fr-FR" sz="1200" baseline="-25000" dirty="0">
              <a:latin typeface="Times New Roman" pitchFamily="18" charset="0"/>
              <a:cs typeface="Times New Roman" pitchFamily="18" charset="0"/>
            </a:endParaRPr>
          </a:p>
          <a:p>
            <a:pPr lvl="0"/>
            <a:endParaRPr lang="fr-FR" sz="1200" baseline="-25000" dirty="0" smtClean="0">
              <a:latin typeface="Times New Roman" pitchFamily="18" charset="0"/>
              <a:cs typeface="Times New Roman" pitchFamily="18" charset="0"/>
            </a:endParaRPr>
          </a:p>
          <a:p>
            <a:pPr lvl="0"/>
            <a:endParaRPr lang="fr-FR" sz="1200" baseline="-25000" dirty="0">
              <a:latin typeface="Times New Roman" pitchFamily="18" charset="0"/>
              <a:cs typeface="Times New Roman" pitchFamily="18" charset="0"/>
            </a:endParaRPr>
          </a:p>
          <a:p>
            <a:pPr lvl="0"/>
            <a:endParaRPr lang="fr-FR" sz="1200" baseline="-25000" dirty="0" smtClean="0">
              <a:latin typeface="Times New Roman" pitchFamily="18" charset="0"/>
              <a:cs typeface="Times New Roman" pitchFamily="18" charset="0"/>
            </a:endParaRPr>
          </a:p>
          <a:p>
            <a:pPr lvl="0"/>
            <a:endParaRPr lang="fr-FR" sz="1200" baseline="-25000" dirty="0">
              <a:latin typeface="Times New Roman" pitchFamily="18" charset="0"/>
              <a:cs typeface="Times New Roman" pitchFamily="18" charset="0"/>
            </a:endParaRPr>
          </a:p>
          <a:p>
            <a:pPr lvl="0"/>
            <a:endParaRPr lang="fr-FR" sz="1200" dirty="0">
              <a:latin typeface="Times New Roman" pitchFamily="18" charset="0"/>
              <a:cs typeface="Times New Roman" pitchFamily="18" charset="0"/>
            </a:endParaRPr>
          </a:p>
          <a:p>
            <a:pPr>
              <a:buNone/>
            </a:pPr>
            <a:r>
              <a:rPr lang="fr-FR" sz="1200" dirty="0" smtClean="0">
                <a:latin typeface="Times New Roman" pitchFamily="18" charset="0"/>
                <a:cs typeface="Times New Roman" pitchFamily="18" charset="0"/>
              </a:rPr>
              <a:t>                                                                                                            </a:t>
            </a:r>
            <a:endParaRPr lang="fr-FR" sz="1200" dirty="0">
              <a:latin typeface="Times New Roman" pitchFamily="18" charset="0"/>
              <a:cs typeface="Times New Roman" pitchFamily="18" charset="0"/>
            </a:endParaRPr>
          </a:p>
        </p:txBody>
      </p:sp>
      <p:sp>
        <p:nvSpPr>
          <p:cNvPr id="4" name="Accolade ouvrante 3"/>
          <p:cNvSpPr/>
          <p:nvPr/>
        </p:nvSpPr>
        <p:spPr>
          <a:xfrm>
            <a:off x="1000100" y="1643050"/>
            <a:ext cx="142876" cy="7143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ouvrante 4"/>
          <p:cNvSpPr/>
          <p:nvPr/>
        </p:nvSpPr>
        <p:spPr>
          <a:xfrm>
            <a:off x="4214810" y="1714488"/>
            <a:ext cx="142876" cy="64294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Bulle ronde 14"/>
          <p:cNvSpPr/>
          <p:nvPr/>
        </p:nvSpPr>
        <p:spPr>
          <a:xfrm>
            <a:off x="4857752" y="5143512"/>
            <a:ext cx="2500330" cy="928694"/>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chemeClr val="tx1"/>
                </a:solidFill>
                <a:latin typeface="Times New Roman" pitchFamily="18" charset="0"/>
                <a:cs typeface="Times New Roman" pitchFamily="18" charset="0"/>
              </a:rPr>
              <a:t>On sélectionne la variable dans la Base ayant le plus petit coefficient positif dans la colonne R  </a:t>
            </a:r>
            <a:r>
              <a:rPr lang="fr-FR" sz="1000" b="1" dirty="0">
                <a:solidFill>
                  <a:schemeClr val="tx1"/>
                </a:solidFill>
                <a:latin typeface="Times New Roman" pitchFamily="18" charset="0"/>
                <a:cs typeface="Times New Roman" pitchFamily="18" charset="0"/>
              </a:rPr>
              <a:t>.(la ligne pivot</a:t>
            </a:r>
            <a:r>
              <a:rPr lang="fr-FR" sz="1000" dirty="0">
                <a:solidFill>
                  <a:schemeClr val="tx1"/>
                </a:solidFill>
                <a:latin typeface="Times New Roman" pitchFamily="18" charset="0"/>
                <a:cs typeface="Times New Roman" pitchFamily="18" charset="0"/>
              </a:rPr>
              <a:t>)</a:t>
            </a:r>
          </a:p>
          <a:p>
            <a:pPr algn="ctr"/>
            <a:endParaRPr lang="fr-FR" sz="1000" dirty="0">
              <a:solidFill>
                <a:schemeClr val="tx1"/>
              </a:solidFill>
              <a:latin typeface="Times New Roman" pitchFamily="18" charset="0"/>
              <a:cs typeface="Times New Roman" pitchFamily="18" charset="0"/>
            </a:endParaRPr>
          </a:p>
        </p:txBody>
      </p:sp>
      <p:pic>
        <p:nvPicPr>
          <p:cNvPr id="17" name="Image 16" descr="a.png"/>
          <p:cNvPicPr>
            <a:picLocks noChangeAspect="1"/>
          </p:cNvPicPr>
          <p:nvPr/>
        </p:nvPicPr>
        <p:blipFill>
          <a:blip r:embed="rId3"/>
          <a:stretch>
            <a:fillRect/>
          </a:stretch>
        </p:blipFill>
        <p:spPr>
          <a:xfrm>
            <a:off x="357158" y="3071810"/>
            <a:ext cx="3643338" cy="1319387"/>
          </a:xfrm>
          <a:prstGeom prst="rect">
            <a:avLst/>
          </a:prstGeom>
        </p:spPr>
      </p:pic>
      <p:sp>
        <p:nvSpPr>
          <p:cNvPr id="18" name="Bulle ronde 17"/>
          <p:cNvSpPr/>
          <p:nvPr/>
        </p:nvSpPr>
        <p:spPr>
          <a:xfrm>
            <a:off x="5357818" y="3214686"/>
            <a:ext cx="2500330" cy="1000132"/>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tx1"/>
                </a:solidFill>
                <a:latin typeface="Times New Roman" pitchFamily="18" charset="0"/>
                <a:cs typeface="Times New Roman" pitchFamily="18" charset="0"/>
              </a:rPr>
              <a:t> </a:t>
            </a:r>
            <a:r>
              <a:rPr lang="fr-FR" sz="1000" dirty="0">
                <a:solidFill>
                  <a:schemeClr val="tx1"/>
                </a:solidFill>
                <a:latin typeface="Times New Roman" pitchFamily="18" charset="0"/>
                <a:cs typeface="Times New Roman" pitchFamily="18" charset="0"/>
              </a:rPr>
              <a:t>On sélectionne la variable HB ayant le plus grand coefficient positif dans la ligne D. (La </a:t>
            </a:r>
            <a:r>
              <a:rPr lang="fr-FR" sz="1000" b="1" dirty="0">
                <a:solidFill>
                  <a:schemeClr val="tx1"/>
                </a:solidFill>
                <a:latin typeface="Times New Roman" pitchFamily="18" charset="0"/>
                <a:cs typeface="Times New Roman" pitchFamily="18" charset="0"/>
              </a:rPr>
              <a:t>colonne pivo</a:t>
            </a:r>
            <a:r>
              <a:rPr lang="fr-FR" sz="1000" dirty="0">
                <a:solidFill>
                  <a:schemeClr val="tx1"/>
                </a:solidFill>
                <a:latin typeface="Times New Roman" pitchFamily="18" charset="0"/>
                <a:cs typeface="Times New Roman" pitchFamily="18" charset="0"/>
              </a:rPr>
              <a:t>t )</a:t>
            </a:r>
          </a:p>
          <a:p>
            <a:pPr algn="ctr"/>
            <a:endParaRPr lang="fr-FR" sz="1000" dirty="0">
              <a:solidFill>
                <a:schemeClr val="tx1"/>
              </a:solidFill>
              <a:latin typeface="Times New Roman" pitchFamily="18" charset="0"/>
              <a:cs typeface="Times New Roman" pitchFamily="18" charset="0"/>
            </a:endParaRPr>
          </a:p>
        </p:txBody>
      </p:sp>
      <p:pic>
        <p:nvPicPr>
          <p:cNvPr id="13" name="Image 12" descr="b.png"/>
          <p:cNvPicPr>
            <a:picLocks noChangeAspect="1"/>
          </p:cNvPicPr>
          <p:nvPr/>
        </p:nvPicPr>
        <p:blipFill>
          <a:blip r:embed="rId4"/>
          <a:stretch>
            <a:fillRect/>
          </a:stretch>
        </p:blipFill>
        <p:spPr>
          <a:xfrm>
            <a:off x="500034" y="5000636"/>
            <a:ext cx="3238952" cy="12193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2000"/>
                                        <p:tgtEl>
                                          <p:spTgt spid="3">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mph" presetSubtype="0" fill="hold" grpId="0" nodeType="clickEffect">
                                  <p:stCondLst>
                                    <p:cond delay="0"/>
                                  </p:stCondLst>
                                  <p:childTnLst>
                                    <p:animScale>
                                      <p:cBhvr>
                                        <p:cTn id="56" dur="2000" fill="hold"/>
                                        <p:tgtEl>
                                          <p:spTgt spid="18"/>
                                        </p:tgtEl>
                                      </p:cBhvr>
                                      <p:by x="150000" y="150000"/>
                                    </p:animScale>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checkerboard(across)">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mph" presetSubtype="0" fill="hold" grpId="0" nodeType="clickEffect">
                                  <p:stCondLst>
                                    <p:cond delay="0"/>
                                  </p:stCondLst>
                                  <p:childTnLst>
                                    <p:animScale>
                                      <p:cBhvr>
                                        <p:cTn id="65" dur="2000" fill="hold"/>
                                        <p:tgtEl>
                                          <p:spTgt spid="1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P spid="15"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ormAutofit/>
          </a:bodyPr>
          <a:lstStyle/>
          <a:p>
            <a:r>
              <a:rPr lang="fr-FR" sz="3200" dirty="0" smtClean="0">
                <a:latin typeface="Times New Roman" pitchFamily="18" charset="0"/>
                <a:cs typeface="Times New Roman" pitchFamily="18" charset="0"/>
              </a:rPr>
              <a:t>La Méthode du Simplexe</a:t>
            </a:r>
            <a:endParaRPr lang="fr-FR" sz="3200" dirty="0"/>
          </a:p>
        </p:txBody>
      </p:sp>
      <p:pic>
        <p:nvPicPr>
          <p:cNvPr id="4" name="Espace réservé du contenu 3" descr="c.png"/>
          <p:cNvPicPr>
            <a:picLocks noGrp="1" noChangeAspect="1"/>
          </p:cNvPicPr>
          <p:nvPr>
            <p:ph idx="1"/>
          </p:nvPr>
        </p:nvPicPr>
        <p:blipFill>
          <a:blip r:embed="rId2"/>
          <a:stretch>
            <a:fillRect/>
          </a:stretch>
        </p:blipFill>
        <p:spPr>
          <a:xfrm>
            <a:off x="357158" y="1928802"/>
            <a:ext cx="3296110" cy="1238423"/>
          </a:xfrm>
          <a:prstGeom prst="rect">
            <a:avLst/>
          </a:prstGeom>
        </p:spPr>
      </p:pic>
      <p:sp>
        <p:nvSpPr>
          <p:cNvPr id="5" name="Bulle ronde 4"/>
          <p:cNvSpPr/>
          <p:nvPr/>
        </p:nvSpPr>
        <p:spPr>
          <a:xfrm>
            <a:off x="4714876" y="1928802"/>
            <a:ext cx="3286148" cy="755524"/>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chemeClr val="tx1"/>
                </a:solidFill>
                <a:latin typeface="Times New Roman" pitchFamily="18" charset="0"/>
                <a:cs typeface="Times New Roman" pitchFamily="18" charset="0"/>
              </a:rPr>
              <a:t>On appelle élément pivot le coefficient situé à l’intersection de la colonne pivot et de la ligne pivot (6).</a:t>
            </a:r>
            <a:br>
              <a:rPr lang="fr-FR" sz="1000" dirty="0">
                <a:solidFill>
                  <a:schemeClr val="tx1"/>
                </a:solidFill>
                <a:latin typeface="Times New Roman" pitchFamily="18" charset="0"/>
                <a:cs typeface="Times New Roman" pitchFamily="18" charset="0"/>
              </a:rPr>
            </a:br>
            <a:endParaRPr lang="fr-FR" sz="1000" dirty="0">
              <a:solidFill>
                <a:schemeClr val="tx1"/>
              </a:solidFill>
              <a:latin typeface="Times New Roman" pitchFamily="18" charset="0"/>
              <a:cs typeface="Times New Roman" pitchFamily="18" charset="0"/>
            </a:endParaRPr>
          </a:p>
        </p:txBody>
      </p:sp>
      <p:pic>
        <p:nvPicPr>
          <p:cNvPr id="6" name="Espace réservé du contenu 5" descr="e.png"/>
          <p:cNvPicPr>
            <a:picLocks noChangeAspect="1"/>
          </p:cNvPicPr>
          <p:nvPr/>
        </p:nvPicPr>
        <p:blipFill>
          <a:blip r:embed="rId3"/>
          <a:stretch>
            <a:fillRect/>
          </a:stretch>
        </p:blipFill>
        <p:spPr>
          <a:xfrm>
            <a:off x="428596" y="3786190"/>
            <a:ext cx="3458058" cy="1619476"/>
          </a:xfrm>
          <a:prstGeom prst="rect">
            <a:avLst/>
          </a:prstGeom>
        </p:spPr>
      </p:pic>
      <p:sp>
        <p:nvSpPr>
          <p:cNvPr id="7" name="Bulle ronde 6"/>
          <p:cNvSpPr/>
          <p:nvPr/>
        </p:nvSpPr>
        <p:spPr>
          <a:xfrm>
            <a:off x="5000628" y="3571876"/>
            <a:ext cx="3000396" cy="100013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chemeClr val="tx1"/>
                </a:solidFill>
                <a:latin typeface="Times New Roman" pitchFamily="18" charset="0"/>
                <a:cs typeface="Times New Roman" pitchFamily="18" charset="0"/>
              </a:rPr>
              <a:t>- Amener un coefficient 1 à la place du pivot en divisant la ligne pivot</a:t>
            </a:r>
            <a:br>
              <a:rPr lang="fr-FR" sz="1000" dirty="0">
                <a:solidFill>
                  <a:schemeClr val="tx1"/>
                </a:solidFill>
                <a:latin typeface="Times New Roman" pitchFamily="18" charset="0"/>
                <a:cs typeface="Times New Roman" pitchFamily="18" charset="0"/>
              </a:rPr>
            </a:br>
            <a:r>
              <a:rPr lang="fr-FR" sz="1000" dirty="0">
                <a:solidFill>
                  <a:schemeClr val="tx1"/>
                </a:solidFill>
                <a:latin typeface="Times New Roman" pitchFamily="18" charset="0"/>
                <a:cs typeface="Times New Roman" pitchFamily="18" charset="0"/>
              </a:rPr>
              <a:t>- Les  coefficients  de  la ligne du pivot sont divisés par le pivot</a:t>
            </a:r>
            <a:br>
              <a:rPr lang="fr-FR" sz="1000" dirty="0">
                <a:solidFill>
                  <a:schemeClr val="tx1"/>
                </a:solidFill>
                <a:latin typeface="Times New Roman" pitchFamily="18" charset="0"/>
                <a:cs typeface="Times New Roman" pitchFamily="18" charset="0"/>
              </a:rPr>
            </a:br>
            <a:endParaRPr lang="fr-FR" sz="1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5"/>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grpId="0" nodeType="clickEffect">
                                  <p:stCondLst>
                                    <p:cond delay="0"/>
                                  </p:stCondLst>
                                  <p:childTnLst>
                                    <p:animScale>
                                      <p:cBhvr>
                                        <p:cTn id="20"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a:bodyPr>
          <a:lstStyle/>
          <a:p>
            <a:r>
              <a:rPr lang="fr-FR" sz="3200" dirty="0" smtClean="0">
                <a:latin typeface="Times New Roman" pitchFamily="18" charset="0"/>
                <a:cs typeface="Times New Roman" pitchFamily="18" charset="0"/>
              </a:rPr>
              <a:t>La Méthode du Simplexe</a:t>
            </a:r>
            <a:endParaRPr lang="fr-FR" sz="3200" dirty="0"/>
          </a:p>
        </p:txBody>
      </p:sp>
      <p:sp>
        <p:nvSpPr>
          <p:cNvPr id="13" name="Espace réservé du contenu 12"/>
          <p:cNvSpPr>
            <a:spLocks noGrp="1"/>
          </p:cNvSpPr>
          <p:nvPr>
            <p:ph idx="1"/>
          </p:nvPr>
        </p:nvSpPr>
        <p:spPr>
          <a:xfrm>
            <a:off x="457200" y="1285860"/>
            <a:ext cx="8229600" cy="5038740"/>
          </a:xfrm>
        </p:spPr>
        <p:txBody>
          <a:bodyPr/>
          <a:lstStyle/>
          <a:p>
            <a:pPr>
              <a:buNone/>
            </a:pPr>
            <a:r>
              <a:rPr lang="fr-FR" dirty="0" smtClean="0"/>
              <a:t>                                              </a:t>
            </a:r>
          </a:p>
        </p:txBody>
      </p:sp>
      <p:pic>
        <p:nvPicPr>
          <p:cNvPr id="9" name="Image 8" descr="mm.png"/>
          <p:cNvPicPr>
            <a:picLocks noChangeAspect="1"/>
          </p:cNvPicPr>
          <p:nvPr/>
        </p:nvPicPr>
        <p:blipFill>
          <a:blip r:embed="rId2"/>
          <a:stretch>
            <a:fillRect/>
          </a:stretch>
        </p:blipFill>
        <p:spPr>
          <a:xfrm>
            <a:off x="500034" y="3571876"/>
            <a:ext cx="3486637" cy="1295581"/>
          </a:xfrm>
          <a:prstGeom prst="rect">
            <a:avLst/>
          </a:prstGeom>
        </p:spPr>
      </p:pic>
      <p:sp>
        <p:nvSpPr>
          <p:cNvPr id="10" name="ZoneTexte 9"/>
          <p:cNvSpPr txBox="1"/>
          <p:nvPr/>
        </p:nvSpPr>
        <p:spPr>
          <a:xfrm>
            <a:off x="1357290" y="5429264"/>
            <a:ext cx="4594528" cy="646331"/>
          </a:xfrm>
          <a:prstGeom prst="rect">
            <a:avLst/>
          </a:prstGeom>
          <a:noFill/>
        </p:spPr>
        <p:txBody>
          <a:bodyPr wrap="none" rtlCol="0">
            <a:spAutoFit/>
          </a:bodyPr>
          <a:lstStyle/>
          <a:p>
            <a:r>
              <a:rPr lang="fr-FR" dirty="0">
                <a:latin typeface="Times New Roman" pitchFamily="18" charset="0"/>
                <a:cs typeface="Times New Roman" pitchFamily="18" charset="0"/>
              </a:rPr>
              <a:t> La solution optimale : </a:t>
            </a:r>
            <a:r>
              <a:rPr lang="fr-FR" dirty="0" smtClean="0">
                <a:latin typeface="Times New Roman" pitchFamily="18" charset="0"/>
                <a:cs typeface="Times New Roman" pitchFamily="18" charset="0"/>
              </a:rPr>
              <a:t>x</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=16, x</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=28, Z=47200</a:t>
            </a:r>
            <a:endParaRPr lang="fr-FR" dirty="0">
              <a:latin typeface="Times New Roman" pitchFamily="18" charset="0"/>
              <a:cs typeface="Times New Roman" pitchFamily="18" charset="0"/>
            </a:endParaRPr>
          </a:p>
          <a:p>
            <a:endParaRPr lang="fr-FR" dirty="0"/>
          </a:p>
        </p:txBody>
      </p:sp>
      <p:sp>
        <p:nvSpPr>
          <p:cNvPr id="12" name="Bulle ronde 11"/>
          <p:cNvSpPr/>
          <p:nvPr/>
        </p:nvSpPr>
        <p:spPr>
          <a:xfrm>
            <a:off x="5072066" y="3857628"/>
            <a:ext cx="3286148" cy="100013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solidFill>
                  <a:schemeClr val="tx1"/>
                </a:solidFill>
                <a:latin typeface="Times New Roman" pitchFamily="18" charset="0"/>
                <a:cs typeface="Times New Roman" pitchFamily="18" charset="0"/>
              </a:rPr>
              <a:t>Critère d'arrêt des itérations:</a:t>
            </a:r>
            <a:r>
              <a:rPr lang="fr-FR" sz="1000" dirty="0">
                <a:solidFill>
                  <a:schemeClr val="tx1"/>
                </a:solidFill>
                <a:latin typeface="Times New Roman" pitchFamily="18" charset="0"/>
                <a:cs typeface="Times New Roman" pitchFamily="18" charset="0"/>
              </a:rPr>
              <a:t/>
            </a:r>
            <a:br>
              <a:rPr lang="fr-FR" sz="1000" dirty="0">
                <a:solidFill>
                  <a:schemeClr val="tx1"/>
                </a:solidFill>
                <a:latin typeface="Times New Roman" pitchFamily="18" charset="0"/>
                <a:cs typeface="Times New Roman" pitchFamily="18" charset="0"/>
              </a:rPr>
            </a:br>
            <a:r>
              <a:rPr lang="fr-FR" sz="1000" dirty="0">
                <a:solidFill>
                  <a:schemeClr val="tx1"/>
                </a:solidFill>
                <a:latin typeface="Times New Roman" pitchFamily="18" charset="0"/>
                <a:cs typeface="Times New Roman" pitchFamily="18" charset="0"/>
              </a:rPr>
              <a:t>Si tous les coefficients de la ligne D     relatifs  aux  variables  HB, sont négatifs ou nuls, la</a:t>
            </a:r>
            <a:r>
              <a:rPr lang="fr-FR" sz="1000" b="1" dirty="0">
                <a:solidFill>
                  <a:schemeClr val="tx1"/>
                </a:solidFill>
                <a:latin typeface="Times New Roman" pitchFamily="18" charset="0"/>
                <a:cs typeface="Times New Roman" pitchFamily="18" charset="0"/>
              </a:rPr>
              <a:t> </a:t>
            </a:r>
            <a:r>
              <a:rPr lang="fr-FR" sz="1000" dirty="0">
                <a:solidFill>
                  <a:schemeClr val="tx1"/>
                </a:solidFill>
                <a:latin typeface="Times New Roman" pitchFamily="18" charset="0"/>
                <a:cs typeface="Times New Roman" pitchFamily="18" charset="0"/>
              </a:rPr>
              <a:t>solution trouvée</a:t>
            </a:r>
            <a:r>
              <a:rPr lang="fr-FR" sz="1000" i="1" dirty="0">
                <a:solidFill>
                  <a:schemeClr val="tx1"/>
                </a:solidFill>
                <a:latin typeface="Times New Roman" pitchFamily="18" charset="0"/>
                <a:cs typeface="Times New Roman" pitchFamily="18" charset="0"/>
              </a:rPr>
              <a:t> </a:t>
            </a:r>
            <a:r>
              <a:rPr lang="fr-FR" sz="1000" dirty="0">
                <a:solidFill>
                  <a:schemeClr val="tx1"/>
                </a:solidFill>
                <a:latin typeface="Times New Roman" pitchFamily="18" charset="0"/>
                <a:cs typeface="Times New Roman" pitchFamily="18" charset="0"/>
              </a:rPr>
              <a:t>est optimale</a:t>
            </a:r>
          </a:p>
        </p:txBody>
      </p:sp>
      <p:pic>
        <p:nvPicPr>
          <p:cNvPr id="14" name="Image 13" descr="f.png"/>
          <p:cNvPicPr>
            <a:picLocks noChangeAspect="1"/>
          </p:cNvPicPr>
          <p:nvPr/>
        </p:nvPicPr>
        <p:blipFill>
          <a:blip r:embed="rId3"/>
          <a:stretch>
            <a:fillRect/>
          </a:stretch>
        </p:blipFill>
        <p:spPr>
          <a:xfrm>
            <a:off x="642910" y="1928802"/>
            <a:ext cx="3391374" cy="11907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Programmation linéaire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Introduction</a:t>
            </a:r>
          </a:p>
          <a:p>
            <a:r>
              <a:rPr lang="fr-FR" dirty="0" smtClean="0">
                <a:latin typeface="Times New Roman" pitchFamily="18" charset="0"/>
                <a:cs typeface="Times New Roman" pitchFamily="18" charset="0"/>
              </a:rPr>
              <a:t>Définitions</a:t>
            </a:r>
          </a:p>
          <a:p>
            <a:r>
              <a:rPr lang="fr-FR" dirty="0" smtClean="0">
                <a:latin typeface="Times New Roman" pitchFamily="18" charset="0"/>
                <a:cs typeface="Times New Roman" pitchFamily="18" charset="0"/>
              </a:rPr>
              <a:t>Résolution Graphique</a:t>
            </a:r>
          </a:p>
          <a:p>
            <a:r>
              <a:rPr lang="fr-FR" dirty="0" smtClean="0">
                <a:latin typeface="Times New Roman" pitchFamily="18" charset="0"/>
                <a:cs typeface="Times New Roman" pitchFamily="18" charset="0"/>
              </a:rPr>
              <a:t>La Méthode du Simplexe</a:t>
            </a:r>
          </a:p>
          <a:p>
            <a:r>
              <a:rPr lang="fr-FR" dirty="0" smtClean="0">
                <a:latin typeface="Times New Roman" pitchFamily="18" charset="0"/>
                <a:cs typeface="Times New Roman" pitchFamily="18" charset="0"/>
              </a:rPr>
              <a:t>La dualité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a:bodyPr>
          <a:lstStyle/>
          <a:p>
            <a:r>
              <a:rPr lang="fr-FR" sz="3200" dirty="0" smtClean="0">
                <a:latin typeface="Times New Roman" pitchFamily="18" charset="0"/>
                <a:cs typeface="Times New Roman" pitchFamily="18" charset="0"/>
              </a:rPr>
              <a:t>La dualité </a:t>
            </a:r>
            <a:endParaRPr lang="fr-FR" sz="3200" dirty="0"/>
          </a:p>
        </p:txBody>
      </p:sp>
      <p:sp>
        <p:nvSpPr>
          <p:cNvPr id="3" name="Espace réservé du contenu 2"/>
          <p:cNvSpPr>
            <a:spLocks noGrp="1"/>
          </p:cNvSpPr>
          <p:nvPr>
            <p:ph idx="1"/>
          </p:nvPr>
        </p:nvSpPr>
        <p:spPr>
          <a:xfrm>
            <a:off x="457200" y="1071546"/>
            <a:ext cx="8229600" cy="5054617"/>
          </a:xfrm>
        </p:spPr>
        <p:txBody>
          <a:bodyPr/>
          <a:lstStyle/>
          <a:p>
            <a:pPr>
              <a:buFont typeface="Wingdings" pitchFamily="2" charset="2"/>
              <a:buChar char="Ø"/>
            </a:pPr>
            <a:r>
              <a:rPr lang="fr-FR" sz="2000" b="1" dirty="0" smtClean="0">
                <a:latin typeface="Times New Roman" pitchFamily="18" charset="0"/>
                <a:cs typeface="Times New Roman" pitchFamily="18" charset="0"/>
              </a:rPr>
              <a:t>Définitions   </a:t>
            </a:r>
            <a:r>
              <a:rPr lang="fr-FR" sz="2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p>
          <a:p>
            <a:pPr>
              <a:buNone/>
            </a:pPr>
            <a:r>
              <a:rPr lang="fr-FR" sz="24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 forme dual</a:t>
            </a:r>
          </a:p>
          <a:p>
            <a:pPr>
              <a:buNone/>
            </a:pPr>
            <a:endParaRPr lang="fr-FR" sz="2400" dirty="0" smtClean="0">
              <a:latin typeface="Times New Roman" pitchFamily="18" charset="0"/>
              <a:cs typeface="Times New Roman" pitchFamily="18" charset="0"/>
            </a:endParaRPr>
          </a:p>
          <a:p>
            <a:pPr>
              <a:buFont typeface="Wingdings" pitchFamily="2" charset="2"/>
              <a:buChar char="Ø"/>
            </a:pPr>
            <a:r>
              <a:rPr lang="fr-FR" sz="1600" i="1" dirty="0" smtClean="0">
                <a:latin typeface="Times New Roman" pitchFamily="18" charset="0"/>
                <a:cs typeface="Times New Roman" pitchFamily="18" charset="0"/>
              </a:rPr>
              <a:t>Ou c</a:t>
            </a:r>
            <a:r>
              <a:rPr lang="fr-FR"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et </a:t>
            </a:r>
            <a:r>
              <a:rPr lang="fr-FR" sz="1600" i="1" dirty="0" smtClean="0">
                <a:latin typeface="Times New Roman" pitchFamily="18" charset="0"/>
                <a:cs typeface="Times New Roman" pitchFamily="18" charset="0"/>
              </a:rPr>
              <a:t>x</a:t>
            </a:r>
            <a:r>
              <a:rPr lang="fr-FR" sz="1600" dirty="0" smtClean="0">
                <a:latin typeface="Times New Roman" pitchFamily="18" charset="0"/>
                <a:cs typeface="Times New Roman" pitchFamily="18" charset="0"/>
              </a:rPr>
              <a:t> sont des vecteurs de taille </a:t>
            </a:r>
            <a:r>
              <a:rPr lang="fr-FR" sz="1600" i="1" dirty="0" smtClean="0">
                <a:latin typeface="Times New Roman" pitchFamily="18" charset="0"/>
                <a:cs typeface="Times New Roman" pitchFamily="18" charset="0"/>
              </a:rPr>
              <a:t>n</a:t>
            </a:r>
            <a:r>
              <a:rPr lang="fr-FR" sz="1600" dirty="0" smtClean="0">
                <a:latin typeface="Times New Roman" pitchFamily="18" charset="0"/>
                <a:cs typeface="Times New Roman" pitchFamily="18" charset="0"/>
              </a:rPr>
              <a:t>, </a:t>
            </a:r>
            <a:r>
              <a:rPr lang="fr-FR" sz="1600" i="1" dirty="0" smtClean="0">
                <a:latin typeface="Times New Roman" pitchFamily="18" charset="0"/>
                <a:cs typeface="Times New Roman" pitchFamily="18" charset="0"/>
              </a:rPr>
              <a:t>b</a:t>
            </a:r>
            <a:r>
              <a:rPr lang="fr-FR" sz="1600" dirty="0" smtClean="0">
                <a:latin typeface="Times New Roman" pitchFamily="18" charset="0"/>
                <a:cs typeface="Times New Roman" pitchFamily="18" charset="0"/>
              </a:rPr>
              <a:t> un vecteur de taille </a:t>
            </a:r>
            <a:r>
              <a:rPr lang="fr-FR" sz="1600" i="1" dirty="0" smtClean="0">
                <a:latin typeface="Times New Roman" pitchFamily="18" charset="0"/>
                <a:cs typeface="Times New Roman" pitchFamily="18" charset="0"/>
              </a:rPr>
              <a:t>m</a:t>
            </a:r>
            <a:r>
              <a:rPr lang="fr-FR" sz="1600" dirty="0" smtClean="0">
                <a:latin typeface="Times New Roman" pitchFamily="18" charset="0"/>
                <a:cs typeface="Times New Roman" pitchFamily="18" charset="0"/>
              </a:rPr>
              <a:t>, et </a:t>
            </a:r>
            <a:r>
              <a:rPr lang="fr-FR" sz="1600" i="1" dirty="0" smtClean="0">
                <a:latin typeface="Times New Roman" pitchFamily="18" charset="0"/>
                <a:cs typeface="Times New Roman" pitchFamily="18" charset="0"/>
              </a:rPr>
              <a:t>A</a:t>
            </a:r>
            <a:r>
              <a:rPr lang="fr-FR" sz="1600" dirty="0" smtClean="0">
                <a:latin typeface="Times New Roman" pitchFamily="18" charset="0"/>
                <a:cs typeface="Times New Roman" pitchFamily="18" charset="0"/>
              </a:rPr>
              <a:t> une matrice de taille </a:t>
            </a:r>
            <a:r>
              <a:rPr lang="fr-FR" sz="1600" dirty="0" smtClean="0">
                <a:latin typeface="Times New Roman" pitchFamily="18" charset="0"/>
                <a:cs typeface="Times New Roman" pitchFamily="18" charset="0"/>
              </a:rPr>
              <a:t>.</a:t>
            </a:r>
            <a:endParaRPr lang="fr-FR" sz="2000" dirty="0" smtClean="0">
              <a:latin typeface="Times New Roman" pitchFamily="18" charset="0"/>
              <a:cs typeface="Times New Roman" pitchFamily="18" charset="0"/>
            </a:endParaRPr>
          </a:p>
          <a:p>
            <a:pPr>
              <a:buFont typeface="Wingdings" pitchFamily="2" charset="2"/>
              <a:buChar char="Ø"/>
            </a:pPr>
            <a:r>
              <a:rPr lang="fr-FR" sz="2000" b="1" dirty="0" smtClean="0">
                <a:latin typeface="Times New Roman" pitchFamily="18" charset="0"/>
                <a:cs typeface="Times New Roman" pitchFamily="18" charset="0"/>
              </a:rPr>
              <a:t>Intérêt </a:t>
            </a:r>
            <a:r>
              <a:rPr lang="fr-FR" sz="2000" b="1" dirty="0" smtClean="0">
                <a:latin typeface="Times New Roman" pitchFamily="18" charset="0"/>
                <a:cs typeface="Times New Roman" pitchFamily="18" charset="0"/>
              </a:rPr>
              <a:t>de la Dualité </a:t>
            </a:r>
          </a:p>
          <a:p>
            <a:pPr>
              <a:buNone/>
            </a:pPr>
            <a:r>
              <a:rPr lang="fr-FR" sz="18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Le </a:t>
            </a:r>
            <a:r>
              <a:rPr lang="fr-FR" sz="1600" dirty="0">
                <a:latin typeface="Times New Roman" pitchFamily="18" charset="0"/>
                <a:cs typeface="Times New Roman" pitchFamily="18" charset="0"/>
              </a:rPr>
              <a:t>problème dual possède de très intéressantes applications économiques. À chaque contrainte primale correspond une variable duale</a:t>
            </a:r>
            <a:r>
              <a:rPr lang="fr-FR" sz="1800" dirty="0" smtClean="0">
                <a:latin typeface="Times New Roman" pitchFamily="18" charset="0"/>
                <a:cs typeface="Times New Roman" pitchFamily="18" charset="0"/>
              </a:rPr>
              <a:t>.</a:t>
            </a:r>
            <a:endParaRPr lang="fr-FR" sz="2400" dirty="0" smtClean="0">
              <a:latin typeface="Times New Roman" pitchFamily="18" charset="0"/>
              <a:cs typeface="Times New Roman" pitchFamily="18" charset="0"/>
            </a:endParaRPr>
          </a:p>
          <a:p>
            <a:pPr>
              <a:buFont typeface="Wingdings" pitchFamily="2" charset="2"/>
              <a:buChar char="Ø"/>
            </a:pPr>
            <a:r>
              <a:rPr lang="fr-FR" sz="2000" b="1" dirty="0" smtClean="0">
                <a:latin typeface="Times New Roman" pitchFamily="18" charset="0"/>
                <a:cs typeface="Times New Roman" pitchFamily="18" charset="0"/>
              </a:rPr>
              <a:t>Caractéristique</a:t>
            </a:r>
          </a:p>
          <a:p>
            <a:pPr>
              <a:buNone/>
            </a:pPr>
            <a:r>
              <a:rPr lang="fr-FR" sz="1600" dirty="0" smtClean="0"/>
              <a:t>      </a:t>
            </a:r>
            <a:r>
              <a:rPr lang="fr-FR" sz="1600" dirty="0" smtClean="0">
                <a:latin typeface="Times New Roman" pitchFamily="18" charset="0"/>
                <a:cs typeface="Times New Roman" pitchFamily="18" charset="0"/>
              </a:rPr>
              <a:t>A </a:t>
            </a:r>
            <a:r>
              <a:rPr lang="fr-FR" sz="1600" dirty="0">
                <a:latin typeface="Times New Roman" pitchFamily="18" charset="0"/>
                <a:cs typeface="Times New Roman" pitchFamily="18" charset="0"/>
              </a:rPr>
              <a:t>tout programme linéaire appelé </a:t>
            </a:r>
            <a:r>
              <a:rPr lang="fr-FR" sz="1600" b="1" dirty="0">
                <a:latin typeface="Times New Roman" pitchFamily="18" charset="0"/>
                <a:cs typeface="Times New Roman" pitchFamily="18" charset="0"/>
              </a:rPr>
              <a:t>PRIMAL</a:t>
            </a:r>
            <a:r>
              <a:rPr lang="fr-FR" sz="1600" dirty="0">
                <a:latin typeface="Times New Roman" pitchFamily="18" charset="0"/>
                <a:cs typeface="Times New Roman" pitchFamily="18" charset="0"/>
              </a:rPr>
              <a:t> correspond un programme linéaire appelé </a:t>
            </a:r>
            <a:r>
              <a:rPr lang="fr-FR" sz="1600" b="1" dirty="0">
                <a:latin typeface="Times New Roman" pitchFamily="18" charset="0"/>
                <a:cs typeface="Times New Roman" pitchFamily="18" charset="0"/>
              </a:rPr>
              <a:t>DUAL </a:t>
            </a:r>
            <a:r>
              <a:rPr lang="fr-FR" sz="1600" dirty="0">
                <a:latin typeface="Times New Roman" pitchFamily="18" charset="0"/>
                <a:cs typeface="Times New Roman" pitchFamily="18" charset="0"/>
              </a:rPr>
              <a:t>obtenu de la manière suivante:</a:t>
            </a:r>
          </a:p>
          <a:p>
            <a:pPr>
              <a:buFont typeface="Wingdings" pitchFamily="2" charset="2"/>
              <a:buChar char="Ø"/>
            </a:pPr>
            <a:endParaRPr lang="fr-FR" sz="2400" dirty="0" smtClean="0">
              <a:latin typeface="Times New Roman" pitchFamily="18" charset="0"/>
              <a:cs typeface="Times New Roman" pitchFamily="18" charset="0"/>
            </a:endParaRPr>
          </a:p>
          <a:p>
            <a:pPr>
              <a:buNone/>
            </a:pPr>
            <a:endParaRPr lang="fr-FR" dirty="0"/>
          </a:p>
        </p:txBody>
      </p:sp>
      <p:pic>
        <p:nvPicPr>
          <p:cNvPr id="4" name="Image 3" descr="&#10;\begin{array}{rrll}&#10;\max z = &amp; c^tx &amp; &amp;\\&#10;     s.c &amp; Ax   &amp;\leq&amp; b\\&#10;         &amp;  x   &amp;\geq&amp;0&#10;\end{array}&#10;"/>
          <p:cNvPicPr/>
          <p:nvPr/>
        </p:nvPicPr>
        <p:blipFill>
          <a:blip r:embed="rId3"/>
          <a:srcRect/>
          <a:stretch>
            <a:fillRect/>
          </a:stretch>
        </p:blipFill>
        <p:spPr bwMode="auto">
          <a:xfrm>
            <a:off x="1071538" y="1500174"/>
            <a:ext cx="1857388" cy="857256"/>
          </a:xfrm>
          <a:prstGeom prst="rect">
            <a:avLst/>
          </a:prstGeom>
          <a:noFill/>
          <a:ln w="9525">
            <a:noFill/>
            <a:miter lim="800000"/>
            <a:headEnd/>
            <a:tailEnd/>
          </a:ln>
        </p:spPr>
      </p:pic>
      <p:pic>
        <p:nvPicPr>
          <p:cNvPr id="5" name="Image 4" descr="a.png"/>
          <p:cNvPicPr>
            <a:picLocks noChangeAspect="1"/>
          </p:cNvPicPr>
          <p:nvPr/>
        </p:nvPicPr>
        <p:blipFill>
          <a:blip r:embed="rId4"/>
          <a:stretch>
            <a:fillRect/>
          </a:stretch>
        </p:blipFill>
        <p:spPr>
          <a:xfrm>
            <a:off x="1000100" y="4929198"/>
            <a:ext cx="7358114" cy="1357322"/>
          </a:xfrm>
          <a:prstGeom prst="rect">
            <a:avLst/>
          </a:prstGeom>
        </p:spPr>
      </p:pic>
      <p:pic>
        <p:nvPicPr>
          <p:cNvPr id="6" name="Image 5" descr="&#10;\begin{array}{rrll}&#10;\min w = &amp; b^ty &amp; &amp;\\&#10;     s.c &amp; A^ty   &amp;\geq&amp; c\\&#10;         &amp;  y   &amp;\geq&amp;0&#10;\end{array}&#10;"/>
          <p:cNvPicPr/>
          <p:nvPr/>
        </p:nvPicPr>
        <p:blipFill>
          <a:blip r:embed="rId5"/>
          <a:srcRect/>
          <a:stretch>
            <a:fillRect/>
          </a:stretch>
        </p:blipFill>
        <p:spPr bwMode="auto">
          <a:xfrm>
            <a:off x="5929322" y="1500174"/>
            <a:ext cx="1676400" cy="942977"/>
          </a:xfrm>
          <a:prstGeom prst="rect">
            <a:avLst/>
          </a:prstGeom>
          <a:noFill/>
          <a:ln w="9525">
            <a:noFill/>
            <a:miter lim="800000"/>
            <a:headEnd/>
            <a:tailEnd/>
          </a:ln>
        </p:spPr>
      </p:pic>
      <p:sp>
        <p:nvSpPr>
          <p:cNvPr id="7" name="Flèche droite à entaille 6"/>
          <p:cNvSpPr/>
          <p:nvPr/>
        </p:nvSpPr>
        <p:spPr>
          <a:xfrm>
            <a:off x="3714744" y="1928802"/>
            <a:ext cx="1428760"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ccolade ouvrante 7"/>
          <p:cNvSpPr/>
          <p:nvPr/>
        </p:nvSpPr>
        <p:spPr>
          <a:xfrm>
            <a:off x="5572132" y="1500174"/>
            <a:ext cx="142876" cy="10715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Accolade ouvrante 8"/>
          <p:cNvSpPr/>
          <p:nvPr/>
        </p:nvSpPr>
        <p:spPr>
          <a:xfrm>
            <a:off x="857224" y="1571612"/>
            <a:ext cx="142876" cy="9286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nodeType="clickEffect">
                                  <p:stCondLst>
                                    <p:cond delay="0"/>
                                  </p:stCondLst>
                                  <p:childTnLst>
                                    <p:animScale>
                                      <p:cBhvr>
                                        <p:cTn id="4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dirty="0" smtClean="0">
                <a:latin typeface="Times New Roman" pitchFamily="18" charset="0"/>
                <a:cs typeface="Times New Roman" pitchFamily="18" charset="0"/>
              </a:rPr>
              <a:t>La dualité </a:t>
            </a:r>
            <a:endParaRPr lang="fr-FR" sz="3200" dirty="0"/>
          </a:p>
        </p:txBody>
      </p:sp>
      <p:sp>
        <p:nvSpPr>
          <p:cNvPr id="3" name="Espace réservé du contenu 2"/>
          <p:cNvSpPr>
            <a:spLocks noGrp="1"/>
          </p:cNvSpPr>
          <p:nvPr>
            <p:ph idx="1"/>
          </p:nvPr>
        </p:nvSpPr>
        <p:spPr>
          <a:xfrm>
            <a:off x="457200" y="1071546"/>
            <a:ext cx="8229600" cy="5054617"/>
          </a:xfrm>
        </p:spPr>
        <p:txBody>
          <a:bodyPr/>
          <a:lstStyle/>
          <a:p>
            <a:pPr>
              <a:buFont typeface="Wingdings" pitchFamily="2" charset="2"/>
              <a:buChar char="Ø"/>
            </a:pPr>
            <a:r>
              <a:rPr lang="fr-FR" sz="2400" dirty="0" smtClean="0">
                <a:latin typeface="Times New Roman" pitchFamily="18" charset="0"/>
                <a:cs typeface="Times New Roman" pitchFamily="18" charset="0"/>
              </a:rPr>
              <a:t>Exemple </a:t>
            </a:r>
            <a:endParaRPr lang="fr-FR" sz="2400" dirty="0">
              <a:latin typeface="Times New Roman" pitchFamily="18" charset="0"/>
              <a:cs typeface="Times New Roman" pitchFamily="18" charset="0"/>
            </a:endParaRPr>
          </a:p>
        </p:txBody>
      </p:sp>
      <p:pic>
        <p:nvPicPr>
          <p:cNvPr id="4" name="Image 3" descr="b.png"/>
          <p:cNvPicPr>
            <a:picLocks noChangeAspect="1"/>
          </p:cNvPicPr>
          <p:nvPr/>
        </p:nvPicPr>
        <p:blipFill>
          <a:blip r:embed="rId2"/>
          <a:stretch>
            <a:fillRect/>
          </a:stretch>
        </p:blipFill>
        <p:spPr>
          <a:xfrm>
            <a:off x="928662" y="1500174"/>
            <a:ext cx="5449061" cy="1114581"/>
          </a:xfrm>
          <a:prstGeom prst="rect">
            <a:avLst/>
          </a:prstGeom>
        </p:spPr>
      </p:pic>
      <p:pic>
        <p:nvPicPr>
          <p:cNvPr id="5" name="Image 4" descr="c.png"/>
          <p:cNvPicPr>
            <a:picLocks noChangeAspect="1"/>
          </p:cNvPicPr>
          <p:nvPr/>
        </p:nvPicPr>
        <p:blipFill>
          <a:blip r:embed="rId3"/>
          <a:stretch>
            <a:fillRect/>
          </a:stretch>
        </p:blipFill>
        <p:spPr>
          <a:xfrm>
            <a:off x="1000100" y="4500570"/>
            <a:ext cx="5296640" cy="1505160"/>
          </a:xfrm>
          <a:prstGeom prst="rect">
            <a:avLst/>
          </a:prstGeom>
        </p:spPr>
      </p:pic>
      <p:sp>
        <p:nvSpPr>
          <p:cNvPr id="7" name="ZoneTexte 6"/>
          <p:cNvSpPr txBox="1"/>
          <p:nvPr/>
        </p:nvSpPr>
        <p:spPr>
          <a:xfrm>
            <a:off x="500034" y="2714620"/>
            <a:ext cx="7572428" cy="1631216"/>
          </a:xfrm>
          <a:prstGeom prst="rect">
            <a:avLst/>
          </a:prstGeom>
          <a:noFill/>
        </p:spPr>
        <p:txBody>
          <a:bodyPr wrap="square" rtlCol="0">
            <a:spAutoFit/>
          </a:bodyPr>
          <a:lstStyle/>
          <a:p>
            <a:r>
              <a:rPr lang="fr-FR" sz="1600" dirty="0" smtClean="0"/>
              <a:t>A l'optimum, le primal et le dual sont liés par les règles suivantes:</a:t>
            </a:r>
            <a:br>
              <a:rPr lang="fr-FR" sz="1600" dirty="0" smtClean="0"/>
            </a:br>
            <a:r>
              <a:rPr lang="fr-FR" sz="1600" dirty="0" smtClean="0"/>
              <a:t>- les fonctions objectifs </a:t>
            </a:r>
            <a:r>
              <a:rPr lang="fr-FR" sz="1600" b="1" dirty="0" smtClean="0"/>
              <a:t>z </a:t>
            </a:r>
            <a:r>
              <a:rPr lang="fr-FR" sz="1600" dirty="0" smtClean="0"/>
              <a:t>et </a:t>
            </a:r>
            <a:r>
              <a:rPr lang="fr-FR" sz="1600" b="1" dirty="0" smtClean="0"/>
              <a:t>w</a:t>
            </a:r>
            <a:r>
              <a:rPr lang="fr-FR" sz="1600" dirty="0" smtClean="0"/>
              <a:t> ont la même valeur optimale</a:t>
            </a:r>
            <a:br>
              <a:rPr lang="fr-FR" sz="1600" dirty="0" smtClean="0"/>
            </a:br>
            <a:r>
              <a:rPr lang="fr-FR" sz="1600" dirty="0" smtClean="0"/>
              <a:t>- la valeur marginale d'une variable dans un programme est égale à l'opposé de la valeur optimale de la variable associée dans l'autre programme et réciproquement.</a:t>
            </a:r>
            <a:endParaRPr lang="fr-FR" sz="1600" b="1" dirty="0" smtClean="0">
              <a:latin typeface="Times New Roman" pitchFamily="18" charset="0"/>
              <a:cs typeface="Times New Roman" pitchFamily="18" charset="0"/>
            </a:endParaRPr>
          </a:p>
          <a:p>
            <a:endParaRPr lang="fr-FR" sz="1600" b="1" dirty="0" smtClean="0">
              <a:latin typeface="Times New Roman" pitchFamily="18" charset="0"/>
              <a:cs typeface="Times New Roman" pitchFamily="18" charset="0"/>
            </a:endParaRPr>
          </a:p>
          <a:p>
            <a:pPr>
              <a:buFont typeface="Wingdings" pitchFamily="2" charset="2"/>
              <a:buChar char="Ø"/>
            </a:pPr>
            <a:r>
              <a:rPr lang="fr-FR" sz="2000" b="1" dirty="0" smtClean="0">
                <a:latin typeface="Times New Roman" pitchFamily="18" charset="0"/>
                <a:cs typeface="Times New Roman" pitchFamily="18" charset="0"/>
              </a:rPr>
              <a:t>Solution</a:t>
            </a:r>
            <a:r>
              <a:rPr lang="fr-FR" sz="1600" dirty="0" smtClean="0"/>
              <a:t> </a:t>
            </a: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214686"/>
            <a:ext cx="7772400" cy="1470025"/>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fr-FR" sz="2000" dirty="0" smtClean="0">
                <a:solidFill>
                  <a:schemeClr val="accent1">
                    <a:lumMod val="75000"/>
                  </a:schemeClr>
                </a:solidFill>
                <a:latin typeface="Elephant" pitchFamily="18" charset="0"/>
                <a:cs typeface="Times New Roman" pitchFamily="18" charset="0"/>
              </a:rPr>
              <a:t>Exposé  </a:t>
            </a:r>
            <a:r>
              <a:rPr lang="fr-FR" sz="2000" dirty="0" smtClean="0">
                <a:solidFill>
                  <a:schemeClr val="accent1">
                    <a:lumMod val="75000"/>
                  </a:schemeClr>
                </a:solidFill>
                <a:latin typeface="Elephant" pitchFamily="18" charset="0"/>
                <a:cs typeface="Times New Roman" pitchFamily="18" charset="0"/>
              </a:rPr>
              <a:t>sur </a:t>
            </a:r>
            <a:br>
              <a:rPr lang="fr-FR" sz="2000" dirty="0" smtClean="0">
                <a:solidFill>
                  <a:schemeClr val="accent1">
                    <a:lumMod val="75000"/>
                  </a:schemeClr>
                </a:solidFill>
                <a:latin typeface="Elephant" pitchFamily="18" charset="0"/>
                <a:cs typeface="Times New Roman" pitchFamily="18" charset="0"/>
              </a:rPr>
            </a:br>
            <a:r>
              <a:rPr lang="fr-FR" sz="2000" dirty="0" smtClean="0">
                <a:solidFill>
                  <a:schemeClr val="accent1">
                    <a:lumMod val="75000"/>
                  </a:schemeClr>
                </a:solidFill>
                <a:latin typeface="Elephant" pitchFamily="18" charset="0"/>
                <a:cs typeface="Times New Roman" pitchFamily="18" charset="0"/>
              </a:rPr>
              <a:t>la </a:t>
            </a:r>
            <a:r>
              <a:rPr lang="fr-FR" sz="2000" dirty="0" smtClean="0">
                <a:solidFill>
                  <a:schemeClr val="accent1">
                    <a:lumMod val="75000"/>
                  </a:schemeClr>
                </a:solidFill>
                <a:latin typeface="Elephant" pitchFamily="18" charset="0"/>
                <a:cs typeface="Times New Roman" pitchFamily="18" charset="0"/>
              </a:rPr>
              <a:t>programmation </a:t>
            </a:r>
            <a:r>
              <a:rPr lang="fr-FR" sz="2000" dirty="0" smtClean="0">
                <a:solidFill>
                  <a:schemeClr val="accent1">
                    <a:lumMod val="75000"/>
                  </a:schemeClr>
                </a:solidFill>
                <a:latin typeface="Elephant" pitchFamily="18" charset="0"/>
                <a:cs typeface="Times New Roman" pitchFamily="18" charset="0"/>
              </a:rPr>
              <a:t>linéaire</a:t>
            </a:r>
            <a:r>
              <a:rPr lang="fr-FR" sz="2000" dirty="0">
                <a:solidFill>
                  <a:schemeClr val="accent1">
                    <a:lumMod val="75000"/>
                  </a:schemeClr>
                </a:solidFill>
                <a:latin typeface="Elephant" pitchFamily="18" charset="0"/>
                <a:cs typeface="Times New Roman" pitchFamily="18" charset="0"/>
              </a:rPr>
              <a:t/>
            </a:r>
            <a:br>
              <a:rPr lang="fr-FR" sz="2000" dirty="0">
                <a:solidFill>
                  <a:schemeClr val="accent1">
                    <a:lumMod val="75000"/>
                  </a:schemeClr>
                </a:solidFill>
                <a:latin typeface="Elephant" pitchFamily="18" charset="0"/>
                <a:cs typeface="Times New Roman" pitchFamily="18" charset="0"/>
              </a:rPr>
            </a:br>
            <a:r>
              <a:rPr lang="fr-FR" sz="2000" dirty="0" smtClean="0">
                <a:solidFill>
                  <a:schemeClr val="accent1">
                    <a:lumMod val="75000"/>
                  </a:schemeClr>
                </a:solidFill>
                <a:latin typeface="Elephant" pitchFamily="18" charset="0"/>
                <a:cs typeface="Times New Roman" pitchFamily="18" charset="0"/>
              </a:rPr>
              <a:t>la programmation séparable</a:t>
            </a:r>
            <a:br>
              <a:rPr lang="fr-FR" sz="2000" dirty="0" smtClean="0">
                <a:solidFill>
                  <a:schemeClr val="accent1">
                    <a:lumMod val="75000"/>
                  </a:schemeClr>
                </a:solidFill>
                <a:latin typeface="Elephant" pitchFamily="18" charset="0"/>
                <a:cs typeface="Times New Roman" pitchFamily="18" charset="0"/>
              </a:rPr>
            </a:br>
            <a:r>
              <a:rPr lang="fr-FR" sz="2000" dirty="0" smtClean="0">
                <a:solidFill>
                  <a:schemeClr val="accent1">
                    <a:lumMod val="75000"/>
                  </a:schemeClr>
                </a:solidFill>
                <a:latin typeface="Elephant" pitchFamily="18" charset="0"/>
                <a:cs typeface="Times New Roman" pitchFamily="18" charset="0"/>
              </a:rPr>
              <a:t>la programmation quadratique</a:t>
            </a:r>
            <a:br>
              <a:rPr lang="fr-FR" sz="2000" dirty="0" smtClean="0">
                <a:solidFill>
                  <a:schemeClr val="accent1">
                    <a:lumMod val="75000"/>
                  </a:schemeClr>
                </a:solidFill>
                <a:latin typeface="Elephant" pitchFamily="18" charset="0"/>
                <a:cs typeface="Times New Roman" pitchFamily="18" charset="0"/>
              </a:rPr>
            </a:br>
            <a:endParaRPr lang="fr-FR" sz="2000" dirty="0">
              <a:solidFill>
                <a:schemeClr val="accent1">
                  <a:lumMod val="75000"/>
                </a:schemeClr>
              </a:solidFill>
              <a:latin typeface="Elephant" pitchFamily="18" charset="0"/>
              <a:cs typeface="Times New Roman" pitchFamily="18" charset="0"/>
            </a:endParaRPr>
          </a:p>
        </p:txBody>
      </p:sp>
      <p:sp>
        <p:nvSpPr>
          <p:cNvPr id="3" name="Sous-titre 2"/>
          <p:cNvSpPr>
            <a:spLocks noGrp="1"/>
          </p:cNvSpPr>
          <p:nvPr>
            <p:ph type="subTitle" idx="1"/>
          </p:nvPr>
        </p:nvSpPr>
        <p:spPr>
          <a:xfrm>
            <a:off x="500034" y="4572008"/>
            <a:ext cx="7854696" cy="1785950"/>
          </a:xfrm>
        </p:spPr>
        <p:txBody>
          <a:bodyPr>
            <a:normAutofit fontScale="77500" lnSpcReduction="20000"/>
          </a:bodyPr>
          <a:lstStyle/>
          <a:p>
            <a:pPr algn="l"/>
            <a:endParaRPr lang="fr-FR" sz="2000" dirty="0" smtClean="0">
              <a:solidFill>
                <a:schemeClr val="bg1">
                  <a:lumMod val="95000"/>
                  <a:lumOff val="5000"/>
                </a:schemeClr>
              </a:solidFill>
              <a:latin typeface="Forte" pitchFamily="66" charset="0"/>
              <a:cs typeface="Times New Roman" pitchFamily="18" charset="0"/>
            </a:endParaRPr>
          </a:p>
          <a:p>
            <a:pPr algn="l"/>
            <a:endParaRPr lang="fr-FR" sz="2000" dirty="0" smtClean="0">
              <a:solidFill>
                <a:schemeClr val="bg1">
                  <a:lumMod val="95000"/>
                  <a:lumOff val="5000"/>
                </a:schemeClr>
              </a:solidFill>
              <a:latin typeface="Forte" pitchFamily="66" charset="0"/>
              <a:cs typeface="Times New Roman" pitchFamily="18" charset="0"/>
            </a:endParaRPr>
          </a:p>
          <a:p>
            <a:pPr algn="l"/>
            <a:r>
              <a:rPr lang="fr-FR" sz="2000" dirty="0" smtClean="0">
                <a:solidFill>
                  <a:schemeClr val="bg1">
                    <a:lumMod val="95000"/>
                    <a:lumOff val="5000"/>
                  </a:schemeClr>
                </a:solidFill>
                <a:latin typeface="Forte" pitchFamily="66" charset="0"/>
                <a:cs typeface="Times New Roman" pitchFamily="18" charset="0"/>
              </a:rPr>
              <a:t>Réalisé par                                                                                       dirigé par:</a:t>
            </a:r>
          </a:p>
          <a:p>
            <a:pPr algn="l">
              <a:buFont typeface="Wingdings" pitchFamily="2" charset="2"/>
              <a:buChar char="v"/>
            </a:pPr>
            <a:r>
              <a:rPr lang="fr-FR" sz="2000" dirty="0" smtClean="0">
                <a:solidFill>
                  <a:schemeClr val="bg1">
                    <a:lumMod val="95000"/>
                    <a:lumOff val="5000"/>
                  </a:schemeClr>
                </a:solidFill>
                <a:latin typeface="Forte" pitchFamily="66" charset="0"/>
                <a:cs typeface="Times New Roman" pitchFamily="18" charset="0"/>
              </a:rPr>
              <a:t>HADDOUCHE ASMA                                                                                  Mr LAYEB </a:t>
            </a:r>
          </a:p>
          <a:p>
            <a:pPr algn="l">
              <a:buFont typeface="Wingdings" pitchFamily="2" charset="2"/>
              <a:buChar char="v"/>
            </a:pPr>
            <a:r>
              <a:rPr lang="fr-FR" sz="2000" dirty="0" smtClean="0">
                <a:solidFill>
                  <a:schemeClr val="bg1">
                    <a:lumMod val="95000"/>
                    <a:lumOff val="5000"/>
                  </a:schemeClr>
                </a:solidFill>
                <a:latin typeface="Forte" pitchFamily="66" charset="0"/>
                <a:cs typeface="Times New Roman" pitchFamily="18" charset="0"/>
              </a:rPr>
              <a:t>BOUHEDJA WAFA</a:t>
            </a:r>
          </a:p>
          <a:p>
            <a:pPr algn="l">
              <a:buFont typeface="Wingdings" pitchFamily="2" charset="2"/>
              <a:buChar char="v"/>
            </a:pPr>
            <a:r>
              <a:rPr lang="fr-FR" sz="2000" dirty="0" smtClean="0">
                <a:solidFill>
                  <a:schemeClr val="bg1">
                    <a:lumMod val="95000"/>
                    <a:lumOff val="5000"/>
                  </a:schemeClr>
                </a:solidFill>
                <a:latin typeface="Forte" pitchFamily="66" charset="0"/>
                <a:cs typeface="Times New Roman" pitchFamily="18" charset="0"/>
              </a:rPr>
              <a:t>BELALA AMINA</a:t>
            </a:r>
            <a:endParaRPr lang="fr-FR" sz="2000" dirty="0">
              <a:solidFill>
                <a:schemeClr val="bg1">
                  <a:lumMod val="95000"/>
                  <a:lumOff val="5000"/>
                </a:schemeClr>
              </a:solidFill>
              <a:latin typeface="Forte" pitchFamily="66" charset="0"/>
              <a:cs typeface="Times New Roman" pitchFamily="18" charset="0"/>
            </a:endParaRPr>
          </a:p>
        </p:txBody>
      </p:sp>
      <p:sp>
        <p:nvSpPr>
          <p:cNvPr id="4" name="ZoneTexte 3"/>
          <p:cNvSpPr txBox="1"/>
          <p:nvPr/>
        </p:nvSpPr>
        <p:spPr>
          <a:xfrm>
            <a:off x="3286116" y="714356"/>
            <a:ext cx="3429024" cy="369332"/>
          </a:xfrm>
          <a:prstGeom prst="rect">
            <a:avLst/>
          </a:prstGeom>
          <a:noFill/>
        </p:spPr>
        <p:txBody>
          <a:bodyPr wrap="square" rtlCol="0">
            <a:spAutoFit/>
          </a:bodyPr>
          <a:lstStyle/>
          <a:p>
            <a:endParaRPr lang="fr-FR" dirty="0"/>
          </a:p>
        </p:txBody>
      </p:sp>
      <p:sp>
        <p:nvSpPr>
          <p:cNvPr id="5" name="ZoneTexte 4"/>
          <p:cNvSpPr txBox="1"/>
          <p:nvPr/>
        </p:nvSpPr>
        <p:spPr>
          <a:xfrm>
            <a:off x="714348" y="857232"/>
            <a:ext cx="6929486" cy="2308324"/>
          </a:xfrm>
          <a:prstGeom prst="rect">
            <a:avLst/>
          </a:prstGeom>
          <a:noFill/>
        </p:spPr>
        <p:txBody>
          <a:bodyPr wrap="square" rtlCol="0">
            <a:spAutoFit/>
          </a:bodyPr>
          <a:lstStyle/>
          <a:p>
            <a:pPr algn="ctr"/>
            <a:r>
              <a:rPr lang="fr-FR" b="1" dirty="0" smtClean="0">
                <a:solidFill>
                  <a:schemeClr val="accent2">
                    <a:lumMod val="50000"/>
                  </a:schemeClr>
                </a:solidFill>
                <a:latin typeface="Forte" pitchFamily="66" charset="0"/>
              </a:rPr>
              <a:t>République Algérienne Démocratique et populaire</a:t>
            </a:r>
            <a:endParaRPr lang="fr-FR" dirty="0" smtClean="0">
              <a:solidFill>
                <a:schemeClr val="accent2">
                  <a:lumMod val="50000"/>
                </a:schemeClr>
              </a:solidFill>
              <a:latin typeface="Forte" pitchFamily="66" charset="0"/>
            </a:endParaRPr>
          </a:p>
          <a:p>
            <a:pPr algn="ctr"/>
            <a:r>
              <a:rPr lang="fr-FR" b="1" dirty="0" smtClean="0">
                <a:solidFill>
                  <a:schemeClr val="accent2">
                    <a:lumMod val="50000"/>
                  </a:schemeClr>
                </a:solidFill>
                <a:latin typeface="Forte" pitchFamily="66" charset="0"/>
              </a:rPr>
              <a:t>Ministère de l’Enseignement Supérieur  Et de la Recherche Scientifique</a:t>
            </a:r>
            <a:endParaRPr lang="fr-FR" dirty="0" smtClean="0">
              <a:solidFill>
                <a:schemeClr val="accent2">
                  <a:lumMod val="50000"/>
                </a:schemeClr>
              </a:solidFill>
              <a:latin typeface="Forte" pitchFamily="66" charset="0"/>
            </a:endParaRPr>
          </a:p>
          <a:p>
            <a:pPr algn="ctr"/>
            <a:r>
              <a:rPr lang="fr-FR" b="1" dirty="0" smtClean="0">
                <a:solidFill>
                  <a:schemeClr val="accent2">
                    <a:lumMod val="50000"/>
                  </a:schemeClr>
                </a:solidFill>
                <a:latin typeface="Forte" pitchFamily="66" charset="0"/>
              </a:rPr>
              <a:t>Université </a:t>
            </a:r>
            <a:r>
              <a:rPr lang="fr-FR" b="1" dirty="0" err="1" smtClean="0">
                <a:solidFill>
                  <a:schemeClr val="accent2">
                    <a:lumMod val="50000"/>
                  </a:schemeClr>
                </a:solidFill>
                <a:latin typeface="Forte" pitchFamily="66" charset="0"/>
              </a:rPr>
              <a:t>Mentouri</a:t>
            </a:r>
            <a:r>
              <a:rPr lang="fr-FR" b="1" dirty="0" smtClean="0">
                <a:solidFill>
                  <a:schemeClr val="accent2">
                    <a:lumMod val="50000"/>
                  </a:schemeClr>
                </a:solidFill>
                <a:latin typeface="Forte" pitchFamily="66" charset="0"/>
              </a:rPr>
              <a:t>-Constantine</a:t>
            </a:r>
            <a:endParaRPr lang="fr-FR" dirty="0" smtClean="0">
              <a:solidFill>
                <a:schemeClr val="accent2">
                  <a:lumMod val="50000"/>
                </a:schemeClr>
              </a:solidFill>
              <a:latin typeface="Forte" pitchFamily="66" charset="0"/>
            </a:endParaRPr>
          </a:p>
          <a:p>
            <a:pPr algn="ctr"/>
            <a:r>
              <a:rPr lang="fr-FR" b="1" dirty="0" smtClean="0">
                <a:solidFill>
                  <a:schemeClr val="accent2">
                    <a:lumMod val="50000"/>
                  </a:schemeClr>
                </a:solidFill>
                <a:latin typeface="Forte" pitchFamily="66" charset="0"/>
              </a:rPr>
              <a:t>Faculté des Sciences de l’Ingénieur</a:t>
            </a:r>
            <a:endParaRPr lang="fr-FR" dirty="0" smtClean="0">
              <a:solidFill>
                <a:schemeClr val="accent2">
                  <a:lumMod val="50000"/>
                </a:schemeClr>
              </a:solidFill>
              <a:latin typeface="Forte" pitchFamily="66" charset="0"/>
            </a:endParaRPr>
          </a:p>
          <a:p>
            <a:pPr algn="ctr"/>
            <a:r>
              <a:rPr lang="fr-FR" b="1" dirty="0" smtClean="0">
                <a:solidFill>
                  <a:schemeClr val="accent2">
                    <a:lumMod val="50000"/>
                  </a:schemeClr>
                </a:solidFill>
                <a:latin typeface="Forte" pitchFamily="66" charset="0"/>
              </a:rPr>
              <a:t>Département d’Informatique</a:t>
            </a:r>
            <a:endParaRPr lang="fr-FR" dirty="0" smtClean="0">
              <a:solidFill>
                <a:schemeClr val="accent2">
                  <a:lumMod val="50000"/>
                </a:schemeClr>
              </a:solidFill>
              <a:latin typeface="Forte" pitchFamily="66" charset="0"/>
            </a:endParaRPr>
          </a:p>
          <a:p>
            <a:pPr algn="ctr"/>
            <a:r>
              <a:rPr lang="fr-FR" b="1" dirty="0" smtClean="0">
                <a:solidFill>
                  <a:schemeClr val="accent2">
                    <a:lumMod val="50000"/>
                  </a:schemeClr>
                </a:solidFill>
                <a:latin typeface="Forte" pitchFamily="66" charset="0"/>
              </a:rPr>
              <a:t>LMD</a:t>
            </a:r>
            <a:endParaRPr lang="fr-FR" dirty="0" smtClean="0">
              <a:solidFill>
                <a:schemeClr val="accent2">
                  <a:lumMod val="50000"/>
                </a:schemeClr>
              </a:solidFill>
              <a:latin typeface="Forte" pitchFamily="66" charset="0"/>
            </a:endParaRPr>
          </a:p>
          <a:p>
            <a:pPr algn="ctr"/>
            <a:endParaRPr lang="fr-FR" dirty="0">
              <a:solidFill>
                <a:schemeClr val="accent2">
                  <a:lumMod val="50000"/>
                </a:schemeClr>
              </a:solidFill>
              <a:latin typeface="Forte"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0" nodeType="clickEffect">
                                  <p:stCondLst>
                                    <p:cond delay="0"/>
                                  </p:stCondLst>
                                  <p:childTnLst>
                                    <p:animEffect transition="out" filter="diamond(in)">
                                      <p:cBhvr>
                                        <p:cTn id="16" dur="2000"/>
                                        <p:tgtEl>
                                          <p:spTgt spid="3">
                                            <p:txEl>
                                              <p:pRg st="2" end="2"/>
                                            </p:txEl>
                                          </p:spTgt>
                                        </p:tgtEl>
                                      </p:cBhvr>
                                    </p:animEffect>
                                    <p:set>
                                      <p:cBhvr>
                                        <p:cTn id="17"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grpId="0" nodeType="clickEffect">
                                  <p:stCondLst>
                                    <p:cond delay="0"/>
                                  </p:stCondLst>
                                  <p:childTnLst>
                                    <p:animEffect transition="out" filter="diamond(in)">
                                      <p:cBhvr>
                                        <p:cTn id="21" dur="2000"/>
                                        <p:tgtEl>
                                          <p:spTgt spid="3">
                                            <p:txEl>
                                              <p:pRg st="3" end="3"/>
                                            </p:txEl>
                                          </p:spTgt>
                                        </p:tgtEl>
                                      </p:cBhvr>
                                    </p:animEffect>
                                    <p:set>
                                      <p:cBhvr>
                                        <p:cTn id="2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8" presetClass="exit" presetSubtype="16" fill="hold" grpId="0" nodeType="clickEffect">
                                  <p:stCondLst>
                                    <p:cond delay="0"/>
                                  </p:stCondLst>
                                  <p:childTnLst>
                                    <p:animEffect transition="out" filter="diamond(in)">
                                      <p:cBhvr>
                                        <p:cTn id="26" dur="2000"/>
                                        <p:tgtEl>
                                          <p:spTgt spid="3">
                                            <p:txEl>
                                              <p:pRg st="4" end="4"/>
                                            </p:txEl>
                                          </p:spTgt>
                                        </p:tgtEl>
                                      </p:cBhvr>
                                    </p:animEffect>
                                    <p:set>
                                      <p:cBhvr>
                                        <p:cTn id="2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0" nodeType="clickEffect">
                                  <p:stCondLst>
                                    <p:cond delay="0"/>
                                  </p:stCondLst>
                                  <p:childTnLst>
                                    <p:animEffect transition="out" filter="diamond(in)">
                                      <p:cBhvr>
                                        <p:cTn id="31" dur="2000"/>
                                        <p:tgtEl>
                                          <p:spTgt spid="3">
                                            <p:txEl>
                                              <p:pRg st="5" end="5"/>
                                            </p:txEl>
                                          </p:spTgt>
                                        </p:tgtEl>
                                      </p:cBhvr>
                                    </p:animEffect>
                                    <p:set>
                                      <p:cBhvr>
                                        <p:cTn id="32"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Plan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latin typeface="Times New Roman" pitchFamily="18" charset="0"/>
                <a:cs typeface="Times New Roman" pitchFamily="18" charset="0"/>
              </a:rPr>
              <a:t>Programmation Linéaire   </a:t>
            </a:r>
          </a:p>
          <a:p>
            <a:pPr>
              <a:buFont typeface="Wingdings" pitchFamily="2" charset="2"/>
              <a:buChar char="Ø"/>
            </a:pPr>
            <a:r>
              <a:rPr lang="fr-FR" dirty="0" smtClean="0">
                <a:latin typeface="Times New Roman" pitchFamily="18" charset="0"/>
                <a:cs typeface="Times New Roman" pitchFamily="18" charset="0"/>
              </a:rPr>
              <a:t>Programmation Séparable</a:t>
            </a:r>
          </a:p>
          <a:p>
            <a:pPr>
              <a:buFont typeface="Wingdings" pitchFamily="2" charset="2"/>
              <a:buChar char="Ø"/>
            </a:pPr>
            <a:r>
              <a:rPr lang="fr-FR" dirty="0" smtClean="0">
                <a:latin typeface="Times New Roman" pitchFamily="18" charset="0"/>
                <a:cs typeface="Times New Roman" pitchFamily="18" charset="0"/>
              </a:rPr>
              <a:t>Programmation Quadratique</a:t>
            </a:r>
          </a:p>
          <a:p>
            <a:pPr>
              <a:buFont typeface="Wingdings" pitchFamily="2" charset="2"/>
              <a:buChar char="Ø"/>
            </a:pPr>
            <a:r>
              <a:rPr lang="fr-FR" dirty="0" smtClean="0">
                <a:latin typeface="Times New Roman" pitchFamily="18" charset="0"/>
                <a:cs typeface="Times New Roman" pitchFamily="18" charset="0"/>
              </a:rPr>
              <a:t>Conclusion </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Programmation Séparable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000240"/>
            <a:ext cx="8229600" cy="4324360"/>
          </a:xfrm>
        </p:spPr>
        <p:txBody>
          <a:bodyPr/>
          <a:lstStyle/>
          <a:p>
            <a:pPr>
              <a:buFont typeface="Wingdings" pitchFamily="2" charset="2"/>
              <a:buChar char="Ø"/>
            </a:pPr>
            <a:r>
              <a:rPr lang="fr-FR" dirty="0" smtClean="0">
                <a:latin typeface="Times New Roman" pitchFamily="18" charset="0"/>
                <a:cs typeface="Times New Roman" pitchFamily="18" charset="0"/>
              </a:rPr>
              <a:t>Introduction</a:t>
            </a:r>
          </a:p>
          <a:p>
            <a:pPr>
              <a:buFont typeface="Wingdings" pitchFamily="2" charset="2"/>
              <a:buChar char="Ø"/>
            </a:pPr>
            <a:r>
              <a:rPr lang="fr-FR" dirty="0" smtClean="0">
                <a:latin typeface="Times New Roman" pitchFamily="18" charset="0"/>
                <a:cs typeface="Times New Roman" pitchFamily="18" charset="0"/>
              </a:rPr>
              <a:t>Définition</a:t>
            </a:r>
          </a:p>
          <a:p>
            <a:pPr>
              <a:buFont typeface="Wingdings" pitchFamily="2" charset="2"/>
              <a:buChar char="Ø"/>
            </a:pPr>
            <a:r>
              <a:rPr lang="fr-FR" b="1" dirty="0" smtClean="0"/>
              <a:t> </a:t>
            </a:r>
            <a:r>
              <a:rPr lang="fr-FR" dirty="0" smtClean="0">
                <a:latin typeface="Times New Roman" pitchFamily="18" charset="0"/>
                <a:cs typeface="Times New Roman" pitchFamily="18" charset="0"/>
              </a:rPr>
              <a:t>Algorithme de résolution des problèmes séparables </a:t>
            </a:r>
          </a:p>
          <a:p>
            <a:pPr>
              <a:buFont typeface="Wingdings" pitchFamily="2" charset="2"/>
              <a:buChar char="Ø"/>
            </a:pPr>
            <a:r>
              <a:rPr lang="fr-FR" dirty="0" smtClean="0">
                <a:latin typeface="Times New Roman" pitchFamily="18" charset="0"/>
                <a:cs typeface="Times New Roman" pitchFamily="18" charset="0"/>
              </a:rPr>
              <a:t>Exemple</a:t>
            </a:r>
          </a:p>
          <a:p>
            <a:pPr>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Introduction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57298"/>
            <a:ext cx="8401080" cy="4967302"/>
          </a:xfrm>
        </p:spPr>
        <p:txBody>
          <a:bodyPr>
            <a:normAutofit/>
          </a:bodyPr>
          <a:lstStyle/>
          <a:p>
            <a:r>
              <a:rPr lang="fr-FR" sz="1600" dirty="0" smtClean="0">
                <a:latin typeface="Times New Roman" pitchFamily="18" charset="0"/>
                <a:cs typeface="Times New Roman" pitchFamily="18" charset="0"/>
              </a:rPr>
              <a:t>En informatique, la programmation non-linéaire ( PNL) est une méthode permettant de résoudre de nombreuses équations et inéquations dépendant d'un ensemble de paramètres  « contraintes » sous la forme d'une fonction à maximiser ou à minimiser.</a:t>
            </a:r>
          </a:p>
          <a:p>
            <a:pPr>
              <a:buNone/>
            </a:pPr>
            <a:endParaRPr lang="fr-FR" sz="1600" dirty="0" smtClean="0">
              <a:latin typeface="Times New Roman" pitchFamily="18" charset="0"/>
              <a:cs typeface="Times New Roman" pitchFamily="18" charset="0"/>
            </a:endParaRPr>
          </a:p>
          <a:p>
            <a:r>
              <a:rPr lang="fr-FR" sz="1600" dirty="0" smtClean="0">
                <a:latin typeface="Times New Roman" pitchFamily="18" charset="0"/>
                <a:cs typeface="Times New Roman" pitchFamily="18" charset="0"/>
              </a:rPr>
              <a:t> I</a:t>
            </a:r>
            <a:r>
              <a:rPr lang="fr-FR" sz="1600" dirty="0" smtClean="0"/>
              <a:t>l y’a plusieurs méthodes de résolution de ce genre de problème, parmi ces méthodes on </a:t>
            </a:r>
            <a:r>
              <a:rPr lang="fr-FR" sz="1600" b="1" dirty="0" smtClean="0"/>
              <a:t>a </a:t>
            </a:r>
          </a:p>
          <a:p>
            <a:pPr>
              <a:buFont typeface="Wingdings" pitchFamily="2" charset="2"/>
              <a:buChar char="v"/>
            </a:pPr>
            <a:r>
              <a:rPr lang="fr-FR" sz="1600" b="1" i="1" dirty="0" smtClean="0"/>
              <a:t>Les  problèmes  séparables</a:t>
            </a:r>
          </a:p>
          <a:p>
            <a:pPr>
              <a:buFont typeface="Wingdings" pitchFamily="2" charset="2"/>
              <a:buChar char="v"/>
            </a:pPr>
            <a:r>
              <a:rPr lang="fr-FR" sz="1600" b="1" i="1" dirty="0" smtClean="0"/>
              <a:t>Les problème a contrainte linéaire </a:t>
            </a:r>
          </a:p>
          <a:p>
            <a:pPr>
              <a:buNone/>
            </a:pPr>
            <a:endParaRPr lang="fr-FR" sz="1600" b="1" dirty="0" smtClean="0">
              <a:latin typeface="Times New Roman" pitchFamily="18" charset="0"/>
              <a:cs typeface="Times New Roman" pitchFamily="18" charset="0"/>
            </a:endParaRPr>
          </a:p>
          <a:p>
            <a:pPr>
              <a:buNone/>
            </a:pPr>
            <a:r>
              <a:rPr lang="fr-FR" sz="3200" dirty="0" smtClean="0">
                <a:latin typeface="Times New Roman" pitchFamily="18" charset="0"/>
                <a:cs typeface="Times New Roman" pitchFamily="18" charset="0"/>
              </a:rPr>
              <a:t>Définition</a:t>
            </a:r>
          </a:p>
          <a:p>
            <a:pPr>
              <a:buNone/>
            </a:pPr>
            <a:r>
              <a:rPr lang="fr-FR" sz="1600" dirty="0" smtClean="0">
                <a:latin typeface="Times New Roman" pitchFamily="18" charset="0"/>
                <a:cs typeface="Times New Roman" pitchFamily="18" charset="0"/>
              </a:rPr>
              <a:t>    Des problèmes séparables qui ne comportent que des fonctions non linéaires d’une seule variable.</a:t>
            </a:r>
          </a:p>
          <a:p>
            <a:pPr>
              <a:buNone/>
            </a:pPr>
            <a:r>
              <a:rPr lang="fr-FR" sz="1600" dirty="0" smtClean="0">
                <a:latin typeface="Times New Roman" pitchFamily="18" charset="0"/>
                <a:cs typeface="Times New Roman" pitchFamily="18" charset="0"/>
              </a:rPr>
              <a:t>    Une fonction est séparable si elle peut être exprimée comme la somme de fonctions d’ une seule variable : </a:t>
            </a:r>
            <a:r>
              <a:rPr lang="fr-FR" sz="1600" b="1" dirty="0" smtClean="0">
                <a:latin typeface="Times New Roman" pitchFamily="18" charset="0"/>
                <a:cs typeface="Times New Roman" pitchFamily="18" charset="0"/>
              </a:rPr>
              <a:t>f(x) = ∑ </a:t>
            </a:r>
            <a:r>
              <a:rPr lang="fr-FR" sz="1600" b="1" dirty="0" err="1" smtClean="0">
                <a:latin typeface="Times New Roman" pitchFamily="18" charset="0"/>
                <a:cs typeface="Times New Roman" pitchFamily="18" charset="0"/>
              </a:rPr>
              <a:t>f</a:t>
            </a:r>
            <a:r>
              <a:rPr lang="fr-FR" sz="1600" b="1" baseline="-25000" dirty="0" err="1" smtClean="0">
                <a:latin typeface="Times New Roman" pitchFamily="18" charset="0"/>
                <a:cs typeface="Times New Roman" pitchFamily="18" charset="0"/>
              </a:rPr>
              <a:t>j</a:t>
            </a:r>
            <a:r>
              <a:rPr lang="fr-FR" sz="1600" b="1" dirty="0" smtClean="0">
                <a:latin typeface="Times New Roman" pitchFamily="18" charset="0"/>
                <a:cs typeface="Times New Roman" pitchFamily="18" charset="0"/>
              </a:rPr>
              <a:t>(</a:t>
            </a:r>
            <a:r>
              <a:rPr lang="fr-FR" sz="1600" b="1" dirty="0" err="1" smtClean="0">
                <a:latin typeface="Times New Roman" pitchFamily="18" charset="0"/>
                <a:cs typeface="Times New Roman" pitchFamily="18" charset="0"/>
              </a:rPr>
              <a:t>x</a:t>
            </a:r>
            <a:r>
              <a:rPr lang="fr-FR" sz="1600" b="1" baseline="-25000" dirty="0" err="1" smtClean="0">
                <a:latin typeface="Times New Roman" pitchFamily="18" charset="0"/>
                <a:cs typeface="Times New Roman" pitchFamily="18" charset="0"/>
              </a:rPr>
              <a:t>j</a:t>
            </a:r>
            <a:r>
              <a:rPr lang="fr-FR" sz="1600" b="1" dirty="0" smtClean="0">
                <a:latin typeface="Times New Roman" pitchFamily="18" charset="0"/>
                <a:cs typeface="Times New Roman" pitchFamily="18" charset="0"/>
              </a:rPr>
              <a:t>) , j=1....n</a:t>
            </a:r>
          </a:p>
          <a:p>
            <a:pPr lvl="0">
              <a:buNone/>
            </a:pPr>
            <a:r>
              <a:rPr lang="fr-FR" sz="1600" dirty="0" smtClean="0">
                <a:latin typeface="Times New Roman" pitchFamily="18" charset="0"/>
                <a:cs typeface="Times New Roman" pitchFamily="18" charset="0"/>
              </a:rPr>
              <a:t>    Ces problèmes peuvent être résolus en considérant une suite d’approximations linéaires par morceaux des fonctions non linéaires d’une seule variable.</a:t>
            </a:r>
          </a:p>
          <a:p>
            <a:pPr>
              <a:buNone/>
            </a:pPr>
            <a:endParaRPr lang="fr-FR" sz="1600" dirty="0" smtClean="0">
              <a:latin typeface="Times New Roman" pitchFamily="18" charset="0"/>
              <a:cs typeface="Times New Roman" pitchFamily="18" charset="0"/>
            </a:endParaRPr>
          </a:p>
          <a:p>
            <a:pPr>
              <a:buNone/>
            </a:pPr>
            <a:endParaRPr lang="fr-FR" sz="1600" dirty="0" smtClean="0">
              <a:latin typeface="Times New Roman" pitchFamily="18" charset="0"/>
              <a:cs typeface="Times New Roman" pitchFamily="18" charset="0"/>
            </a:endParaRPr>
          </a:p>
          <a:p>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Programmation Séparable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000240"/>
            <a:ext cx="8229600" cy="4324360"/>
          </a:xfrm>
        </p:spPr>
        <p:txBody>
          <a:bodyPr/>
          <a:lstStyle/>
          <a:p>
            <a:pPr>
              <a:buFont typeface="Wingdings" pitchFamily="2" charset="2"/>
              <a:buChar char="Ø"/>
            </a:pPr>
            <a:r>
              <a:rPr lang="fr-FR" dirty="0" smtClean="0">
                <a:latin typeface="Times New Roman" pitchFamily="18" charset="0"/>
                <a:cs typeface="Times New Roman" pitchFamily="18" charset="0"/>
              </a:rPr>
              <a:t>Introduction</a:t>
            </a:r>
          </a:p>
          <a:p>
            <a:pPr>
              <a:buFont typeface="Wingdings" pitchFamily="2" charset="2"/>
              <a:buChar char="Ø"/>
            </a:pPr>
            <a:r>
              <a:rPr lang="fr-FR" dirty="0" smtClean="0">
                <a:latin typeface="Times New Roman" pitchFamily="18" charset="0"/>
                <a:cs typeface="Times New Roman" pitchFamily="18" charset="0"/>
              </a:rPr>
              <a:t>Définition</a:t>
            </a:r>
          </a:p>
          <a:p>
            <a:pPr>
              <a:buFont typeface="Wingdings" pitchFamily="2" charset="2"/>
              <a:buChar char="Ø"/>
            </a:pPr>
            <a:r>
              <a:rPr lang="fr-FR" b="1" dirty="0" smtClean="0"/>
              <a:t> </a:t>
            </a:r>
            <a:r>
              <a:rPr lang="fr-FR" dirty="0" smtClean="0">
                <a:latin typeface="Times New Roman" pitchFamily="18" charset="0"/>
                <a:cs typeface="Times New Roman" pitchFamily="18" charset="0"/>
              </a:rPr>
              <a:t>Algorithme de résolution des problèmes séparables </a:t>
            </a:r>
          </a:p>
          <a:p>
            <a:pPr>
              <a:buFont typeface="Wingdings" pitchFamily="2" charset="2"/>
              <a:buChar char="Ø"/>
            </a:pPr>
            <a:r>
              <a:rPr lang="fr-FR" dirty="0" smtClean="0">
                <a:latin typeface="Times New Roman" pitchFamily="18" charset="0"/>
                <a:cs typeface="Times New Roman" pitchFamily="18" charset="0"/>
              </a:rPr>
              <a:t>Exemple</a:t>
            </a:r>
          </a:p>
          <a:p>
            <a:pPr>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a:bodyPr>
          <a:lstStyle/>
          <a:p>
            <a:r>
              <a:rPr lang="fr-FR" sz="2800" dirty="0" smtClean="0">
                <a:latin typeface="Times New Roman" pitchFamily="18" charset="0"/>
                <a:cs typeface="Times New Roman" pitchFamily="18" charset="0"/>
              </a:rPr>
              <a:t>Algorithme de résolution des problèmes séparables</a:t>
            </a:r>
            <a:endParaRPr lang="fr-FR" sz="2800" dirty="0"/>
          </a:p>
        </p:txBody>
      </p:sp>
      <p:sp>
        <p:nvSpPr>
          <p:cNvPr id="3" name="Espace réservé du contenu 2"/>
          <p:cNvSpPr>
            <a:spLocks noGrp="1"/>
          </p:cNvSpPr>
          <p:nvPr>
            <p:ph idx="1"/>
          </p:nvPr>
        </p:nvSpPr>
        <p:spPr>
          <a:xfrm>
            <a:off x="457200" y="2071678"/>
            <a:ext cx="8229600" cy="4252922"/>
          </a:xfrm>
        </p:spPr>
        <p:txBody>
          <a:bodyPr/>
          <a:lstStyle/>
          <a:p>
            <a:pPr lvl="0"/>
            <a:r>
              <a:rPr lang="fr-FR" sz="2400" dirty="0" smtClean="0">
                <a:latin typeface="Times New Roman" pitchFamily="18" charset="0"/>
                <a:cs typeface="Times New Roman" pitchFamily="18" charset="0"/>
              </a:rPr>
              <a:t>chaque fonction non linéaire d’une seule variable est remplacée par une approximation linéaire par morceaux.</a:t>
            </a:r>
          </a:p>
          <a:p>
            <a:pPr lvl="0"/>
            <a:r>
              <a:rPr lang="fr-FR" sz="2400" dirty="0" smtClean="0">
                <a:latin typeface="Times New Roman" pitchFamily="18" charset="0"/>
                <a:cs typeface="Times New Roman" pitchFamily="18" charset="0"/>
              </a:rPr>
              <a:t>le problème approximé est alors résolu par une version spécialisée de l’algorithme du simplexe traitant les problèmes linéaire par morceaux.</a:t>
            </a:r>
          </a:p>
          <a:p>
            <a:pPr lvl="0"/>
            <a:r>
              <a:rPr lang="fr-FR" sz="2400" dirty="0" smtClean="0">
                <a:latin typeface="Times New Roman" pitchFamily="18" charset="0"/>
                <a:cs typeface="Times New Roman" pitchFamily="18" charset="0"/>
              </a:rPr>
              <a:t>enfin , si la solution ainsi obtenue s’écarte trop des relations non linéaires originales, on raffine la discrétisation autour de la solution optimale du problème approximé et on itère.</a:t>
            </a:r>
          </a:p>
          <a:p>
            <a:pPr lvl="0"/>
            <a:endParaRPr lang="fr-FR" sz="1600" dirty="0" smtClean="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Programmation séparable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000240"/>
            <a:ext cx="8229600" cy="4324360"/>
          </a:xfrm>
        </p:spPr>
        <p:txBody>
          <a:bodyPr/>
          <a:lstStyle/>
          <a:p>
            <a:pPr>
              <a:buFont typeface="Wingdings" pitchFamily="2" charset="2"/>
              <a:buChar char="Ø"/>
            </a:pPr>
            <a:r>
              <a:rPr lang="fr-FR" dirty="0" smtClean="0">
                <a:latin typeface="Times New Roman" pitchFamily="18" charset="0"/>
                <a:cs typeface="Times New Roman" pitchFamily="18" charset="0"/>
              </a:rPr>
              <a:t>Introduction</a:t>
            </a:r>
          </a:p>
          <a:p>
            <a:pPr>
              <a:buFont typeface="Wingdings" pitchFamily="2" charset="2"/>
              <a:buChar char="Ø"/>
            </a:pPr>
            <a:r>
              <a:rPr lang="fr-FR" dirty="0" smtClean="0">
                <a:latin typeface="Times New Roman" pitchFamily="18" charset="0"/>
                <a:cs typeface="Times New Roman" pitchFamily="18" charset="0"/>
              </a:rPr>
              <a:t>Définition</a:t>
            </a:r>
          </a:p>
          <a:p>
            <a:pPr>
              <a:buFont typeface="Wingdings" pitchFamily="2" charset="2"/>
              <a:buChar char="Ø"/>
            </a:pPr>
            <a:r>
              <a:rPr lang="fr-FR" b="1" dirty="0" smtClean="0"/>
              <a:t> </a:t>
            </a:r>
            <a:r>
              <a:rPr lang="fr-FR" dirty="0" smtClean="0">
                <a:latin typeface="Times New Roman" pitchFamily="18" charset="0"/>
                <a:cs typeface="Times New Roman" pitchFamily="18" charset="0"/>
              </a:rPr>
              <a:t>Algorithme de résolution des problèmes séparables </a:t>
            </a:r>
          </a:p>
          <a:p>
            <a:pPr>
              <a:buFont typeface="Wingdings" pitchFamily="2" charset="2"/>
              <a:buChar char="Ø"/>
            </a:pPr>
            <a:r>
              <a:rPr lang="fr-FR" dirty="0" smtClean="0">
                <a:latin typeface="Times New Roman" pitchFamily="18" charset="0"/>
                <a:cs typeface="Times New Roman" pitchFamily="18" charset="0"/>
              </a:rPr>
              <a:t>Exemple</a:t>
            </a:r>
          </a:p>
          <a:p>
            <a:pPr>
              <a:buFont typeface="Wingdings" pitchFamily="2" charset="2"/>
              <a:buChar char="Ø"/>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a:bodyPr>
          <a:lstStyle/>
          <a:p>
            <a:r>
              <a:rPr lang="fr-FR" sz="3200" dirty="0" smtClean="0">
                <a:latin typeface="Times New Roman" pitchFamily="18" charset="0"/>
                <a:cs typeface="Times New Roman" pitchFamily="18" charset="0"/>
              </a:rPr>
              <a:t>Exemple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00174"/>
            <a:ext cx="8229600" cy="4824426"/>
          </a:xfrm>
        </p:spPr>
        <p:txBody>
          <a:bodyPr>
            <a:normAutofit/>
          </a:bodyPr>
          <a:lstStyle/>
          <a:p>
            <a:pPr>
              <a:buNone/>
            </a:pPr>
            <a:r>
              <a:rPr lang="fr-FR" sz="1600" dirty="0" smtClean="0">
                <a:latin typeface="Times New Roman" pitchFamily="18" charset="0"/>
                <a:cs typeface="Times New Roman" pitchFamily="18" charset="0"/>
              </a:rPr>
              <a:t>Min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4x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2x</a:t>
            </a:r>
            <a:r>
              <a:rPr lang="fr-FR" sz="1600" baseline="-25000" dirty="0" smtClean="0">
                <a:latin typeface="Times New Roman" pitchFamily="18" charset="0"/>
                <a:cs typeface="Times New Roman" pitchFamily="18" charset="0"/>
              </a:rPr>
              <a:t>2</a:t>
            </a:r>
          </a:p>
          <a:p>
            <a:pPr>
              <a:buNone/>
            </a:pPr>
            <a:r>
              <a:rPr lang="fr-FR" sz="1600" baseline="-250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2 </a:t>
            </a:r>
            <a:r>
              <a:rPr lang="fr-FR" sz="1600" dirty="0" smtClean="0">
                <a:latin typeface="Times New Roman" pitchFamily="18" charset="0"/>
                <a:cs typeface="Times New Roman" pitchFamily="18" charset="0"/>
              </a:rPr>
              <a:t>≤ 4</a:t>
            </a:r>
          </a:p>
          <a:p>
            <a:pPr>
              <a:buNone/>
            </a:pPr>
            <a:r>
              <a:rPr lang="fr-FR" sz="1600" dirty="0" smtClean="0">
                <a:latin typeface="Times New Roman" pitchFamily="18" charset="0"/>
                <a:cs typeface="Times New Roman" pitchFamily="18" charset="0"/>
              </a:rPr>
              <a:t>    S.C     2x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5</a:t>
            </a:r>
          </a:p>
          <a:p>
            <a:pPr>
              <a:buNone/>
            </a:pP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+ 4x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2</a:t>
            </a:r>
          </a:p>
          <a:p>
            <a:pPr>
              <a:buNone/>
            </a:pP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 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0</a:t>
            </a:r>
          </a:p>
          <a:p>
            <a:r>
              <a:rPr lang="fr-FR" sz="1600" dirty="0" smtClean="0">
                <a:latin typeface="Times New Roman" pitchFamily="18" charset="0"/>
                <a:cs typeface="Times New Roman" pitchFamily="18" charset="0"/>
              </a:rPr>
              <a:t>Il s’agit d’un problème convexe car on minimise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qui est une fonction convexe. La première étape à faire est de se donner une borne inférieure et une borne supérieure à la valeur que pourra prendre la variable non linéaire.</a:t>
            </a:r>
          </a:p>
          <a:p>
            <a:r>
              <a:rPr lang="fr-FR" sz="1600" dirty="0" smtClean="0">
                <a:latin typeface="Times New Roman" pitchFamily="18" charset="0"/>
                <a:cs typeface="Times New Roman" pitchFamily="18" charset="0"/>
              </a:rPr>
              <a:t>Supposons ici que 0 ≤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2.5. </a:t>
            </a:r>
          </a:p>
          <a:p>
            <a:pPr>
              <a:buNone/>
            </a:pPr>
            <a:r>
              <a:rPr lang="fr-FR" sz="1600" dirty="0" smtClean="0">
                <a:latin typeface="Times New Roman" pitchFamily="18" charset="0"/>
                <a:cs typeface="Times New Roman" pitchFamily="18" charset="0"/>
              </a:rPr>
              <a:t> Point O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0      y =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0</a:t>
            </a:r>
          </a:p>
          <a:p>
            <a:pPr>
              <a:buNone/>
            </a:pPr>
            <a:r>
              <a:rPr lang="fr-FR" sz="1600" dirty="0" smtClean="0">
                <a:latin typeface="Times New Roman" pitchFamily="18" charset="0"/>
                <a:cs typeface="Times New Roman" pitchFamily="18" charset="0"/>
              </a:rPr>
              <a:t> Point A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1      y =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1</a:t>
            </a:r>
          </a:p>
          <a:p>
            <a:pPr>
              <a:buNone/>
            </a:pPr>
            <a:r>
              <a:rPr lang="fr-FR" sz="1600" dirty="0" smtClean="0">
                <a:latin typeface="Times New Roman" pitchFamily="18" charset="0"/>
                <a:cs typeface="Times New Roman" pitchFamily="18" charset="0"/>
              </a:rPr>
              <a:t> Point B    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2       y =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4</a:t>
            </a:r>
          </a:p>
          <a:p>
            <a:pPr>
              <a:buNone/>
            </a:pPr>
            <a:r>
              <a:rPr lang="fr-FR" sz="1600" dirty="0" smtClean="0">
                <a:latin typeface="Times New Roman" pitchFamily="18" charset="0"/>
                <a:cs typeface="Times New Roman" pitchFamily="18" charset="0"/>
              </a:rPr>
              <a:t> Point C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2.5    y =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6.25</a:t>
            </a:r>
          </a:p>
          <a:p>
            <a:r>
              <a:rPr lang="fr-FR" sz="1600" dirty="0" smtClean="0">
                <a:latin typeface="Times New Roman" pitchFamily="18" charset="0"/>
                <a:cs typeface="Times New Roman" pitchFamily="18" charset="0"/>
              </a:rPr>
              <a:t>On construit alors une approximation linéaire par morceaux de la fonction en reliant par des segments de droite les points d’évaluation de la fonction. on obtient la courbe linéaire par morceaux indiquée par OABC de ce problème</a:t>
            </a:r>
          </a:p>
          <a:p>
            <a:pPr>
              <a:buNone/>
            </a:pPr>
            <a:endParaRPr lang="fr-FR" sz="1600" dirty="0" smtClean="0">
              <a:latin typeface="Times New Roman" pitchFamily="18" charset="0"/>
              <a:cs typeface="Times New Roman" pitchFamily="18" charset="0"/>
            </a:endParaRPr>
          </a:p>
        </p:txBody>
      </p:sp>
      <p:sp>
        <p:nvSpPr>
          <p:cNvPr id="4" name="Accolade ouvrante 3"/>
          <p:cNvSpPr/>
          <p:nvPr/>
        </p:nvSpPr>
        <p:spPr>
          <a:xfrm>
            <a:off x="1142976" y="1928802"/>
            <a:ext cx="45719"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Exemple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14422"/>
            <a:ext cx="8229600" cy="5110178"/>
          </a:xfrm>
        </p:spPr>
        <p:txBody>
          <a:bodyPr>
            <a:normAutofit/>
          </a:bodyPr>
          <a:lstStyle/>
          <a:p>
            <a:r>
              <a:rPr lang="fr-FR" sz="1600" dirty="0" smtClean="0">
                <a:latin typeface="Times New Roman" pitchFamily="18" charset="0"/>
                <a:cs typeface="Times New Roman" pitchFamily="18" charset="0"/>
              </a:rPr>
              <a:t>La deuxième étape  on résoudre le problème linéaire par morceaux .</a:t>
            </a:r>
            <a:r>
              <a:rPr lang="fr-FR" sz="1600" dirty="0" smtClean="0"/>
              <a:t>  </a:t>
            </a:r>
            <a:r>
              <a:rPr lang="fr-FR" sz="1600" dirty="0" smtClean="0">
                <a:latin typeface="Times New Roman" pitchFamily="18" charset="0"/>
                <a:cs typeface="Times New Roman" pitchFamily="18" charset="0"/>
              </a:rPr>
              <a:t>nous allons avoir recours à la notion d’épigraphe . en effet, lorsque le problème est convexe , on peut remplacer la fonction linéaire par morceaux liant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et y par son épigraphe comme fait à ce problème. On peut vérifier que l’épigraphe correspond aux trois inégalités suivantes</a:t>
            </a:r>
            <a:r>
              <a:rPr lang="fr-FR" sz="1600" dirty="0" smtClean="0"/>
              <a:t> :</a:t>
            </a:r>
          </a:p>
          <a:p>
            <a:pPr>
              <a:buNone/>
            </a:pPr>
            <a:r>
              <a:rPr lang="fr-FR" sz="1600" dirty="0" smtClean="0">
                <a:latin typeface="Times New Roman" pitchFamily="18" charset="0"/>
                <a:cs typeface="Times New Roman" pitchFamily="18" charset="0"/>
              </a:rPr>
              <a:t>                                                          </a:t>
            </a:r>
            <a:r>
              <a:rPr lang="fr-FR" sz="1600" dirty="0" smtClean="0"/>
              <a:t>ce qui peut encore s’écrire comme suit</a:t>
            </a:r>
            <a:r>
              <a:rPr lang="fr-FR" sz="1600" dirty="0" smtClean="0">
                <a:latin typeface="Times New Roman" pitchFamily="18" charset="0"/>
                <a:cs typeface="Times New Roman" pitchFamily="18" charset="0"/>
              </a:rPr>
              <a:t>                                                   </a:t>
            </a:r>
          </a:p>
          <a:p>
            <a:pPr>
              <a:buNone/>
            </a:pPr>
            <a:r>
              <a:rPr lang="fr-FR" sz="1600" dirty="0" smtClean="0">
                <a:latin typeface="Times New Roman" pitchFamily="18" charset="0"/>
                <a:cs typeface="Times New Roman" pitchFamily="18" charset="0"/>
              </a:rPr>
              <a:t>  y   ≥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(1) </a:t>
            </a:r>
            <a:r>
              <a:rPr lang="fr-FR" sz="1600" dirty="0" smtClean="0"/>
              <a:t> </a:t>
            </a: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y      ≤</a:t>
            </a:r>
            <a:r>
              <a:rPr lang="fr-FR" sz="16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0</a:t>
            </a:r>
          </a:p>
          <a:p>
            <a:pPr>
              <a:buNone/>
            </a:pPr>
            <a:r>
              <a:rPr lang="fr-FR" sz="1600" dirty="0" smtClean="0">
                <a:latin typeface="Times New Roman" pitchFamily="18" charset="0"/>
                <a:cs typeface="Times New Roman" pitchFamily="18" charset="0"/>
              </a:rPr>
              <a:t>  y   ≥   3x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-2          (2)                                      3x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y    ≤  2                               </a:t>
            </a:r>
          </a:p>
          <a:p>
            <a:pPr>
              <a:buNone/>
            </a:pPr>
            <a:r>
              <a:rPr lang="fr-FR" sz="1600" dirty="0" smtClean="0">
                <a:latin typeface="Times New Roman" pitchFamily="18" charset="0"/>
                <a:cs typeface="Times New Roman" pitchFamily="18" charset="0"/>
              </a:rPr>
              <a:t>  y   ≥   4.5x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5      (3)                                    4.5x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y  ≤   5</a:t>
            </a:r>
          </a:p>
          <a:p>
            <a:pPr>
              <a:buNone/>
            </a:pP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p>
          <a:p>
            <a:pPr>
              <a:buNone/>
            </a:pPr>
            <a:endParaRPr lang="fr-FR" sz="1600" dirty="0" smtClean="0">
              <a:latin typeface="Times New Roman" pitchFamily="18" charset="0"/>
              <a:cs typeface="Times New Roman" pitchFamily="18" charset="0"/>
            </a:endParaRPr>
          </a:p>
          <a:p>
            <a:pPr>
              <a:buNone/>
            </a:pPr>
            <a:r>
              <a:rPr lang="fr-FR" sz="1600" dirty="0" smtClean="0"/>
              <a:t>                                                                     </a:t>
            </a:r>
          </a:p>
          <a:p>
            <a:pPr>
              <a:buNone/>
            </a:pPr>
            <a:r>
              <a:rPr lang="fr-FR" sz="1600" dirty="0" smtClean="0"/>
              <a:t>                                                                         </a:t>
            </a: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p:txBody>
      </p:sp>
      <p:sp>
        <p:nvSpPr>
          <p:cNvPr id="4" name="Accolade ouvrante 3"/>
          <p:cNvSpPr/>
          <p:nvPr/>
        </p:nvSpPr>
        <p:spPr>
          <a:xfrm>
            <a:off x="4071934" y="2571744"/>
            <a:ext cx="71438" cy="9286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ouvrante 4"/>
          <p:cNvSpPr/>
          <p:nvPr/>
        </p:nvSpPr>
        <p:spPr>
          <a:xfrm>
            <a:off x="285720" y="2500306"/>
            <a:ext cx="142876" cy="10715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6" name="Image 5"/>
          <p:cNvPicPr/>
          <p:nvPr/>
        </p:nvPicPr>
        <p:blipFill>
          <a:blip r:embed="rId2"/>
          <a:srcRect/>
          <a:stretch>
            <a:fillRect/>
          </a:stretch>
        </p:blipFill>
        <p:spPr bwMode="auto">
          <a:xfrm>
            <a:off x="1214414" y="3786190"/>
            <a:ext cx="5591175" cy="307181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mph" presetSubtype="0" fill="hold" nodeType="clickEffect">
                                  <p:stCondLst>
                                    <p:cond delay="0"/>
                                  </p:stCondLst>
                                  <p:childTnLst>
                                    <p:animScale>
                                      <p:cBhvr>
                                        <p:cTn id="5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Exemple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57298"/>
            <a:ext cx="8229600" cy="4967302"/>
          </a:xfrm>
        </p:spPr>
        <p:txBody>
          <a:bodyPr>
            <a:normAutofit/>
          </a:bodyPr>
          <a:lstStyle/>
          <a:p>
            <a:r>
              <a:rPr lang="fr-FR" sz="1600" dirty="0" smtClean="0">
                <a:latin typeface="Times New Roman" pitchFamily="18" charset="0"/>
                <a:cs typeface="Times New Roman" pitchFamily="18" charset="0"/>
              </a:rPr>
              <a:t>Il suffit alors de minimiser y. En effet, en minimisant y avec la contrainte que (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y) appartienne à l’épigraphe , on se retrouvera donc sur la limite inférieure de l’épigraphe , donc sur la courbe linéaire par morceaux indiquée par OABC à ce problème . ce dernier est donc remplacé par le suivant :</a:t>
            </a:r>
          </a:p>
          <a:p>
            <a:pPr>
              <a:buNone/>
            </a:pPr>
            <a:r>
              <a:rPr lang="fr-FR" sz="1600" dirty="0" smtClean="0">
                <a:latin typeface="Times New Roman" pitchFamily="18" charset="0"/>
                <a:cs typeface="Times New Roman" pitchFamily="18" charset="0"/>
              </a:rPr>
              <a:t>                                Min  y – 4x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2x</a:t>
            </a:r>
            <a:r>
              <a:rPr lang="fr-FR" sz="1600" baseline="-25000" dirty="0" smtClean="0">
                <a:latin typeface="Times New Roman" pitchFamily="18" charset="0"/>
                <a:cs typeface="Times New Roman" pitchFamily="18" charset="0"/>
              </a:rPr>
              <a:t>2</a:t>
            </a: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4   </a:t>
            </a:r>
          </a:p>
          <a:p>
            <a:pPr>
              <a:buNone/>
            </a:pPr>
            <a:r>
              <a:rPr lang="fr-FR" sz="1600" dirty="0" smtClean="0">
                <a:latin typeface="Times New Roman" pitchFamily="18" charset="0"/>
                <a:cs typeface="Times New Roman" pitchFamily="18" charset="0"/>
              </a:rPr>
              <a:t>                                                2x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5	</a:t>
            </a:r>
          </a:p>
          <a:p>
            <a:pPr>
              <a:buNone/>
            </a:pPr>
            <a:r>
              <a:rPr lang="fr-FR" sz="1600" dirty="0" smtClean="0">
                <a:latin typeface="Times New Roman" pitchFamily="18" charset="0"/>
                <a:cs typeface="Times New Roman" pitchFamily="18" charset="0"/>
              </a:rPr>
              <a:t>                            S.C             -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4x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2</a:t>
            </a:r>
          </a:p>
          <a:p>
            <a:pPr>
              <a:buNone/>
            </a:pP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 y ≤ 0</a:t>
            </a:r>
          </a:p>
          <a:p>
            <a:pPr>
              <a:buNone/>
            </a:pPr>
            <a:r>
              <a:rPr lang="fr-FR" sz="1600" dirty="0" smtClean="0">
                <a:latin typeface="Times New Roman" pitchFamily="18" charset="0"/>
                <a:cs typeface="Times New Roman" pitchFamily="18" charset="0"/>
              </a:rPr>
              <a:t>                                                3x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 y ≤ 2 </a:t>
            </a:r>
          </a:p>
          <a:p>
            <a:pPr>
              <a:buNone/>
            </a:pPr>
            <a:r>
              <a:rPr lang="fr-FR" sz="1600" dirty="0" smtClean="0">
                <a:latin typeface="Times New Roman" pitchFamily="18" charset="0"/>
                <a:cs typeface="Times New Roman" pitchFamily="18" charset="0"/>
              </a:rPr>
              <a:t>                                                4.5x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y ≤ 5 </a:t>
            </a:r>
          </a:p>
          <a:p>
            <a:pPr>
              <a:buNone/>
            </a:pP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 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0</a:t>
            </a:r>
          </a:p>
          <a:p>
            <a:pPr>
              <a:buNone/>
            </a:pPr>
            <a:endParaRPr lang="fr-FR" sz="1600" dirty="0" smtClean="0">
              <a:latin typeface="Times New Roman" pitchFamily="18" charset="0"/>
              <a:cs typeface="Times New Roman" pitchFamily="18" charset="0"/>
            </a:endParaRPr>
          </a:p>
          <a:p>
            <a:r>
              <a:rPr lang="fr-FR" sz="1600" dirty="0" smtClean="0">
                <a:latin typeface="Times New Roman" pitchFamily="18" charset="0"/>
                <a:cs typeface="Times New Roman" pitchFamily="18" charset="0"/>
              </a:rPr>
              <a:t>en résolvant le problème approximé on introduit une erreur par rapport la vraie fonction .Ainsi pour 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1.5 , la fonction vraie x</a:t>
            </a:r>
            <a:r>
              <a:rPr lang="fr-FR" sz="1600" baseline="-25000" dirty="0" smtClean="0">
                <a:latin typeface="Times New Roman" pitchFamily="18" charset="0"/>
                <a:cs typeface="Times New Roman" pitchFamily="18" charset="0"/>
              </a:rPr>
              <a:t>1</a:t>
            </a:r>
            <a:r>
              <a:rPr lang="fr-FR" sz="1600" baseline="30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vaut 2.25 alors que son approximation linéaire par morceaux fournit comme valeur 2.5 . d’ou la nécessité de raffiner la discrétisation et d’itérer.</a:t>
            </a:r>
          </a:p>
          <a:p>
            <a:pPr>
              <a:buNone/>
            </a:pPr>
            <a:endParaRPr lang="fr-FR" sz="1600" dirty="0" smtClean="0">
              <a:latin typeface="Times New Roman" pitchFamily="18" charset="0"/>
              <a:cs typeface="Times New Roman" pitchFamily="18" charset="0"/>
            </a:endParaRPr>
          </a:p>
          <a:p>
            <a:endParaRPr lang="fr-FR" dirty="0"/>
          </a:p>
        </p:txBody>
      </p:sp>
      <p:sp>
        <p:nvSpPr>
          <p:cNvPr id="4" name="Accolade ouvrante 3"/>
          <p:cNvSpPr/>
          <p:nvPr/>
        </p:nvSpPr>
        <p:spPr>
          <a:xfrm>
            <a:off x="2357422" y="2786058"/>
            <a:ext cx="357190" cy="2071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Plan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latin typeface="Times New Roman" pitchFamily="18" charset="0"/>
                <a:cs typeface="Times New Roman" pitchFamily="18" charset="0"/>
              </a:rPr>
              <a:t>Programmation Linéaire   </a:t>
            </a:r>
          </a:p>
          <a:p>
            <a:pPr>
              <a:buFont typeface="Wingdings" pitchFamily="2" charset="2"/>
              <a:buChar char="Ø"/>
            </a:pPr>
            <a:r>
              <a:rPr lang="fr-FR" dirty="0" smtClean="0">
                <a:latin typeface="Times New Roman" pitchFamily="18" charset="0"/>
                <a:cs typeface="Times New Roman" pitchFamily="18" charset="0"/>
              </a:rPr>
              <a:t>Programmation Séparable</a:t>
            </a:r>
          </a:p>
          <a:p>
            <a:pPr>
              <a:buFont typeface="Wingdings" pitchFamily="2" charset="2"/>
              <a:buChar char="Ø"/>
            </a:pPr>
            <a:r>
              <a:rPr lang="fr-FR" dirty="0" smtClean="0">
                <a:latin typeface="Times New Roman" pitchFamily="18" charset="0"/>
                <a:cs typeface="Times New Roman" pitchFamily="18" charset="0"/>
              </a:rPr>
              <a:t>Programmation Quadratique</a:t>
            </a:r>
          </a:p>
          <a:p>
            <a:pPr>
              <a:buFont typeface="Wingdings" pitchFamily="2" charset="2"/>
              <a:buChar char="Ø"/>
            </a:pPr>
            <a:r>
              <a:rPr lang="fr-FR" dirty="0" smtClean="0">
                <a:latin typeface="Times New Roman" pitchFamily="18" charset="0"/>
                <a:cs typeface="Times New Roman" pitchFamily="18" charset="0"/>
              </a:rPr>
              <a:t>Conclusion </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Plan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latin typeface="Times New Roman" pitchFamily="18" charset="0"/>
                <a:cs typeface="Times New Roman" pitchFamily="18" charset="0"/>
              </a:rPr>
              <a:t>Programmation Linéaire   </a:t>
            </a:r>
          </a:p>
          <a:p>
            <a:pPr>
              <a:buFont typeface="Wingdings" pitchFamily="2" charset="2"/>
              <a:buChar char="Ø"/>
            </a:pPr>
            <a:r>
              <a:rPr lang="fr-FR" dirty="0" smtClean="0">
                <a:latin typeface="Times New Roman" pitchFamily="18" charset="0"/>
                <a:cs typeface="Times New Roman" pitchFamily="18" charset="0"/>
              </a:rPr>
              <a:t>Programmation Séparable</a:t>
            </a:r>
          </a:p>
          <a:p>
            <a:pPr>
              <a:buFont typeface="Wingdings" pitchFamily="2" charset="2"/>
              <a:buChar char="Ø"/>
            </a:pPr>
            <a:r>
              <a:rPr lang="fr-FR" dirty="0" smtClean="0">
                <a:latin typeface="Times New Roman" pitchFamily="18" charset="0"/>
                <a:cs typeface="Times New Roman" pitchFamily="18" charset="0"/>
              </a:rPr>
              <a:t>Programmation Quadratique</a:t>
            </a:r>
          </a:p>
          <a:p>
            <a:pPr>
              <a:buFont typeface="Wingdings" pitchFamily="2" charset="2"/>
              <a:buChar char="Ø"/>
            </a:pPr>
            <a:r>
              <a:rPr lang="fr-FR" dirty="0" smtClean="0">
                <a:latin typeface="Times New Roman" pitchFamily="18" charset="0"/>
                <a:cs typeface="Times New Roman" pitchFamily="18" charset="0"/>
              </a:rPr>
              <a:t>Conclusion </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r>
              <a:rPr lang="fr-FR" sz="3200" dirty="0" smtClean="0">
                <a:latin typeface="Times New Roman" pitchFamily="18" charset="0"/>
                <a:cs typeface="Times New Roman" pitchFamily="18" charset="0"/>
              </a:rPr>
              <a:t>Programmation Quadratique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00174"/>
            <a:ext cx="8229600" cy="4824426"/>
          </a:xfrm>
        </p:spPr>
        <p:txBody>
          <a:bodyPr>
            <a:normAutofit/>
          </a:bodyPr>
          <a:lstStyle/>
          <a:p>
            <a:pPr>
              <a:buFont typeface="Wingdings" pitchFamily="2" charset="2"/>
              <a:buChar char="Ø"/>
            </a:pPr>
            <a:r>
              <a:rPr lang="fr-FR" sz="2400" dirty="0" smtClean="0"/>
              <a:t>Introduction</a:t>
            </a:r>
          </a:p>
          <a:p>
            <a:pPr>
              <a:buFont typeface="Wingdings" pitchFamily="2" charset="2"/>
              <a:buChar char="Ø"/>
            </a:pPr>
            <a:r>
              <a:rPr lang="fr-FR" sz="2400" dirty="0" smtClean="0"/>
              <a:t>Problème d’affectation quadratique</a:t>
            </a:r>
          </a:p>
          <a:p>
            <a:pPr>
              <a:buFont typeface="Wingdings" pitchFamily="2" charset="2"/>
              <a:buChar char="Ø"/>
            </a:pPr>
            <a:r>
              <a:rPr lang="fr-FR" sz="2400" dirty="0" smtClean="0"/>
              <a:t>Méthodes de résolution </a:t>
            </a:r>
          </a:p>
          <a:p>
            <a:pPr>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Introduction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500034" y="1428736"/>
            <a:ext cx="8229600" cy="4967302"/>
          </a:xfrm>
        </p:spPr>
        <p:txBody>
          <a:bodyPr>
            <a:normAutofit fontScale="32500" lnSpcReduction="20000"/>
          </a:bodyPr>
          <a:lstStyle/>
          <a:p>
            <a:endParaRPr lang="fr-FR" dirty="0" smtClean="0"/>
          </a:p>
          <a:p>
            <a:endParaRPr lang="fr-FR" dirty="0" smtClean="0"/>
          </a:p>
          <a:p>
            <a:r>
              <a:rPr lang="fr-FR" sz="6000" b="1" dirty="0" smtClean="0">
                <a:latin typeface="Times New Roman" pitchFamily="18" charset="0"/>
                <a:cs typeface="Times New Roman" pitchFamily="18" charset="0"/>
              </a:rPr>
              <a:t>Définition</a:t>
            </a:r>
          </a:p>
          <a:p>
            <a:pPr>
              <a:buNone/>
            </a:pPr>
            <a:r>
              <a:rPr lang="fr-FR" sz="3400" b="1" dirty="0" smtClean="0">
                <a:latin typeface="Times New Roman" pitchFamily="18" charset="0"/>
                <a:cs typeface="Times New Roman" pitchFamily="18" charset="0"/>
              </a:rPr>
              <a:t>     </a:t>
            </a:r>
          </a:p>
          <a:p>
            <a:pPr>
              <a:buNone/>
            </a:pPr>
            <a:endParaRPr lang="fr-FR" sz="2900" dirty="0" smtClean="0">
              <a:latin typeface="Times New Roman" pitchFamily="18" charset="0"/>
              <a:cs typeface="Times New Roman" pitchFamily="18" charset="0"/>
            </a:endParaRPr>
          </a:p>
          <a:p>
            <a:pPr>
              <a:buNone/>
            </a:pPr>
            <a:r>
              <a:rPr lang="fr-FR" sz="3400" dirty="0" smtClean="0">
                <a:latin typeface="Times New Roman" pitchFamily="18" charset="0"/>
                <a:cs typeface="Times New Roman" pitchFamily="18" charset="0"/>
              </a:rPr>
              <a:t>       </a:t>
            </a:r>
            <a:r>
              <a:rPr lang="fr-FR" sz="4000" dirty="0" smtClean="0">
                <a:latin typeface="Times New Roman" pitchFamily="18" charset="0"/>
                <a:cs typeface="Times New Roman" pitchFamily="18" charset="0"/>
              </a:rPr>
              <a:t>Les problèmes de programmation quadratique sont des problèmes d'optimisation où la fonction objectif est quadratique et les contraintes sont linéaires ou quadratiques.</a:t>
            </a:r>
          </a:p>
          <a:p>
            <a:endParaRPr lang="fr-FR" dirty="0" smtClean="0">
              <a:latin typeface="Times New Roman" pitchFamily="18" charset="0"/>
              <a:cs typeface="Times New Roman" pitchFamily="18" charset="0"/>
            </a:endParaRPr>
          </a:p>
          <a:p>
            <a:r>
              <a:rPr lang="fr-FR" sz="4900" dirty="0" smtClean="0">
                <a:latin typeface="Times New Roman" pitchFamily="18" charset="0"/>
                <a:cs typeface="Times New Roman" pitchFamily="18" charset="0"/>
              </a:rPr>
              <a:t>En mathématiques, une forme quadratique est une équation de degré deux avec un nombre quelconque de variables. </a:t>
            </a:r>
          </a:p>
          <a:p>
            <a:pPr>
              <a:buNone/>
            </a:pPr>
            <a:endParaRPr lang="fr-FR" sz="4900"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r>
              <a:rPr lang="fr-FR" sz="4900" b="1" dirty="0" smtClean="0">
                <a:latin typeface="Times New Roman" pitchFamily="18" charset="0"/>
                <a:cs typeface="Times New Roman" pitchFamily="18" charset="0"/>
              </a:rPr>
              <a:t>La forme générale d’un problème quadratique Soit </a:t>
            </a:r>
            <a:r>
              <a:rPr lang="fr-FR" sz="4000" b="1" dirty="0" smtClean="0">
                <a:latin typeface="Times New Roman" pitchFamily="18" charset="0"/>
                <a:cs typeface="Times New Roman" pitchFamily="18" charset="0"/>
              </a:rPr>
              <a:t>. </a:t>
            </a:r>
          </a:p>
          <a:p>
            <a:pPr>
              <a:buNone/>
            </a:pPr>
            <a:r>
              <a:rPr lang="fr-FR" sz="4000" b="1" dirty="0" smtClean="0">
                <a:latin typeface="Times New Roman" pitchFamily="18" charset="0"/>
                <a:cs typeface="Times New Roman" pitchFamily="18" charset="0"/>
              </a:rPr>
              <a:t>                                                      </a:t>
            </a:r>
          </a:p>
          <a:p>
            <a:pPr>
              <a:buNone/>
            </a:pPr>
            <a:endParaRPr lang="fr-FR" sz="3400" b="1" dirty="0" smtClean="0">
              <a:latin typeface="Times New Roman" pitchFamily="18" charset="0"/>
              <a:cs typeface="Times New Roman" pitchFamily="18" charset="0"/>
            </a:endParaRPr>
          </a:p>
          <a:p>
            <a:pPr>
              <a:buNone/>
            </a:pPr>
            <a:endParaRPr lang="fr-FR" sz="2800"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a:t>
            </a:r>
          </a:p>
          <a:p>
            <a:pPr>
              <a:buNone/>
            </a:pPr>
            <a:r>
              <a:rPr lang="fr-FR" sz="2800" b="1" dirty="0" smtClean="0">
                <a:latin typeface="Times New Roman" pitchFamily="18" charset="0"/>
                <a:cs typeface="Times New Roman" pitchFamily="18" charset="0"/>
              </a:rPr>
              <a:t>                          SC </a:t>
            </a:r>
            <a:endParaRPr lang="fr-FR" sz="2800" dirty="0" smtClean="0">
              <a:latin typeface="Times New Roman" pitchFamily="18" charset="0"/>
              <a:cs typeface="Times New Roman" pitchFamily="18" charset="0"/>
            </a:endParaRPr>
          </a:p>
          <a:p>
            <a:pPr>
              <a:buNone/>
            </a:pPr>
            <a:r>
              <a:rPr lang="fr-FR" sz="28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t>
            </a:r>
          </a:p>
          <a:p>
            <a:pPr>
              <a:buNone/>
            </a:pPr>
            <a:endParaRPr lang="fr-FR" sz="1600" dirty="0" smtClean="0">
              <a:latin typeface="Times New Roman" pitchFamily="18" charset="0"/>
              <a:cs typeface="Times New Roman" pitchFamily="18" charset="0"/>
            </a:endParaRPr>
          </a:p>
          <a:p>
            <a:pPr>
              <a:buNone/>
            </a:pP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p>
          <a:p>
            <a:pPr>
              <a:buNone/>
            </a:pPr>
            <a:r>
              <a:rPr lang="fr-FR" sz="1600" dirty="0" smtClean="0">
                <a:latin typeface="Times New Roman" pitchFamily="18" charset="0"/>
                <a:cs typeface="Times New Roman" pitchFamily="18" charset="0"/>
              </a:rPr>
              <a:t>                                                                                              </a:t>
            </a:r>
          </a:p>
          <a:p>
            <a:pPr>
              <a:buNone/>
            </a:pPr>
            <a:r>
              <a:rPr lang="fr-FR" sz="4900" dirty="0" smtClean="0">
                <a:latin typeface="Times New Roman" pitchFamily="18" charset="0"/>
                <a:cs typeface="Times New Roman" pitchFamily="18" charset="0"/>
              </a:rPr>
              <a:t>            Q:matrice</a:t>
            </a:r>
          </a:p>
          <a:p>
            <a:pPr>
              <a:buNone/>
            </a:pPr>
            <a:r>
              <a:rPr lang="fr-FR" sz="4900" dirty="0" smtClean="0">
                <a:latin typeface="Times New Roman" pitchFamily="18" charset="0"/>
                <a:cs typeface="Times New Roman" pitchFamily="18" charset="0"/>
              </a:rPr>
              <a:t>            C:vecteur</a:t>
            </a:r>
          </a:p>
          <a:p>
            <a:pPr>
              <a:buNone/>
            </a:pPr>
            <a:r>
              <a:rPr lang="fr-FR" sz="3400" dirty="0" smtClean="0">
                <a:latin typeface="Times New Roman" pitchFamily="18" charset="0"/>
                <a:cs typeface="Times New Roman" pitchFamily="18" charset="0"/>
              </a:rPr>
              <a:t>                                                              </a:t>
            </a:r>
          </a:p>
          <a:p>
            <a:pPr>
              <a:buNone/>
            </a:pPr>
            <a:endParaRPr lang="fr-FR" dirty="0" smtClean="0"/>
          </a:p>
          <a:p>
            <a:pPr>
              <a:buNone/>
            </a:pPr>
            <a:r>
              <a:rPr lang="fr-FR" dirty="0" smtClean="0"/>
              <a:t>       </a:t>
            </a:r>
            <a:endParaRPr lang="fr-FR" dirty="0"/>
          </a:p>
        </p:txBody>
      </p:sp>
      <p:pic>
        <p:nvPicPr>
          <p:cNvPr id="4" name="Image 3" descr="f(\mathbf{x}) = \frac{1}{2} \mathbf{x}^T Q\mathbf{x} + \mathbf{c}^T \mathbf{x}"/>
          <p:cNvPicPr/>
          <p:nvPr/>
        </p:nvPicPr>
        <p:blipFill>
          <a:blip r:embed="rId2"/>
          <a:srcRect/>
          <a:stretch>
            <a:fillRect/>
          </a:stretch>
        </p:blipFill>
        <p:spPr bwMode="auto">
          <a:xfrm>
            <a:off x="1857356" y="3786190"/>
            <a:ext cx="1762125" cy="390525"/>
          </a:xfrm>
          <a:prstGeom prst="rect">
            <a:avLst/>
          </a:prstGeom>
          <a:noFill/>
          <a:ln w="9525">
            <a:noFill/>
            <a:miter lim="800000"/>
            <a:headEnd/>
            <a:tailEnd/>
          </a:ln>
        </p:spPr>
      </p:pic>
      <p:pic>
        <p:nvPicPr>
          <p:cNvPr id="5" name="Image 4" descr="g_i(\mathbf{x})= A\mathbf{x} \le b \qquad i\in 1,\ldots, m"/>
          <p:cNvPicPr/>
          <p:nvPr/>
        </p:nvPicPr>
        <p:blipFill>
          <a:blip r:embed="rId3"/>
          <a:srcRect/>
          <a:stretch>
            <a:fillRect/>
          </a:stretch>
        </p:blipFill>
        <p:spPr bwMode="auto">
          <a:xfrm>
            <a:off x="1857356" y="4357694"/>
            <a:ext cx="2571750" cy="200025"/>
          </a:xfrm>
          <a:prstGeom prst="rect">
            <a:avLst/>
          </a:prstGeom>
          <a:noFill/>
          <a:ln w="9525">
            <a:noFill/>
            <a:miter lim="800000"/>
            <a:headEnd/>
            <a:tailEnd/>
          </a:ln>
        </p:spPr>
      </p:pic>
      <p:sp>
        <p:nvSpPr>
          <p:cNvPr id="6" name="Accolade ouvrante 5"/>
          <p:cNvSpPr/>
          <p:nvPr/>
        </p:nvSpPr>
        <p:spPr>
          <a:xfrm>
            <a:off x="1571604" y="4357694"/>
            <a:ext cx="117157" cy="4286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20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20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fade">
                                      <p:cBhvr>
                                        <p:cTn id="47" dur="2000"/>
                                        <p:tgtEl>
                                          <p:spTgt spid="3">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2000"/>
                                        <p:tgtEl>
                                          <p:spTgt spid="3">
                                            <p:txEl>
                                              <p:pRg st="16" end="1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animEffect transition="in" filter="fade">
                                      <p:cBhvr>
                                        <p:cTn id="57" dur="2000"/>
                                        <p:tgtEl>
                                          <p:spTgt spid="3">
                                            <p:txEl>
                                              <p:pRg st="19" end="1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20" end="20"/>
                                            </p:txEl>
                                          </p:spTgt>
                                        </p:tgtEl>
                                        <p:attrNameLst>
                                          <p:attrName>style.visibility</p:attrName>
                                        </p:attrNameLst>
                                      </p:cBhvr>
                                      <p:to>
                                        <p:strVal val="visible"/>
                                      </p:to>
                                    </p:set>
                                    <p:animEffect transition="in" filter="fade">
                                      <p:cBhvr>
                                        <p:cTn id="62" dur="2000"/>
                                        <p:tgtEl>
                                          <p:spTgt spid="3">
                                            <p:txEl>
                                              <p:pRg st="20" end="2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21" end="21"/>
                                            </p:txEl>
                                          </p:spTgt>
                                        </p:tgtEl>
                                        <p:attrNameLst>
                                          <p:attrName>style.visibility</p:attrName>
                                        </p:attrNameLst>
                                      </p:cBhvr>
                                      <p:to>
                                        <p:strVal val="visible"/>
                                      </p:to>
                                    </p:set>
                                    <p:animEffect transition="in" filter="fade">
                                      <p:cBhvr>
                                        <p:cTn id="67" dur="2000"/>
                                        <p:tgtEl>
                                          <p:spTgt spid="3">
                                            <p:txEl>
                                              <p:pRg st="21" end="2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22" end="22"/>
                                            </p:txEl>
                                          </p:spTgt>
                                        </p:tgtEl>
                                        <p:attrNameLst>
                                          <p:attrName>style.visibility</p:attrName>
                                        </p:attrNameLst>
                                      </p:cBhvr>
                                      <p:to>
                                        <p:strVal val="visible"/>
                                      </p:to>
                                    </p:set>
                                    <p:animEffect transition="in" filter="fade">
                                      <p:cBhvr>
                                        <p:cTn id="72" dur="2000"/>
                                        <p:tgtEl>
                                          <p:spTgt spid="3">
                                            <p:txEl>
                                              <p:pRg st="22" end="2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23" end="23"/>
                                            </p:txEl>
                                          </p:spTgt>
                                        </p:tgtEl>
                                        <p:attrNameLst>
                                          <p:attrName>style.visibility</p:attrName>
                                        </p:attrNameLst>
                                      </p:cBhvr>
                                      <p:to>
                                        <p:strVal val="visible"/>
                                      </p:to>
                                    </p:set>
                                    <p:animEffect transition="in" filter="fade">
                                      <p:cBhvr>
                                        <p:cTn id="77" dur="2000"/>
                                        <p:tgtEl>
                                          <p:spTgt spid="3">
                                            <p:txEl>
                                              <p:pRg st="23" end="2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25" end="25"/>
                                            </p:txEl>
                                          </p:spTgt>
                                        </p:tgtEl>
                                        <p:attrNameLst>
                                          <p:attrName>style.visibility</p:attrName>
                                        </p:attrNameLst>
                                      </p:cBhvr>
                                      <p:to>
                                        <p:strVal val="visible"/>
                                      </p:to>
                                    </p:set>
                                    <p:animEffect transition="in" filter="fade">
                                      <p:cBhvr>
                                        <p:cTn id="82" dur="20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r>
              <a:rPr lang="fr-FR" sz="3200" dirty="0" smtClean="0">
                <a:latin typeface="Times New Roman" pitchFamily="18" charset="0"/>
                <a:cs typeface="Times New Roman" pitchFamily="18" charset="0"/>
              </a:rPr>
              <a:t>Programmation Quadratique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00174"/>
            <a:ext cx="8229600" cy="4824426"/>
          </a:xfrm>
        </p:spPr>
        <p:txBody>
          <a:bodyPr>
            <a:normAutofit/>
          </a:bodyPr>
          <a:lstStyle/>
          <a:p>
            <a:pPr>
              <a:buFont typeface="Wingdings" pitchFamily="2" charset="2"/>
              <a:buChar char="Ø"/>
            </a:pPr>
            <a:r>
              <a:rPr lang="fr-FR" sz="2400" dirty="0" smtClean="0"/>
              <a:t>Introduction</a:t>
            </a:r>
          </a:p>
          <a:p>
            <a:pPr>
              <a:buFont typeface="Wingdings" pitchFamily="2" charset="2"/>
              <a:buChar char="Ø"/>
            </a:pPr>
            <a:r>
              <a:rPr lang="fr-FR" sz="2400" dirty="0" smtClean="0"/>
              <a:t>Problème d’affectation quadratique</a:t>
            </a:r>
          </a:p>
          <a:p>
            <a:pPr>
              <a:buFont typeface="Wingdings" pitchFamily="2" charset="2"/>
              <a:buChar char="Ø"/>
            </a:pPr>
            <a:r>
              <a:rPr lang="fr-FR" sz="2400" dirty="0" smtClean="0"/>
              <a:t>Méthodes de résolution </a:t>
            </a:r>
          </a:p>
          <a:p>
            <a:pPr>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642942"/>
          </a:xfrm>
        </p:spPr>
        <p:txBody>
          <a:bodyPr>
            <a:normAutofit/>
          </a:bodyPr>
          <a:lstStyle/>
          <a:p>
            <a:r>
              <a:rPr lang="fr-FR" sz="3200" dirty="0" smtClean="0">
                <a:latin typeface="Times New Roman" pitchFamily="18" charset="0"/>
                <a:cs typeface="Times New Roman" pitchFamily="18" charset="0"/>
              </a:rPr>
              <a:t>Problème d’affectation quadratique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28596" y="1571612"/>
            <a:ext cx="8229600" cy="4752988"/>
          </a:xfrm>
        </p:spPr>
        <p:txBody>
          <a:bodyPr>
            <a:normAutofit/>
          </a:bodyPr>
          <a:lstStyle/>
          <a:p>
            <a:r>
              <a:rPr lang="fr-FR" sz="1600" dirty="0" smtClean="0">
                <a:latin typeface="Times New Roman" pitchFamily="18" charset="0"/>
                <a:cs typeface="Times New Roman" pitchFamily="18" charset="0"/>
              </a:rPr>
              <a:t>Le problème d’affectation quadratique consiste à placer n unités communiquant entre elle sur  n sites prédéterminés. Entre une unité i placée sur un site k et une unité j placée sur un site 1  se passe une interaction qui a un coût : </a:t>
            </a:r>
            <a:r>
              <a:rPr lang="fr-FR" sz="1600" dirty="0" err="1" smtClean="0">
                <a:latin typeface="Times New Roman" pitchFamily="18" charset="0"/>
                <a:cs typeface="Times New Roman" pitchFamily="18" charset="0"/>
              </a:rPr>
              <a:t>c</a:t>
            </a:r>
            <a:r>
              <a:rPr lang="fr-FR" sz="1600" baseline="-25000" dirty="0" err="1" smtClean="0">
                <a:latin typeface="Times New Roman" pitchFamily="18" charset="0"/>
                <a:cs typeface="Times New Roman" pitchFamily="18" charset="0"/>
              </a:rPr>
              <a:t>ijkl</a:t>
            </a:r>
            <a:r>
              <a:rPr lang="fr-FR" sz="1600" dirty="0" smtClean="0">
                <a:latin typeface="Times New Roman" pitchFamily="18" charset="0"/>
                <a:cs typeface="Times New Roman" pitchFamily="18" charset="0"/>
              </a:rPr>
              <a:t>. En général, ce coût est le produit du flux </a:t>
            </a:r>
            <a:r>
              <a:rPr lang="fr-FR" sz="1600" dirty="0" err="1" smtClean="0">
                <a:latin typeface="Times New Roman" pitchFamily="18" charset="0"/>
                <a:cs typeface="Times New Roman" pitchFamily="18" charset="0"/>
              </a:rPr>
              <a:t>f</a:t>
            </a:r>
            <a:r>
              <a:rPr lang="fr-FR" sz="1600" baseline="-25000" dirty="0" err="1" smtClean="0">
                <a:latin typeface="Times New Roman" pitchFamily="18" charset="0"/>
                <a:cs typeface="Times New Roman" pitchFamily="18" charset="0"/>
              </a:rPr>
              <a:t>ij</a:t>
            </a:r>
            <a:r>
              <a:rPr lang="fr-FR" sz="1600" dirty="0" smtClean="0">
                <a:latin typeface="Times New Roman" pitchFamily="18" charset="0"/>
                <a:cs typeface="Times New Roman" pitchFamily="18" charset="0"/>
              </a:rPr>
              <a:t> entre les deux unités par la distance entre les deux sites </a:t>
            </a:r>
            <a:r>
              <a:rPr lang="fr-FR" sz="1600" dirty="0" err="1" smtClean="0">
                <a:latin typeface="Times New Roman" pitchFamily="18" charset="0"/>
                <a:cs typeface="Times New Roman" pitchFamily="18" charset="0"/>
              </a:rPr>
              <a:t>d</a:t>
            </a:r>
            <a:r>
              <a:rPr lang="fr-FR" sz="1600" baseline="-25000" dirty="0" err="1" smtClean="0">
                <a:latin typeface="Times New Roman" pitchFamily="18" charset="0"/>
                <a:cs typeface="Times New Roman" pitchFamily="18" charset="0"/>
              </a:rPr>
              <a:t>kl</a:t>
            </a:r>
            <a:r>
              <a:rPr lang="fr-FR" sz="1600" dirty="0" smtClean="0">
                <a:latin typeface="Times New Roman" pitchFamily="18" charset="0"/>
                <a:cs typeface="Times New Roman" pitchFamily="18" charset="0"/>
              </a:rPr>
              <a:t>. Et le problème consiste à minimiser le coût total de l’implantation des n unités sur les n sites</a:t>
            </a:r>
          </a:p>
          <a:p>
            <a:endParaRPr lang="fr-FR" sz="1600" dirty="0" smtClean="0">
              <a:latin typeface="Times New Roman" pitchFamily="18" charset="0"/>
              <a:cs typeface="Times New Roman" pitchFamily="18" charset="0"/>
            </a:endParaRPr>
          </a:p>
          <a:p>
            <a:r>
              <a:rPr lang="fr-FR" sz="1800" b="1" dirty="0" smtClean="0">
                <a:latin typeface="Times New Roman" pitchFamily="18" charset="0"/>
                <a:cs typeface="Times New Roman" pitchFamily="18" charset="0"/>
              </a:rPr>
              <a:t> Utilisation des </a:t>
            </a:r>
            <a:r>
              <a:rPr lang="fr-FR" sz="1800" b="1" dirty="0" err="1" smtClean="0">
                <a:latin typeface="Times New Roman" pitchFamily="18" charset="0"/>
                <a:cs typeface="Times New Roman" pitchFamily="18" charset="0"/>
              </a:rPr>
              <a:t>métaheuristiques</a:t>
            </a:r>
            <a:r>
              <a:rPr lang="fr-FR" sz="1800" b="1" dirty="0" smtClean="0">
                <a:latin typeface="Times New Roman" pitchFamily="18" charset="0"/>
                <a:cs typeface="Times New Roman" pitchFamily="18" charset="0"/>
              </a:rPr>
              <a:t>  pour ce problème </a:t>
            </a:r>
            <a:endParaRPr lang="fr-FR" sz="1600" b="1" dirty="0" smtClean="0">
              <a:latin typeface="Times New Roman" pitchFamily="18" charset="0"/>
              <a:cs typeface="Times New Roman" pitchFamily="18" charset="0"/>
            </a:endParaRPr>
          </a:p>
          <a:p>
            <a:pPr>
              <a:buNone/>
            </a:pPr>
            <a:endParaRPr lang="fr-FR" sz="1600" b="1" dirty="0" smtClean="0"/>
          </a:p>
          <a:p>
            <a:pPr>
              <a:buFont typeface="Wingdings" pitchFamily="2" charset="2"/>
              <a:buChar char="Ø"/>
            </a:pPr>
            <a:r>
              <a:rPr lang="fr-FR" sz="1600" b="1" dirty="0" smtClean="0">
                <a:latin typeface="Times New Roman" pitchFamily="18" charset="0"/>
                <a:cs typeface="Times New Roman" pitchFamily="18" charset="0"/>
              </a:rPr>
              <a:t>Les algorithmes évolutifs:</a:t>
            </a:r>
            <a:r>
              <a:rPr lang="fr-FR" sz="1600" dirty="0" smtClean="0">
                <a:latin typeface="Times New Roman" pitchFamily="18" charset="0"/>
                <a:cs typeface="Times New Roman" pitchFamily="18" charset="0"/>
              </a:rPr>
              <a:t> Des heuristiques telles que les </a:t>
            </a:r>
            <a:r>
              <a:rPr lang="fr-FR" sz="1600" b="1" dirty="0" smtClean="0">
                <a:latin typeface="Times New Roman" pitchFamily="18" charset="0"/>
                <a:cs typeface="Times New Roman" pitchFamily="18" charset="0"/>
              </a:rPr>
              <a:t>algorithmes génétiques </a:t>
            </a:r>
            <a:r>
              <a:rPr lang="fr-FR" sz="1600" dirty="0" smtClean="0">
                <a:latin typeface="Times New Roman" pitchFamily="18" charset="0"/>
                <a:cs typeface="Times New Roman" pitchFamily="18" charset="0"/>
              </a:rPr>
              <a:t> ou les </a:t>
            </a:r>
            <a:r>
              <a:rPr lang="fr-FR" sz="1600" b="1" dirty="0" smtClean="0">
                <a:latin typeface="Times New Roman" pitchFamily="18" charset="0"/>
                <a:cs typeface="Times New Roman" pitchFamily="18" charset="0"/>
              </a:rPr>
              <a:t>méthodes de recherche par dispersion </a:t>
            </a:r>
            <a:r>
              <a:rPr lang="fr-FR" sz="1600" dirty="0" smtClean="0">
                <a:latin typeface="Times New Roman" pitchFamily="18" charset="0"/>
                <a:cs typeface="Times New Roman" pitchFamily="18" charset="0"/>
              </a:rPr>
              <a:t>ont</a:t>
            </a:r>
            <a:r>
              <a:rPr lang="fr-FR" sz="16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également pris part à la course à la meilleure solution. Mais finalement, ils n’offrent, tous seuls, que peu de</a:t>
            </a:r>
            <a:r>
              <a:rPr lang="fr-FR" sz="16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résultats</a:t>
            </a:r>
          </a:p>
          <a:p>
            <a:pPr>
              <a:buNone/>
            </a:pPr>
            <a:r>
              <a:rPr lang="fr-FR" sz="1600" dirty="0" smtClean="0"/>
              <a:t>      </a:t>
            </a:r>
            <a:r>
              <a:rPr lang="fr-FR" sz="1600" dirty="0" smtClean="0">
                <a:latin typeface="Times New Roman" pitchFamily="18" charset="0"/>
                <a:cs typeface="Times New Roman" pitchFamily="18" charset="0"/>
              </a:rPr>
              <a:t>Et c’est ainsi que sont nés les algorithmes hybrides évolutifs/recherche locale</a:t>
            </a:r>
          </a:p>
          <a:p>
            <a:pPr lvl="0">
              <a:buFont typeface="Wingdings" pitchFamily="2" charset="2"/>
              <a:buChar char="Ø"/>
            </a:pPr>
            <a:r>
              <a:rPr lang="fr-FR" sz="1600" b="1" dirty="0" smtClean="0">
                <a:latin typeface="Times New Roman" pitchFamily="18" charset="0"/>
                <a:cs typeface="Times New Roman" pitchFamily="18" charset="0"/>
              </a:rPr>
              <a:t>Méthodes de recherche locale:</a:t>
            </a:r>
            <a:r>
              <a:rPr lang="fr-FR" sz="1600" dirty="0" smtClean="0">
                <a:latin typeface="Times New Roman" pitchFamily="18" charset="0"/>
                <a:cs typeface="Times New Roman" pitchFamily="18" charset="0"/>
              </a:rPr>
              <a:t> La méthode qui a donné les meilleurs résultats est </a:t>
            </a:r>
            <a:r>
              <a:rPr lang="fr-FR" sz="1600" b="1" dirty="0" smtClean="0">
                <a:latin typeface="Times New Roman" pitchFamily="18" charset="0"/>
                <a:cs typeface="Times New Roman" pitchFamily="18" charset="0"/>
              </a:rPr>
              <a:t>la méthode Tabou (</a:t>
            </a:r>
            <a:r>
              <a:rPr lang="fr-FR" sz="1600" dirty="0" smtClean="0">
                <a:latin typeface="Times New Roman" pitchFamily="18" charset="0"/>
                <a:cs typeface="Times New Roman" pitchFamily="18" charset="0"/>
              </a:rPr>
              <a:t>La méthode Tabou robuste et La méthode Tabou réactive</a:t>
            </a:r>
            <a:r>
              <a:rPr lang="fr-FR" sz="1600" b="1" dirty="0" smtClean="0">
                <a:latin typeface="Times New Roman" pitchFamily="18" charset="0"/>
                <a:cs typeface="Times New Roman" pitchFamily="18" charset="0"/>
              </a:rPr>
              <a:t>)</a:t>
            </a:r>
          </a:p>
          <a:p>
            <a:pPr lvl="0">
              <a:buFont typeface="Wingdings" pitchFamily="2" charset="2"/>
              <a:buChar char="Ø"/>
            </a:pPr>
            <a:endParaRPr lang="fr-FR" sz="1600" dirty="0" smtClean="0"/>
          </a:p>
          <a:p>
            <a:pPr>
              <a:buFont typeface="Wingdings" pitchFamily="2" charset="2"/>
              <a:buChar char="Ø"/>
            </a:pPr>
            <a:endParaRPr lang="fr-FR" sz="1600" b="1" dirty="0" smtClean="0"/>
          </a:p>
          <a:p>
            <a:pPr>
              <a:buFont typeface="Wingdings" pitchFamily="2" charset="2"/>
              <a:buChar char="Ø"/>
            </a:pPr>
            <a:endParaRPr lang="fr-FR" sz="1600" b="1" dirty="0" smtClean="0">
              <a:latin typeface="Times New Roman" pitchFamily="18" charset="0"/>
              <a:cs typeface="Times New Roman" pitchFamily="18" charset="0"/>
            </a:endParaRPr>
          </a:p>
          <a:p>
            <a:pPr>
              <a:buNone/>
            </a:pPr>
            <a:endParaRPr lang="fr-FR" sz="1600" b="1" dirty="0" smtClean="0">
              <a:latin typeface="Times New Roman" pitchFamily="18" charset="0"/>
              <a:cs typeface="Times New Roman" pitchFamily="18" charset="0"/>
            </a:endParaRPr>
          </a:p>
          <a:p>
            <a:pPr>
              <a:buNone/>
            </a:pPr>
            <a:endParaRPr lang="fr-FR" sz="1600" dirty="0" smtClean="0">
              <a:latin typeface="Times New Roman" pitchFamily="18" charset="0"/>
              <a:cs typeface="Times New Roman" pitchFamily="18" charset="0"/>
            </a:endParaRPr>
          </a:p>
          <a:p>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r>
              <a:rPr lang="fr-FR" sz="3200" dirty="0" smtClean="0">
                <a:latin typeface="Times New Roman" pitchFamily="18" charset="0"/>
                <a:cs typeface="Times New Roman" pitchFamily="18" charset="0"/>
              </a:rPr>
              <a:t>Programmation Quadratique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00174"/>
            <a:ext cx="8229600" cy="4824426"/>
          </a:xfrm>
        </p:spPr>
        <p:txBody>
          <a:bodyPr>
            <a:normAutofit/>
          </a:bodyPr>
          <a:lstStyle/>
          <a:p>
            <a:pPr>
              <a:buFont typeface="Wingdings" pitchFamily="2" charset="2"/>
              <a:buChar char="Ø"/>
            </a:pPr>
            <a:r>
              <a:rPr lang="fr-FR" sz="2400" dirty="0" smtClean="0"/>
              <a:t>Introduction</a:t>
            </a:r>
          </a:p>
          <a:p>
            <a:pPr>
              <a:buFont typeface="Wingdings" pitchFamily="2" charset="2"/>
              <a:buChar char="Ø"/>
            </a:pPr>
            <a:r>
              <a:rPr lang="fr-FR" sz="2400" dirty="0" smtClean="0"/>
              <a:t>Problème d’affectation quadratique</a:t>
            </a:r>
          </a:p>
          <a:p>
            <a:pPr>
              <a:buFont typeface="Wingdings" pitchFamily="2" charset="2"/>
              <a:buChar char="Ø"/>
            </a:pPr>
            <a:r>
              <a:rPr lang="fr-FR" sz="2400" dirty="0" smtClean="0"/>
              <a:t>Méthodes de résolution </a:t>
            </a:r>
          </a:p>
          <a:p>
            <a:pPr>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867524"/>
          </a:xfrm>
        </p:spPr>
        <p:txBody>
          <a:bodyPr>
            <a:normAutofit fontScale="90000"/>
          </a:bodyPr>
          <a:lstStyle/>
          <a:p>
            <a:r>
              <a:rPr lang="fr-FR" sz="3200" dirty="0" smtClean="0">
                <a:latin typeface="Times New Roman" pitchFamily="18" charset="0"/>
                <a:cs typeface="Times New Roman" pitchFamily="18" charset="0"/>
              </a:rPr>
              <a:t>Méthodes de résolution </a:t>
            </a:r>
            <a:br>
              <a:rPr lang="fr-FR" sz="3200" dirty="0" smtClean="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57298"/>
            <a:ext cx="8229600" cy="4967302"/>
          </a:xfrm>
        </p:spPr>
        <p:txBody>
          <a:bodyPr>
            <a:normAutofit/>
          </a:bodyPr>
          <a:lstStyle/>
          <a:p>
            <a:pPr>
              <a:buNone/>
            </a:pPr>
            <a:r>
              <a:rPr lang="fr-FR" sz="1800" b="1" dirty="0" smtClean="0">
                <a:latin typeface="Times New Roman" pitchFamily="18" charset="0"/>
                <a:cs typeface="Times New Roman" pitchFamily="18" charset="0"/>
              </a:rPr>
              <a:t>1. Optimisation avec contraintes</a:t>
            </a:r>
            <a:r>
              <a:rPr lang="fr-FR" b="1" dirty="0" smtClean="0"/>
              <a:t> :</a:t>
            </a:r>
            <a:endParaRPr lang="fr-FR" dirty="0" smtClean="0"/>
          </a:p>
          <a:p>
            <a:pPr>
              <a:buNone/>
            </a:pPr>
            <a:r>
              <a:rPr lang="fr-FR" sz="1600" dirty="0" smtClean="0">
                <a:latin typeface="Times New Roman" pitchFamily="18" charset="0"/>
                <a:cs typeface="Times New Roman" pitchFamily="18" charset="0"/>
              </a:rPr>
              <a:t>Parmi les méthodes les plus importantes pour résoudre ces problèmes sont :</a:t>
            </a:r>
          </a:p>
          <a:p>
            <a:pPr lvl="0"/>
            <a:r>
              <a:rPr lang="fr-FR" sz="1600" dirty="0" smtClean="0">
                <a:latin typeface="Times New Roman" pitchFamily="18" charset="0"/>
                <a:cs typeface="Times New Roman" pitchFamily="18" charset="0"/>
              </a:rPr>
              <a:t>Résolution par substitution</a:t>
            </a:r>
          </a:p>
          <a:p>
            <a:r>
              <a:rPr lang="fr-FR" sz="1600" dirty="0" smtClean="0">
                <a:latin typeface="Times New Roman" pitchFamily="18" charset="0"/>
                <a:cs typeface="Times New Roman" pitchFamily="18" charset="0"/>
              </a:rPr>
              <a:t>Les conditions nécessaires d’optimalité de </a:t>
            </a:r>
            <a:r>
              <a:rPr lang="fr-FR" sz="1600" dirty="0" err="1" smtClean="0">
                <a:latin typeface="Times New Roman" pitchFamily="18" charset="0"/>
                <a:cs typeface="Times New Roman" pitchFamily="18" charset="0"/>
              </a:rPr>
              <a:t>Karush</a:t>
            </a:r>
            <a:r>
              <a:rPr lang="fr-FR" sz="1600" dirty="0" smtClean="0">
                <a:latin typeface="Times New Roman" pitchFamily="18" charset="0"/>
                <a:cs typeface="Times New Roman" pitchFamily="18" charset="0"/>
              </a:rPr>
              <a:t> Kuhn et </a:t>
            </a:r>
            <a:r>
              <a:rPr lang="fr-FR" sz="1600" dirty="0" err="1" smtClean="0">
                <a:latin typeface="Times New Roman" pitchFamily="18" charset="0"/>
                <a:cs typeface="Times New Roman" pitchFamily="18" charset="0"/>
              </a:rPr>
              <a:t>Tucher</a:t>
            </a:r>
            <a:r>
              <a:rPr lang="fr-FR" sz="1600" dirty="0" smtClean="0">
                <a:latin typeface="Times New Roman" pitchFamily="18" charset="0"/>
                <a:cs typeface="Times New Roman" pitchFamily="18" charset="0"/>
              </a:rPr>
              <a:t>(KKT)</a:t>
            </a:r>
          </a:p>
          <a:p>
            <a:r>
              <a:rPr lang="fr-FR" sz="1600" dirty="0" smtClean="0">
                <a:latin typeface="Times New Roman" pitchFamily="18" charset="0"/>
                <a:cs typeface="Times New Roman" pitchFamily="18" charset="0"/>
              </a:rPr>
              <a:t>La méthode du Lagrangien</a:t>
            </a:r>
          </a:p>
          <a:p>
            <a:pPr>
              <a:buNone/>
            </a:pPr>
            <a:r>
              <a:rPr lang="fr-FR" sz="1800" b="1" dirty="0" smtClean="0">
                <a:latin typeface="Times New Roman" pitchFamily="18" charset="0"/>
                <a:cs typeface="Times New Roman" pitchFamily="18" charset="0"/>
              </a:rPr>
              <a:t>2. Optimisation sans contraintes :</a:t>
            </a:r>
            <a:r>
              <a:rPr lang="fr-FR" sz="18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p>
          <a:p>
            <a:pPr>
              <a:buNone/>
            </a:pPr>
            <a:r>
              <a:rPr lang="fr-FR" sz="1600" dirty="0" smtClean="0">
                <a:latin typeface="Times New Roman" pitchFamily="18" charset="0"/>
                <a:cs typeface="Times New Roman" pitchFamily="18" charset="0"/>
              </a:rPr>
              <a:t>     Parmi  les méthodes </a:t>
            </a:r>
            <a:r>
              <a:rPr lang="fr-FR" sz="16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les plus importantes pour résoudre ces problèmes  sont </a:t>
            </a:r>
            <a:r>
              <a:rPr lang="fr-FR" sz="1600" b="1" i="1" dirty="0" smtClean="0">
                <a:latin typeface="Times New Roman" pitchFamily="18" charset="0"/>
                <a:cs typeface="Times New Roman" pitchFamily="18" charset="0"/>
              </a:rPr>
              <a:t>des méthodes itératives :</a:t>
            </a:r>
          </a:p>
          <a:p>
            <a:pPr lvl="0"/>
            <a:r>
              <a:rPr lang="fr-FR" sz="1600" dirty="0" smtClean="0">
                <a:latin typeface="Times New Roman" pitchFamily="18" charset="0"/>
                <a:cs typeface="Times New Roman" pitchFamily="18" charset="0"/>
              </a:rPr>
              <a:t>la méthode de gradient conjugué (GC).</a:t>
            </a:r>
          </a:p>
          <a:p>
            <a:pPr lvl="0"/>
            <a:r>
              <a:rPr lang="fr-FR" sz="1600" dirty="0" smtClean="0">
                <a:latin typeface="Times New Roman" pitchFamily="18" charset="0"/>
                <a:cs typeface="Times New Roman" pitchFamily="18" charset="0"/>
              </a:rPr>
              <a:t>la méthode de la plus forte pente (la méthode de descente du gradient conjugué)</a:t>
            </a:r>
          </a:p>
          <a:p>
            <a:pPr>
              <a:buNone/>
            </a:pPr>
            <a:r>
              <a:rPr lang="fr-FR" sz="1700" dirty="0" smtClean="0">
                <a:latin typeface="Times New Roman" pitchFamily="18" charset="0"/>
                <a:cs typeface="Times New Roman" pitchFamily="18" charset="0"/>
              </a:rPr>
              <a:t>Dans ces méthodes une itération consiste à calculer à chaque étape </a:t>
            </a:r>
            <a:r>
              <a:rPr lang="fr-FR" sz="1700" dirty="0" err="1" smtClean="0">
                <a:latin typeface="Times New Roman" pitchFamily="18" charset="0"/>
                <a:cs typeface="Times New Roman" pitchFamily="18" charset="0"/>
              </a:rPr>
              <a:t>x</a:t>
            </a:r>
            <a:r>
              <a:rPr lang="fr-FR" sz="1700" baseline="-25000" dirty="0" err="1" smtClean="0">
                <a:latin typeface="Times New Roman" pitchFamily="18" charset="0"/>
                <a:cs typeface="Times New Roman" pitchFamily="18" charset="0"/>
              </a:rPr>
              <a:t>k</a:t>
            </a:r>
            <a:r>
              <a:rPr lang="fr-FR" sz="1700" baseline="-25000" dirty="0" smtClean="0">
                <a:latin typeface="Times New Roman" pitchFamily="18" charset="0"/>
                <a:cs typeface="Times New Roman" pitchFamily="18" charset="0"/>
              </a:rPr>
              <a:t>+1</a:t>
            </a:r>
            <a:r>
              <a:rPr lang="fr-FR" sz="1700" dirty="0" smtClean="0">
                <a:latin typeface="Times New Roman" pitchFamily="18" charset="0"/>
                <a:cs typeface="Times New Roman" pitchFamily="18" charset="0"/>
              </a:rPr>
              <a:t> on fonction  </a:t>
            </a:r>
            <a:r>
              <a:rPr lang="fr-FR" sz="1700" dirty="0" err="1" smtClean="0">
                <a:latin typeface="Times New Roman" pitchFamily="18" charset="0"/>
                <a:cs typeface="Times New Roman" pitchFamily="18" charset="0"/>
              </a:rPr>
              <a:t>x</a:t>
            </a:r>
            <a:r>
              <a:rPr lang="fr-FR" sz="1700" baseline="-25000" dirty="0" err="1" smtClean="0">
                <a:latin typeface="Times New Roman" pitchFamily="18" charset="0"/>
                <a:cs typeface="Times New Roman" pitchFamily="18" charset="0"/>
              </a:rPr>
              <a:t>k</a:t>
            </a:r>
            <a:endParaRPr lang="fr-FR" sz="1700" dirty="0" smtClean="0">
              <a:latin typeface="Times New Roman" pitchFamily="18" charset="0"/>
              <a:cs typeface="Times New Roman" pitchFamily="18" charset="0"/>
            </a:endParaRPr>
          </a:p>
          <a:p>
            <a:pPr>
              <a:buNone/>
            </a:pPr>
            <a:r>
              <a:rPr lang="fr-FR" sz="1700" dirty="0" smtClean="0">
                <a:latin typeface="Times New Roman" pitchFamily="18" charset="0"/>
                <a:cs typeface="Times New Roman" pitchFamily="18" charset="0"/>
              </a:rPr>
              <a:t>On manière générale :</a:t>
            </a:r>
          </a:p>
          <a:p>
            <a:pPr>
              <a:buNone/>
            </a:pPr>
            <a:r>
              <a:rPr lang="fr-FR" sz="1700" dirty="0" smtClean="0">
                <a:latin typeface="Times New Roman" pitchFamily="18" charset="0"/>
                <a:cs typeface="Times New Roman" pitchFamily="18" charset="0"/>
              </a:rPr>
              <a:t>     </a:t>
            </a:r>
            <a:r>
              <a:rPr lang="fr-FR" sz="1700" dirty="0" err="1" smtClean="0">
                <a:latin typeface="Times New Roman" pitchFamily="18" charset="0"/>
                <a:cs typeface="Times New Roman" pitchFamily="18" charset="0"/>
              </a:rPr>
              <a:t>X</a:t>
            </a:r>
            <a:r>
              <a:rPr lang="fr-FR" sz="1700" baseline="-25000" dirty="0" err="1" smtClean="0">
                <a:latin typeface="Times New Roman" pitchFamily="18" charset="0"/>
                <a:cs typeface="Times New Roman" pitchFamily="18" charset="0"/>
              </a:rPr>
              <a:t>k</a:t>
            </a:r>
            <a:r>
              <a:rPr lang="fr-FR" sz="1700" baseline="-25000" dirty="0" smtClean="0">
                <a:latin typeface="Times New Roman" pitchFamily="18" charset="0"/>
                <a:cs typeface="Times New Roman" pitchFamily="18" charset="0"/>
              </a:rPr>
              <a:t>+1</a:t>
            </a:r>
            <a:r>
              <a:rPr lang="fr-FR" sz="1700" dirty="0" smtClean="0">
                <a:latin typeface="Times New Roman" pitchFamily="18" charset="0"/>
                <a:cs typeface="Times New Roman" pitchFamily="18" charset="0"/>
              </a:rPr>
              <a:t> = </a:t>
            </a:r>
            <a:r>
              <a:rPr lang="fr-FR" sz="1700" dirty="0" err="1" smtClean="0">
                <a:latin typeface="Times New Roman" pitchFamily="18" charset="0"/>
                <a:cs typeface="Times New Roman" pitchFamily="18" charset="0"/>
              </a:rPr>
              <a:t>X</a:t>
            </a:r>
            <a:r>
              <a:rPr lang="fr-FR" sz="1700" baseline="-25000" dirty="0" err="1" smtClean="0">
                <a:latin typeface="Times New Roman" pitchFamily="18" charset="0"/>
                <a:cs typeface="Times New Roman" pitchFamily="18" charset="0"/>
              </a:rPr>
              <a:t>k</a:t>
            </a:r>
            <a:r>
              <a:rPr lang="fr-FR" sz="1700" dirty="0" smtClean="0">
                <a:latin typeface="Times New Roman" pitchFamily="18" charset="0"/>
                <a:cs typeface="Times New Roman" pitchFamily="18" charset="0"/>
              </a:rPr>
              <a:t> +</a:t>
            </a:r>
            <a:r>
              <a:rPr lang="fr-FR" sz="1700" dirty="0" err="1" smtClean="0">
                <a:latin typeface="Times New Roman" pitchFamily="18" charset="0"/>
                <a:cs typeface="Times New Roman" pitchFamily="18" charset="0"/>
              </a:rPr>
              <a:t>dt</a:t>
            </a:r>
            <a:r>
              <a:rPr lang="fr-FR" sz="1700" dirty="0" smtClean="0">
                <a:latin typeface="Times New Roman" pitchFamily="18" charset="0"/>
                <a:cs typeface="Times New Roman" pitchFamily="18" charset="0"/>
              </a:rPr>
              <a:t>                    x</a:t>
            </a:r>
            <a:r>
              <a:rPr lang="fr-FR" sz="1700" baseline="-25000" dirty="0" smtClean="0">
                <a:latin typeface="Times New Roman" pitchFamily="18" charset="0"/>
                <a:cs typeface="Times New Roman" pitchFamily="18" charset="0"/>
              </a:rPr>
              <a:t>0</a:t>
            </a:r>
            <a:r>
              <a:rPr lang="fr-FR" sz="1700" dirty="0" smtClean="0">
                <a:latin typeface="Times New Roman" pitchFamily="18" charset="0"/>
                <a:cs typeface="Times New Roman" pitchFamily="18" charset="0"/>
              </a:rPr>
              <a:t> =(0,0): </a:t>
            </a:r>
            <a:r>
              <a:rPr lang="fr-FR" sz="1600" dirty="0" smtClean="0">
                <a:latin typeface="Times New Roman" pitchFamily="18" charset="0"/>
                <a:cs typeface="Times New Roman" pitchFamily="18" charset="0"/>
              </a:rPr>
              <a:t>point de départ</a:t>
            </a:r>
          </a:p>
          <a:p>
            <a:pPr>
              <a:buNone/>
            </a:pPr>
            <a:r>
              <a:rPr lang="fr-FR" sz="1700" dirty="0" smtClean="0">
                <a:latin typeface="Times New Roman" pitchFamily="18" charset="0"/>
                <a:cs typeface="Times New Roman" pitchFamily="18" charset="0"/>
              </a:rPr>
              <a:t>     X</a:t>
            </a:r>
            <a:r>
              <a:rPr lang="fr-FR" sz="1700" baseline="-25000" dirty="0" smtClean="0">
                <a:latin typeface="Times New Roman" pitchFamily="18" charset="0"/>
                <a:cs typeface="Times New Roman" pitchFamily="18" charset="0"/>
              </a:rPr>
              <a:t>0</a:t>
            </a:r>
            <a:r>
              <a:rPr lang="fr-FR" sz="1700" dirty="0" smtClean="0">
                <a:latin typeface="Times New Roman" pitchFamily="18" charset="0"/>
                <a:cs typeface="Times New Roman" pitchFamily="18" charset="0"/>
              </a:rPr>
              <a:t> donné                           </a:t>
            </a:r>
            <a:r>
              <a:rPr lang="fr-FR" sz="1700" b="1" i="1" dirty="0" smtClean="0">
                <a:latin typeface="Times New Roman" pitchFamily="18" charset="0"/>
                <a:cs typeface="Times New Roman" pitchFamily="18" charset="0"/>
              </a:rPr>
              <a:t>d : vecteur de direction.</a:t>
            </a:r>
          </a:p>
          <a:p>
            <a:pPr>
              <a:buNone/>
            </a:pPr>
            <a:r>
              <a:rPr lang="fr-FR" sz="1700" b="1" i="1" dirty="0" smtClean="0">
                <a:latin typeface="Times New Roman" pitchFamily="18" charset="0"/>
                <a:cs typeface="Times New Roman" pitchFamily="18" charset="0"/>
              </a:rPr>
              <a:t>                                                t : le pas de la méthode.</a:t>
            </a:r>
          </a:p>
          <a:p>
            <a:pPr>
              <a:buNone/>
            </a:pPr>
            <a:endParaRPr lang="fr-FR" dirty="0"/>
          </a:p>
        </p:txBody>
      </p:sp>
      <p:sp>
        <p:nvSpPr>
          <p:cNvPr id="4" name="Accolade ouvrante 3"/>
          <p:cNvSpPr/>
          <p:nvPr/>
        </p:nvSpPr>
        <p:spPr>
          <a:xfrm>
            <a:off x="642910" y="5214950"/>
            <a:ext cx="71438" cy="5000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a:bodyPr>
          <a:lstStyle/>
          <a:p>
            <a:r>
              <a:rPr lang="fr-FR" sz="3200" dirty="0" smtClean="0">
                <a:latin typeface="Times New Roman" pitchFamily="18" charset="0"/>
                <a:cs typeface="Times New Roman" pitchFamily="18" charset="0"/>
              </a:rPr>
              <a:t>Méthodes de résolution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57298"/>
            <a:ext cx="8229600" cy="4967302"/>
          </a:xfrm>
        </p:spPr>
        <p:txBody>
          <a:bodyPr/>
          <a:lstStyle/>
          <a:p>
            <a:pPr>
              <a:buNone/>
            </a:pPr>
            <a:r>
              <a:rPr lang="fr-FR" sz="1600" b="1" dirty="0" smtClean="0">
                <a:latin typeface="Times New Roman" pitchFamily="18" charset="0"/>
                <a:cs typeface="Times New Roman" pitchFamily="18" charset="0"/>
              </a:rPr>
              <a:t> 3. Définition :</a:t>
            </a: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Soit f une fonction de R</a:t>
            </a:r>
            <a:r>
              <a:rPr lang="fr-FR" sz="1600" baseline="30000" dirty="0" smtClean="0">
                <a:latin typeface="Times New Roman" pitchFamily="18" charset="0"/>
                <a:cs typeface="Times New Roman" pitchFamily="18" charset="0"/>
              </a:rPr>
              <a:t>n</a:t>
            </a:r>
            <a:r>
              <a:rPr lang="fr-FR" sz="1600" dirty="0" smtClean="0">
                <a:latin typeface="Times New Roman" pitchFamily="18" charset="0"/>
                <a:cs typeface="Times New Roman" pitchFamily="18" charset="0"/>
              </a:rPr>
              <a:t> →R, un vecteur ‘d’ est une direction de descente en x s’il existe  T &gt; 0 tel que f(x +td) &lt; f(x), t∈ [0, T].</a:t>
            </a:r>
          </a:p>
          <a:p>
            <a:pPr>
              <a:buNone/>
            </a:pPr>
            <a:endParaRPr lang="fr-FR" sz="1600" b="1" dirty="0" smtClean="0">
              <a:latin typeface="Times New Roman" pitchFamily="18" charset="0"/>
              <a:cs typeface="Times New Roman" pitchFamily="18" charset="0"/>
            </a:endParaRPr>
          </a:p>
          <a:p>
            <a:pPr>
              <a:buNone/>
            </a:pPr>
            <a:r>
              <a:rPr lang="fr-FR" sz="1600" b="1" dirty="0" smtClean="0">
                <a:latin typeface="Times New Roman" pitchFamily="18" charset="0"/>
                <a:cs typeface="Times New Roman" pitchFamily="18" charset="0"/>
              </a:rPr>
              <a:t>Tests d’arrêts :</a:t>
            </a:r>
            <a:endParaRPr lang="fr-FR" sz="1600" dirty="0" smtClean="0">
              <a:latin typeface="Times New Roman" pitchFamily="18" charset="0"/>
              <a:cs typeface="Times New Roman" pitchFamily="18" charset="0"/>
            </a:endParaRPr>
          </a:p>
          <a:p>
            <a:pPr>
              <a:buNone/>
            </a:pPr>
            <a:r>
              <a:rPr lang="fr-FR" sz="1600" b="1" dirty="0" smtClean="0">
                <a:latin typeface="Times New Roman" pitchFamily="18" charset="0"/>
                <a:cs typeface="Times New Roman" pitchFamily="18" charset="0"/>
              </a:rPr>
              <a:t>||g (</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ε , ε≈ 10</a:t>
            </a:r>
            <a:r>
              <a:rPr lang="fr-FR" sz="1600" baseline="30000" dirty="0" smtClean="0">
                <a:latin typeface="Times New Roman" pitchFamily="18" charset="0"/>
                <a:cs typeface="Times New Roman" pitchFamily="18" charset="0"/>
              </a:rPr>
              <a:t>-2</a:t>
            </a:r>
          </a:p>
          <a:p>
            <a:pPr>
              <a:buNone/>
            </a:pPr>
            <a:r>
              <a:rPr lang="fr-FR" sz="1600" baseline="30000" dirty="0" smtClean="0">
                <a:latin typeface="Times New Roman" pitchFamily="18" charset="0"/>
                <a:cs typeface="Times New Roman" pitchFamily="18" charset="0"/>
              </a:rPr>
              <a:t>               </a:t>
            </a:r>
            <a:r>
              <a:rPr lang="fr-FR" sz="2000" b="1" baseline="30000" dirty="0" smtClean="0">
                <a:latin typeface="Times New Roman" pitchFamily="18" charset="0"/>
                <a:cs typeface="Times New Roman" pitchFamily="18" charset="0"/>
              </a:rPr>
              <a:t>ou</a:t>
            </a:r>
            <a:endParaRPr lang="fr-FR" sz="2000" b="1" dirty="0" smtClean="0">
              <a:latin typeface="Times New Roman" pitchFamily="18" charset="0"/>
              <a:cs typeface="Times New Roman" pitchFamily="18" charset="0"/>
            </a:endParaRPr>
          </a:p>
          <a:p>
            <a:pPr>
              <a:buNone/>
            </a:pPr>
            <a:r>
              <a:rPr lang="fr-FR" sz="160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f (</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f(</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ε</a:t>
            </a:r>
          </a:p>
          <a:p>
            <a:pPr>
              <a:buNone/>
            </a:pPr>
            <a:r>
              <a:rPr lang="fr-FR" sz="1600" b="1" dirty="0" smtClean="0">
                <a:latin typeface="Times New Roman" pitchFamily="18" charset="0"/>
                <a:cs typeface="Times New Roman" pitchFamily="18" charset="0"/>
              </a:rPr>
              <a:t>    </a:t>
            </a:r>
          </a:p>
          <a:p>
            <a:pPr>
              <a:buNone/>
            </a:pPr>
            <a:r>
              <a:rPr lang="fr-FR" sz="1600" b="1" dirty="0" smtClean="0">
                <a:latin typeface="Times New Roman" pitchFamily="18" charset="0"/>
                <a:cs typeface="Times New Roman" pitchFamily="18" charset="0"/>
              </a:rPr>
              <a:t>4. La méthode de gradient conjugué :</a:t>
            </a:r>
            <a:endParaRPr lang="fr-FR" sz="1600" dirty="0" smtClean="0">
              <a:latin typeface="Times New Roman" pitchFamily="18" charset="0"/>
              <a:cs typeface="Times New Roman" pitchFamily="18" charset="0"/>
            </a:endParaRPr>
          </a:p>
          <a:p>
            <a:pPr>
              <a:buNone/>
            </a:pPr>
            <a:r>
              <a:rPr lang="fr-FR" sz="1600" b="1" dirty="0" smtClean="0">
                <a:latin typeface="Times New Roman" pitchFamily="18" charset="0"/>
                <a:cs typeface="Times New Roman" pitchFamily="18" charset="0"/>
              </a:rPr>
              <a:t>     4.1 Introduction: </a:t>
            </a:r>
            <a:r>
              <a:rPr lang="fr-FR" sz="1600" dirty="0" smtClean="0">
                <a:latin typeface="Times New Roman" pitchFamily="18" charset="0"/>
                <a:cs typeface="Times New Roman" pitchFamily="18" charset="0"/>
              </a:rPr>
              <a:t>méthode du gradient conjugué est un algorithme pour la solution numérique des systèmes particuliers d'équations linéaires, à savoir ceux dont la matrice est symétrique et définie positive. La méthode du gradient conjugué est une méthode itérative, Cette méthode n’utilise pas la minimisation unidimensionnelle mais plutôt des calculs directes, elle spécifique à la fonction quadratique.</a:t>
            </a:r>
          </a:p>
          <a:p>
            <a:endParaRPr lang="fr-FR" sz="1600" dirty="0" smtClean="0">
              <a:latin typeface="Times New Roman" pitchFamily="18" charset="0"/>
              <a:cs typeface="Times New Roman" pitchFamily="18" charset="0"/>
            </a:endParaRPr>
          </a:p>
          <a:p>
            <a:pPr>
              <a:buNone/>
            </a:pPr>
            <a:endParaRPr lang="fr-FR" sz="1600" dirty="0" smtClean="0">
              <a:latin typeface="Times New Roman" pitchFamily="18" charset="0"/>
              <a:cs typeface="Times New Roman" pitchFamily="18" charset="0"/>
            </a:endParaRPr>
          </a:p>
          <a:p>
            <a:endParaRPr lang="fr-FR" sz="1600" b="1" dirty="0" smtClean="0">
              <a:latin typeface="Times New Roman" pitchFamily="18" charset="0"/>
              <a:cs typeface="Times New Roman" pitchFamily="18" charset="0"/>
            </a:endParaRPr>
          </a:p>
          <a:p>
            <a:pPr>
              <a:buNone/>
            </a:pPr>
            <a:endParaRPr lang="fr-FR" sz="16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571504"/>
          </a:xfrm>
        </p:spPr>
        <p:txBody>
          <a:bodyPr>
            <a:normAutofit/>
          </a:bodyPr>
          <a:lstStyle/>
          <a:p>
            <a:r>
              <a:rPr lang="fr-FR" sz="3200" dirty="0" smtClean="0">
                <a:latin typeface="Times New Roman" pitchFamily="18" charset="0"/>
                <a:cs typeface="Times New Roman" pitchFamily="18" charset="0"/>
              </a:rPr>
              <a:t>Méthodes de résolution</a:t>
            </a:r>
            <a:endParaRPr lang="fr-FR" sz="3200" dirty="0"/>
          </a:p>
        </p:txBody>
      </p:sp>
      <p:sp>
        <p:nvSpPr>
          <p:cNvPr id="3" name="Espace réservé du contenu 2"/>
          <p:cNvSpPr>
            <a:spLocks noGrp="1"/>
          </p:cNvSpPr>
          <p:nvPr>
            <p:ph idx="1"/>
          </p:nvPr>
        </p:nvSpPr>
        <p:spPr>
          <a:xfrm>
            <a:off x="457200" y="1142984"/>
            <a:ext cx="8229600" cy="5181616"/>
          </a:xfrm>
        </p:spPr>
        <p:txBody>
          <a:bodyPr>
            <a:normAutofit/>
          </a:bodyPr>
          <a:lstStyle/>
          <a:p>
            <a:endParaRPr lang="fr-FR" sz="1600" b="1" dirty="0" smtClean="0">
              <a:latin typeface="Times New Roman" pitchFamily="18" charset="0"/>
              <a:cs typeface="Times New Roman" pitchFamily="18" charset="0"/>
            </a:endParaRPr>
          </a:p>
          <a:p>
            <a:r>
              <a:rPr lang="fr-FR" sz="1600" b="1" dirty="0" smtClean="0">
                <a:latin typeface="Times New Roman" pitchFamily="18" charset="0"/>
                <a:cs typeface="Times New Roman" pitchFamily="18" charset="0"/>
              </a:rPr>
              <a:t>b) Algorithme de gradient conjugué :</a:t>
            </a: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Soit x</a:t>
            </a:r>
            <a:r>
              <a:rPr lang="fr-FR" sz="1600" baseline="-25000" dirty="0" smtClean="0">
                <a:latin typeface="Times New Roman" pitchFamily="18" charset="0"/>
                <a:cs typeface="Times New Roman" pitchFamily="18" charset="0"/>
              </a:rPr>
              <a:t>0</a:t>
            </a:r>
            <a:r>
              <a:rPr lang="fr-FR" sz="1600" dirty="0" smtClean="0">
                <a:latin typeface="Times New Roman" pitchFamily="18" charset="0"/>
                <a:cs typeface="Times New Roman" pitchFamily="18" charset="0"/>
              </a:rPr>
              <a:t> : point de départ (fixé).</a:t>
            </a:r>
          </a:p>
          <a:p>
            <a:pPr>
              <a:buNone/>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Posons</a:t>
            </a:r>
            <a:r>
              <a:rPr lang="en-US" sz="1600" dirty="0" smtClean="0">
                <a:latin typeface="Times New Roman" pitchFamily="18" charset="0"/>
                <a:cs typeface="Times New Roman" pitchFamily="18" charset="0"/>
              </a:rPr>
              <a:t> k=0:</a:t>
            </a:r>
            <a:endParaRPr lang="fr-FR"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Calculer</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g</a:t>
            </a:r>
            <a:r>
              <a:rPr lang="en-US" sz="1600" b="1" baseline="-25000" dirty="0" smtClean="0">
                <a:latin typeface="Times New Roman" pitchFamily="18" charset="0"/>
                <a:cs typeface="Times New Roman" pitchFamily="18" charset="0"/>
              </a:rPr>
              <a:t>0 </a:t>
            </a:r>
            <a:r>
              <a:rPr lang="en-US" sz="1600" b="1" dirty="0" smtClean="0">
                <a:latin typeface="Times New Roman" pitchFamily="18" charset="0"/>
                <a:cs typeface="Times New Roman" pitchFamily="18" charset="0"/>
              </a:rPr>
              <a:t>=</a:t>
            </a:r>
            <a:r>
              <a:rPr lang="en-US" sz="1600" b="1" baseline="-250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f (x</a:t>
            </a:r>
            <a:r>
              <a:rPr lang="en-US" sz="1600" b="1" baseline="-25000" dirty="0" smtClean="0">
                <a:latin typeface="Times New Roman" pitchFamily="18" charset="0"/>
                <a:cs typeface="Times New Roman" pitchFamily="18" charset="0"/>
              </a:rPr>
              <a:t>0</a:t>
            </a:r>
            <a:r>
              <a:rPr lang="en-US" sz="1600" b="1" dirty="0" smtClean="0">
                <a:latin typeface="Times New Roman" pitchFamily="18" charset="0"/>
                <a:cs typeface="Times New Roman" pitchFamily="18" charset="0"/>
              </a:rPr>
              <a:t>) = A x</a:t>
            </a:r>
            <a:r>
              <a:rPr lang="en-US" sz="1600" b="1" baseline="-25000" dirty="0" smtClean="0">
                <a:latin typeface="Times New Roman" pitchFamily="18" charset="0"/>
                <a:cs typeface="Times New Roman" pitchFamily="18" charset="0"/>
              </a:rPr>
              <a:t>0 </a:t>
            </a:r>
            <a:r>
              <a:rPr lang="en-US" sz="1600" b="1" dirty="0" smtClean="0">
                <a:latin typeface="Times New Roman" pitchFamily="18" charset="0"/>
                <a:cs typeface="Times New Roman" pitchFamily="18" charset="0"/>
              </a:rPr>
              <a:t>+b</a:t>
            </a:r>
            <a:endParaRPr lang="en-US" sz="1600" b="1" baseline="-250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posons</a:t>
            </a:r>
            <a:r>
              <a:rPr lang="en-US" sz="1600" b="1" dirty="0" smtClean="0">
                <a:latin typeface="Times New Roman" pitchFamily="18" charset="0"/>
                <a:cs typeface="Times New Roman" pitchFamily="18" charset="0"/>
              </a:rPr>
              <a:t>: d</a:t>
            </a:r>
            <a:r>
              <a:rPr lang="en-US" sz="1600" b="1" baseline="-25000" dirty="0" smtClean="0">
                <a:latin typeface="Times New Roman" pitchFamily="18" charset="0"/>
                <a:cs typeface="Times New Roman" pitchFamily="18" charset="0"/>
              </a:rPr>
              <a:t>0</a:t>
            </a:r>
            <a:r>
              <a:rPr lang="en-US" sz="1600" b="1" dirty="0" smtClean="0">
                <a:latin typeface="Times New Roman" pitchFamily="18" charset="0"/>
                <a:cs typeface="Times New Roman" pitchFamily="18" charset="0"/>
              </a:rPr>
              <a:t> = - g</a:t>
            </a:r>
            <a:r>
              <a:rPr lang="en-US" sz="1600" b="1" baseline="-25000" dirty="0" smtClean="0">
                <a:latin typeface="Times New Roman" pitchFamily="18" charset="0"/>
                <a:cs typeface="Times New Roman" pitchFamily="18" charset="0"/>
              </a:rPr>
              <a:t>0 </a:t>
            </a:r>
            <a:r>
              <a:rPr lang="en-US" sz="1600" b="1" dirty="0" smtClean="0">
                <a:latin typeface="Times New Roman" pitchFamily="18" charset="0"/>
                <a:cs typeface="Times New Roman" pitchFamily="18" charset="0"/>
              </a:rPr>
              <a:t>                              </a:t>
            </a:r>
            <a:endParaRPr lang="fr-FR"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 While g</a:t>
            </a:r>
            <a:r>
              <a:rPr lang="en-US" sz="1600" baseline="-25000" dirty="0" smtClean="0">
                <a:latin typeface="Times New Roman" pitchFamily="18" charset="0"/>
                <a:cs typeface="Times New Roman" pitchFamily="18" charset="0"/>
              </a:rPr>
              <a:t>0</a:t>
            </a:r>
            <a:r>
              <a:rPr lang="en-US" sz="1600" dirty="0" smtClean="0">
                <a:latin typeface="Times New Roman" pitchFamily="18" charset="0"/>
                <a:cs typeface="Times New Roman" pitchFamily="18" charset="0"/>
              </a:rPr>
              <a:t>≠0 </a:t>
            </a:r>
            <a:endParaRPr lang="fr-FR"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 l’itération k calculer , on est au point </a:t>
            </a:r>
            <a:r>
              <a:rPr lang="en-US" sz="1600" b="1" dirty="0" err="1" smtClean="0">
                <a:latin typeface="Times New Roman" pitchFamily="18" charset="0"/>
                <a:cs typeface="Times New Roman" pitchFamily="18" charset="0"/>
              </a:rPr>
              <a:t>x</a:t>
            </a:r>
            <a:r>
              <a:rPr lang="en-US" sz="1600" b="1" baseline="-25000" dirty="0" err="1" smtClean="0">
                <a:latin typeface="Times New Roman" pitchFamily="18" charset="0"/>
                <a:cs typeface="Times New Roman" pitchFamily="18" charset="0"/>
              </a:rPr>
              <a:t>k</a:t>
            </a: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x</a:t>
            </a:r>
            <a:r>
              <a:rPr lang="fr-FR" sz="1600" b="1" baseline="-25000" dirty="0" err="1" smtClean="0">
                <a:latin typeface="Times New Roman" pitchFamily="18" charset="0"/>
                <a:cs typeface="Times New Roman" pitchFamily="18" charset="0"/>
              </a:rPr>
              <a:t>k</a:t>
            </a:r>
            <a:r>
              <a:rPr lang="fr-FR" sz="1600" b="1" baseline="-25000" dirty="0" smtClean="0">
                <a:latin typeface="Times New Roman" pitchFamily="18" charset="0"/>
                <a:cs typeface="Times New Roman" pitchFamily="18" charset="0"/>
              </a:rPr>
              <a:t>+1 </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x</a:t>
            </a:r>
            <a:r>
              <a:rPr lang="fr-FR" sz="1600" b="1" baseline="-25000" dirty="0" err="1" smtClean="0">
                <a:latin typeface="Times New Roman" pitchFamily="18" charset="0"/>
                <a:cs typeface="Times New Roman" pitchFamily="18" charset="0"/>
              </a:rPr>
              <a:t>k</a:t>
            </a:r>
            <a:r>
              <a:rPr lang="fr-FR" sz="1600" b="1" baseline="-25000" dirty="0" smtClean="0">
                <a:latin typeface="Times New Roman" pitchFamily="18" charset="0"/>
                <a:cs typeface="Times New Roman" pitchFamily="18" charset="0"/>
              </a:rPr>
              <a:t> </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λ</a:t>
            </a:r>
            <a:r>
              <a:rPr lang="fr-FR" sz="1600" b="1" baseline="-25000" dirty="0" err="1" smtClean="0">
                <a:latin typeface="Times New Roman" pitchFamily="18" charset="0"/>
                <a:cs typeface="Times New Roman" pitchFamily="18" charset="0"/>
              </a:rPr>
              <a:t>k</a:t>
            </a:r>
            <a:r>
              <a:rPr lang="fr-FR" sz="1600" b="1" baseline="-25000"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d</a:t>
            </a:r>
            <a:r>
              <a:rPr lang="fr-FR" sz="1600" b="1" baseline="-25000" dirty="0" err="1" smtClean="0">
                <a:latin typeface="Times New Roman" pitchFamily="18" charset="0"/>
                <a:cs typeface="Times New Roman" pitchFamily="18" charset="0"/>
              </a:rPr>
              <a:t>k</a:t>
            </a:r>
            <a:r>
              <a:rPr lang="fr-FR" sz="16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t>
            </a:r>
          </a:p>
          <a:p>
            <a:pPr>
              <a:buNone/>
            </a:pPr>
            <a:r>
              <a:rPr lang="fr-FR" sz="1600" dirty="0" smtClean="0">
                <a:latin typeface="Times New Roman" pitchFamily="18" charset="0"/>
                <a:cs typeface="Times New Roman" pitchFamily="18" charset="0"/>
              </a:rPr>
              <a:t>                    Avec : </a:t>
            </a:r>
          </a:p>
          <a:p>
            <a:pPr>
              <a:buNone/>
            </a:pPr>
            <a:r>
              <a:rPr lang="fr-FR" sz="1600" dirty="0" smtClean="0">
                <a:latin typeface="Times New Roman" pitchFamily="18" charset="0"/>
                <a:cs typeface="Times New Roman" pitchFamily="18" charset="0"/>
              </a:rPr>
              <a:t>                                    </a:t>
            </a:r>
            <a:r>
              <a:rPr lang="fr-FR" sz="1600" b="1" dirty="0" smtClean="0">
                <a:latin typeface="Times New Roman" pitchFamily="18" charset="0"/>
                <a:cs typeface="Times New Roman" pitchFamily="18" charset="0"/>
              </a:rPr>
              <a:t>λ</a:t>
            </a:r>
            <a:r>
              <a:rPr lang="en-US" sz="1600" b="1" baseline="-25000" dirty="0" smtClean="0">
                <a:latin typeface="Times New Roman" pitchFamily="18" charset="0"/>
                <a:cs typeface="Times New Roman" pitchFamily="18" charset="0"/>
              </a:rPr>
              <a:t>k </a:t>
            </a:r>
            <a:r>
              <a:rPr lang="en-US" sz="1600" b="1" dirty="0" smtClean="0">
                <a:latin typeface="Times New Roman" pitchFamily="18" charset="0"/>
                <a:cs typeface="Times New Roman" pitchFamily="18" charset="0"/>
              </a:rPr>
              <a:t>= - </a:t>
            </a:r>
            <a:r>
              <a:rPr lang="en-US" sz="1600" b="1" dirty="0" err="1" smtClean="0">
                <a:latin typeface="Times New Roman" pitchFamily="18" charset="0"/>
                <a:cs typeface="Times New Roman" pitchFamily="18" charset="0"/>
              </a:rPr>
              <a:t>g</a:t>
            </a:r>
            <a:r>
              <a:rPr lang="en-US" sz="1600" b="1" baseline="-25000" dirty="0" err="1" smtClean="0">
                <a:latin typeface="Times New Roman" pitchFamily="18" charset="0"/>
                <a:cs typeface="Times New Roman" pitchFamily="18" charset="0"/>
              </a:rPr>
              <a:t>k</a:t>
            </a:r>
            <a:r>
              <a:rPr lang="en-US" sz="1600" b="1" baseline="30000" dirty="0" err="1" smtClean="0">
                <a:latin typeface="Times New Roman" pitchFamily="18" charset="0"/>
                <a:cs typeface="Times New Roman" pitchFamily="18" charset="0"/>
              </a:rPr>
              <a:t>T</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d</a:t>
            </a:r>
            <a:r>
              <a:rPr lang="en-US" sz="1600" b="1" baseline="-25000" dirty="0" err="1" smtClean="0">
                <a:latin typeface="Times New Roman" pitchFamily="18" charset="0"/>
                <a:cs typeface="Times New Roman" pitchFamily="18" charset="0"/>
              </a:rPr>
              <a:t>k</a:t>
            </a:r>
            <a:r>
              <a:rPr lang="en-US" sz="1600" b="1" baseline="-250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d</a:t>
            </a:r>
            <a:r>
              <a:rPr lang="en-US" sz="1600" b="1" baseline="-25000" dirty="0" err="1" smtClean="0">
                <a:latin typeface="Times New Roman" pitchFamily="18" charset="0"/>
                <a:cs typeface="Times New Roman" pitchFamily="18" charset="0"/>
              </a:rPr>
              <a:t>k</a:t>
            </a:r>
            <a:r>
              <a:rPr lang="en-US" sz="1600" b="1" baseline="30000" dirty="0" err="1" smtClean="0">
                <a:latin typeface="Times New Roman" pitchFamily="18" charset="0"/>
                <a:cs typeface="Times New Roman" pitchFamily="18" charset="0"/>
              </a:rPr>
              <a:t>T</a:t>
            </a:r>
            <a:r>
              <a:rPr lang="en-US" sz="1600" b="1" baseline="300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A </a:t>
            </a:r>
            <a:r>
              <a:rPr lang="en-US" sz="1600" b="1" dirty="0" err="1" smtClean="0">
                <a:latin typeface="Times New Roman" pitchFamily="18" charset="0"/>
                <a:cs typeface="Times New Roman" pitchFamily="18" charset="0"/>
              </a:rPr>
              <a:t>d</a:t>
            </a:r>
            <a:r>
              <a:rPr lang="en-US" sz="1600" b="1" baseline="-25000" dirty="0" err="1" smtClean="0">
                <a:latin typeface="Times New Roman" pitchFamily="18" charset="0"/>
                <a:cs typeface="Times New Roman" pitchFamily="18" charset="0"/>
              </a:rPr>
              <a:t>k</a:t>
            </a:r>
            <a:r>
              <a:rPr lang="en-US" sz="1600" b="1" dirty="0" smtClean="0">
                <a:latin typeface="Times New Roman" pitchFamily="18" charset="0"/>
                <a:cs typeface="Times New Roman" pitchFamily="18" charset="0"/>
              </a:rPr>
              <a:t> ;</a:t>
            </a:r>
            <a:endParaRPr lang="fr-FR"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d</a:t>
            </a:r>
            <a:r>
              <a:rPr lang="en-US" sz="1600" b="1" baseline="-25000" dirty="0" smtClean="0">
                <a:latin typeface="Times New Roman" pitchFamily="18" charset="0"/>
                <a:cs typeface="Times New Roman" pitchFamily="18" charset="0"/>
              </a:rPr>
              <a:t>k+1</a:t>
            </a:r>
            <a:r>
              <a:rPr lang="en-US" sz="1600" b="1" dirty="0" smtClean="0">
                <a:latin typeface="Times New Roman" pitchFamily="18" charset="0"/>
                <a:cs typeface="Times New Roman" pitchFamily="18" charset="0"/>
              </a:rPr>
              <a:t> = - g</a:t>
            </a:r>
            <a:r>
              <a:rPr lang="en-US" sz="1600" b="1" baseline="-25000" dirty="0" smtClean="0">
                <a:latin typeface="Times New Roman" pitchFamily="18" charset="0"/>
                <a:cs typeface="Times New Roman" pitchFamily="18" charset="0"/>
              </a:rPr>
              <a:t>k+1 </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B</a:t>
            </a:r>
            <a:r>
              <a:rPr lang="en-US" sz="1600" b="1" baseline="-25000" dirty="0" err="1" smtClean="0">
                <a:latin typeface="Times New Roman" pitchFamily="18" charset="0"/>
                <a:cs typeface="Times New Roman" pitchFamily="18" charset="0"/>
              </a:rPr>
              <a:t>k</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d</a:t>
            </a:r>
            <a:r>
              <a:rPr lang="en-US" sz="1600" b="1" baseline="-25000" dirty="0" err="1" smtClean="0">
                <a:latin typeface="Times New Roman" pitchFamily="18" charset="0"/>
                <a:cs typeface="Times New Roman" pitchFamily="18" charset="0"/>
              </a:rPr>
              <a:t>k</a:t>
            </a:r>
            <a:r>
              <a:rPr lang="en-US" sz="1600" b="1" dirty="0" smtClean="0">
                <a:latin typeface="Times New Roman" pitchFamily="18" charset="0"/>
                <a:cs typeface="Times New Roman" pitchFamily="18" charset="0"/>
              </a:rPr>
              <a:t> ;</a:t>
            </a:r>
            <a:endParaRPr lang="fr-FR"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B</a:t>
            </a:r>
            <a:r>
              <a:rPr lang="en-US" sz="1600" b="1" baseline="-25000" dirty="0" err="1" smtClean="0">
                <a:latin typeface="Times New Roman" pitchFamily="18" charset="0"/>
                <a:cs typeface="Times New Roman" pitchFamily="18" charset="0"/>
              </a:rPr>
              <a:t>k</a:t>
            </a:r>
            <a:r>
              <a:rPr lang="en-US" sz="1600" b="1" dirty="0" smtClean="0">
                <a:latin typeface="Times New Roman" pitchFamily="18" charset="0"/>
                <a:cs typeface="Times New Roman" pitchFamily="18" charset="0"/>
              </a:rPr>
              <a:t> = g</a:t>
            </a:r>
            <a:r>
              <a:rPr lang="en-US" sz="1600" b="1" baseline="-25000" dirty="0" smtClean="0">
                <a:latin typeface="Times New Roman" pitchFamily="18" charset="0"/>
                <a:cs typeface="Times New Roman" pitchFamily="18" charset="0"/>
              </a:rPr>
              <a:t>k+1</a:t>
            </a:r>
            <a:r>
              <a:rPr lang="en-US" sz="1600" b="1" baseline="30000" dirty="0" smtClean="0">
                <a:latin typeface="Times New Roman" pitchFamily="18" charset="0"/>
                <a:cs typeface="Times New Roman" pitchFamily="18" charset="0"/>
              </a:rPr>
              <a:t>T</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Ad</a:t>
            </a:r>
            <a:r>
              <a:rPr lang="en-US" sz="1600" b="1" baseline="-25000" dirty="0" err="1" smtClean="0">
                <a:latin typeface="Times New Roman" pitchFamily="18" charset="0"/>
                <a:cs typeface="Times New Roman" pitchFamily="18" charset="0"/>
              </a:rPr>
              <a:t>k</a:t>
            </a:r>
            <a:r>
              <a:rPr lang="en-US" sz="1600" b="1" dirty="0" smtClean="0">
                <a:latin typeface="Times New Roman" pitchFamily="18" charset="0"/>
                <a:cs typeface="Times New Roman" pitchFamily="18" charset="0"/>
              </a:rPr>
              <a:t> / </a:t>
            </a:r>
            <a:r>
              <a:rPr lang="en-US" sz="1600" b="1" dirty="0" err="1" smtClean="0">
                <a:latin typeface="Times New Roman" pitchFamily="18" charset="0"/>
                <a:cs typeface="Times New Roman" pitchFamily="18" charset="0"/>
              </a:rPr>
              <a:t>d</a:t>
            </a:r>
            <a:r>
              <a:rPr lang="en-US" sz="1600" b="1" baseline="-25000" dirty="0" err="1" smtClean="0">
                <a:latin typeface="Times New Roman" pitchFamily="18" charset="0"/>
                <a:cs typeface="Times New Roman" pitchFamily="18" charset="0"/>
              </a:rPr>
              <a:t>k</a:t>
            </a:r>
            <a:r>
              <a:rPr lang="en-US" sz="1600" b="1" baseline="30000" dirty="0" err="1" smtClean="0">
                <a:latin typeface="Times New Roman" pitchFamily="18" charset="0"/>
                <a:cs typeface="Times New Roman" pitchFamily="18" charset="0"/>
              </a:rPr>
              <a:t>T</a:t>
            </a:r>
            <a:r>
              <a:rPr lang="en-US" sz="1600" b="1" dirty="0" smtClean="0">
                <a:latin typeface="Times New Roman" pitchFamily="18" charset="0"/>
                <a:cs typeface="Times New Roman" pitchFamily="18" charset="0"/>
              </a:rPr>
              <a:t> A </a:t>
            </a:r>
            <a:r>
              <a:rPr lang="en-US" sz="1600" b="1" dirty="0" err="1" smtClean="0">
                <a:latin typeface="Times New Roman" pitchFamily="18" charset="0"/>
                <a:cs typeface="Times New Roman" pitchFamily="18" charset="0"/>
              </a:rPr>
              <a:t>d</a:t>
            </a:r>
            <a:r>
              <a:rPr lang="en-US" sz="1600" b="1" baseline="-25000" dirty="0" err="1" smtClean="0">
                <a:latin typeface="Times New Roman" pitchFamily="18" charset="0"/>
                <a:cs typeface="Times New Roman" pitchFamily="18" charset="0"/>
              </a:rPr>
              <a:t>k</a:t>
            </a:r>
            <a:r>
              <a:rPr lang="en-US" sz="1600" b="1" baseline="-250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a:t>
            </a:r>
            <a:endParaRPr lang="fr-FR"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K: = k+1 ;</a:t>
            </a:r>
            <a:endParaRPr lang="fr-FR"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End (while).</a:t>
            </a:r>
            <a:endParaRPr lang="fr-FR"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*test  </a:t>
            </a:r>
            <a:r>
              <a:rPr lang="en-US" sz="1600" dirty="0" err="1" smtClean="0">
                <a:latin typeface="Times New Roman" pitchFamily="18" charset="0"/>
                <a:cs typeface="Times New Roman" pitchFamily="18" charset="0"/>
              </a:rPr>
              <a:t>d’arrêt</a:t>
            </a:r>
            <a:r>
              <a:rPr lang="en-US" sz="1600" dirty="0" smtClean="0">
                <a:latin typeface="Times New Roman" pitchFamily="18" charset="0"/>
                <a:cs typeface="Times New Roman" pitchFamily="18" charset="0"/>
              </a:rPr>
              <a:t>.</a:t>
            </a:r>
          </a:p>
          <a:p>
            <a:pPr>
              <a:buNone/>
            </a:pPr>
            <a:r>
              <a:rPr lang="en-US" sz="1600" dirty="0" smtClean="0">
                <a:latin typeface="Times New Roman" pitchFamily="18" charset="0"/>
                <a:cs typeface="Times New Roman" pitchFamily="18" charset="0"/>
              </a:rPr>
              <a:t>      </a:t>
            </a:r>
            <a:endParaRPr lang="fr-FR" sz="1600" dirty="0" smtClean="0">
              <a:latin typeface="Times New Roman" pitchFamily="18" charset="0"/>
              <a:cs typeface="Times New Roman" pitchFamily="18" charset="0"/>
            </a:endParaRPr>
          </a:p>
          <a:p>
            <a:pPr>
              <a:buNone/>
            </a:pPr>
            <a:endParaRPr lang="fr-FR" dirty="0"/>
          </a:p>
        </p:txBody>
      </p:sp>
      <p:sp>
        <p:nvSpPr>
          <p:cNvPr id="5" name="Triangle isocèle 4"/>
          <p:cNvSpPr/>
          <p:nvPr/>
        </p:nvSpPr>
        <p:spPr>
          <a:xfrm rot="10800000">
            <a:off x="2857488" y="2428868"/>
            <a:ext cx="142876" cy="142876"/>
          </a:xfrm>
          <a:prstGeom prst="triangle">
            <a:avLst>
              <a:gd name="adj" fmla="val 521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20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ormAutofit/>
          </a:bodyPr>
          <a:lstStyle/>
          <a:p>
            <a:r>
              <a:rPr lang="fr-FR" sz="3200" dirty="0" smtClean="0">
                <a:latin typeface="Times New Roman" pitchFamily="18" charset="0"/>
                <a:cs typeface="Times New Roman" pitchFamily="18" charset="0"/>
              </a:rPr>
              <a:t>Exemple</a:t>
            </a:r>
            <a:r>
              <a:rPr lang="fr-FR" dirty="0" smtClean="0"/>
              <a:t>:</a:t>
            </a:r>
            <a:endParaRPr lang="fr-FR" dirty="0"/>
          </a:p>
        </p:txBody>
      </p:sp>
      <p:sp>
        <p:nvSpPr>
          <p:cNvPr id="3" name="Espace réservé du contenu 2"/>
          <p:cNvSpPr>
            <a:spLocks noGrp="1"/>
          </p:cNvSpPr>
          <p:nvPr>
            <p:ph idx="1"/>
          </p:nvPr>
        </p:nvSpPr>
        <p:spPr>
          <a:xfrm>
            <a:off x="457200" y="1500174"/>
            <a:ext cx="8229600" cy="4824426"/>
          </a:xfrm>
        </p:spPr>
        <p:txBody>
          <a:bodyPr>
            <a:noAutofit/>
          </a:bodyPr>
          <a:lstStyle/>
          <a:p>
            <a:pPr>
              <a:buNone/>
            </a:pPr>
            <a:r>
              <a:rPr lang="en-US" sz="1600" dirty="0" err="1" smtClean="0"/>
              <a:t>Exemple</a:t>
            </a:r>
            <a:r>
              <a:rPr lang="en-US" sz="1600" dirty="0" smtClean="0"/>
              <a:t> :</a:t>
            </a:r>
            <a:endParaRPr lang="fr-FR" sz="1600" dirty="0" smtClean="0"/>
          </a:p>
          <a:p>
            <a:pPr>
              <a:buNone/>
            </a:pPr>
            <a:r>
              <a:rPr lang="en-US" sz="1600" b="1" dirty="0" smtClean="0">
                <a:latin typeface="Times New Roman" pitchFamily="18" charset="0"/>
                <a:cs typeface="Times New Roman" pitchFamily="18" charset="0"/>
              </a:rPr>
              <a:t>Opt f(x) = x</a:t>
            </a:r>
            <a:r>
              <a:rPr lang="en-US" sz="1600" b="1" baseline="-25000" dirty="0" smtClean="0">
                <a:latin typeface="Times New Roman" pitchFamily="18" charset="0"/>
                <a:cs typeface="Times New Roman" pitchFamily="18" charset="0"/>
              </a:rPr>
              <a:t>1</a:t>
            </a:r>
            <a:r>
              <a:rPr lang="en-US" sz="1600" b="1" baseline="30000" dirty="0" smtClean="0">
                <a:latin typeface="Times New Roman" pitchFamily="18" charset="0"/>
                <a:cs typeface="Times New Roman" pitchFamily="18" charset="0"/>
              </a:rPr>
              <a:t>2 </a:t>
            </a:r>
            <a:r>
              <a:rPr lang="en-US" sz="1600" b="1" dirty="0" smtClean="0">
                <a:latin typeface="Times New Roman" pitchFamily="18" charset="0"/>
                <a:cs typeface="Times New Roman" pitchFamily="18" charset="0"/>
              </a:rPr>
              <a:t>  + 2x</a:t>
            </a:r>
            <a:r>
              <a:rPr lang="en-US" sz="1600" b="1" baseline="-25000" dirty="0" smtClean="0">
                <a:latin typeface="Times New Roman" pitchFamily="18" charset="0"/>
                <a:cs typeface="Times New Roman" pitchFamily="18" charset="0"/>
              </a:rPr>
              <a:t>2</a:t>
            </a:r>
            <a:r>
              <a:rPr lang="en-US" sz="1600" b="1" baseline="30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 -2x</a:t>
            </a:r>
            <a:r>
              <a:rPr lang="en-US" sz="1600" b="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 – 2x</a:t>
            </a:r>
            <a:r>
              <a:rPr lang="en-US" sz="1600" b="1" baseline="-25000" dirty="0" smtClean="0">
                <a:latin typeface="Times New Roman" pitchFamily="18" charset="0"/>
                <a:cs typeface="Times New Roman" pitchFamily="18" charset="0"/>
              </a:rPr>
              <a:t>1</a:t>
            </a:r>
            <a:r>
              <a:rPr lang="en-US" sz="1600" b="1" dirty="0" smtClean="0">
                <a:latin typeface="Times New Roman" pitchFamily="18" charset="0"/>
                <a:cs typeface="Times New Roman" pitchFamily="18" charset="0"/>
              </a:rPr>
              <a:t>x</a:t>
            </a:r>
            <a:r>
              <a:rPr lang="en-US" sz="1600" b="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a:t>
            </a:r>
            <a:endParaRPr lang="fr-FR"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g(x) = (2x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2x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4x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 – 2x</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2 ).</a:t>
            </a:r>
          </a:p>
          <a:p>
            <a:pPr>
              <a:buNone/>
            </a:pPr>
            <a:r>
              <a:rPr lang="fr-FR" sz="1600" dirty="0" smtClean="0">
                <a:latin typeface="Times New Roman" pitchFamily="18" charset="0"/>
                <a:cs typeface="Times New Roman" pitchFamily="18" charset="0"/>
              </a:rPr>
              <a:t>        H(x) =   2       -2   </a:t>
            </a:r>
          </a:p>
          <a:p>
            <a:pPr>
              <a:buNone/>
            </a:pPr>
            <a:r>
              <a:rPr lang="fr-FR" sz="1600" dirty="0" smtClean="0">
                <a:latin typeface="Times New Roman" pitchFamily="18" charset="0"/>
                <a:cs typeface="Times New Roman" pitchFamily="18" charset="0"/>
              </a:rPr>
              <a:t>                     -2       4   </a:t>
            </a:r>
          </a:p>
          <a:p>
            <a:pPr>
              <a:buNone/>
            </a:pPr>
            <a:r>
              <a:rPr lang="fr-FR" sz="1600" b="1" dirty="0" smtClean="0"/>
              <a:t>      </a:t>
            </a:r>
            <a:r>
              <a:rPr lang="fr-FR" sz="1600" dirty="0" smtClean="0">
                <a:latin typeface="Times New Roman" pitchFamily="18" charset="0"/>
                <a:cs typeface="Times New Roman" pitchFamily="18" charset="0"/>
              </a:rPr>
              <a:t>H(x) est définie positive et constant donc : f(x)</a:t>
            </a:r>
            <a:r>
              <a:rPr lang="fr-FR" sz="1600" b="1" dirty="0" smtClean="0">
                <a:latin typeface="Times New Roman" pitchFamily="18" charset="0"/>
                <a:cs typeface="Times New Roman" pitchFamily="18" charset="0"/>
              </a:rPr>
              <a:t> est </a:t>
            </a:r>
            <a:r>
              <a:rPr lang="fr-FR" sz="1600" dirty="0" smtClean="0">
                <a:latin typeface="Times New Roman" pitchFamily="18" charset="0"/>
                <a:cs typeface="Times New Roman" pitchFamily="18" charset="0"/>
              </a:rPr>
              <a:t>une fonction quadratique.</a:t>
            </a:r>
          </a:p>
          <a:p>
            <a:pPr lvl="0">
              <a:buNone/>
            </a:pPr>
            <a:r>
              <a:rPr lang="fr-FR" sz="1600" dirty="0" smtClean="0"/>
              <a:t>k=0 : x</a:t>
            </a:r>
            <a:r>
              <a:rPr lang="fr-FR" sz="1600" baseline="-25000" dirty="0" smtClean="0"/>
              <a:t>0</a:t>
            </a:r>
            <a:r>
              <a:rPr lang="fr-FR" sz="1600" dirty="0" smtClean="0"/>
              <a:t> = (0,0), d</a:t>
            </a:r>
            <a:r>
              <a:rPr lang="fr-FR" sz="1600" baseline="-25000" dirty="0" smtClean="0"/>
              <a:t>0</a:t>
            </a:r>
            <a:r>
              <a:rPr lang="fr-FR" sz="1600" dirty="0" smtClean="0"/>
              <a:t> = - g</a:t>
            </a:r>
            <a:r>
              <a:rPr lang="fr-FR" sz="1600" baseline="-25000" dirty="0" smtClean="0"/>
              <a:t>0</a:t>
            </a:r>
            <a:r>
              <a:rPr lang="fr-FR" sz="1600" dirty="0" smtClean="0"/>
              <a:t> =     0</a:t>
            </a:r>
          </a:p>
          <a:p>
            <a:pPr>
              <a:buNone/>
            </a:pPr>
            <a:r>
              <a:rPr lang="fr-FR" sz="1600" dirty="0" smtClean="0"/>
              <a:t>                                                -2 </a:t>
            </a:r>
          </a:p>
          <a:p>
            <a:pPr>
              <a:buNone/>
            </a:pPr>
            <a:r>
              <a:rPr lang="fr-FR" sz="1600" dirty="0" smtClean="0"/>
              <a:t>                                                   	</a:t>
            </a:r>
          </a:p>
          <a:p>
            <a:pPr>
              <a:buNone/>
            </a:pPr>
            <a:r>
              <a:rPr lang="fr-FR" sz="1600" dirty="0" smtClean="0"/>
              <a:t>                                                                         </a:t>
            </a:r>
            <a:r>
              <a:rPr lang="fr-FR" sz="1600" b="1" dirty="0" smtClean="0"/>
              <a:t>0                2    -2      0</a:t>
            </a:r>
            <a:endParaRPr lang="fr-FR" sz="1600" dirty="0" smtClean="0"/>
          </a:p>
          <a:p>
            <a:pPr>
              <a:buNone/>
            </a:pPr>
            <a:r>
              <a:rPr lang="en-US" sz="1600" dirty="0" smtClean="0"/>
              <a:t>          </a:t>
            </a:r>
            <a:r>
              <a:rPr lang="fr-FR" sz="1600" b="1" dirty="0" smtClean="0"/>
              <a:t>λ</a:t>
            </a:r>
            <a:r>
              <a:rPr lang="en-US" sz="1600" b="1" baseline="-25000" dirty="0" smtClean="0"/>
              <a:t>k </a:t>
            </a:r>
            <a:r>
              <a:rPr lang="en-US" sz="1600" b="1" dirty="0" smtClean="0"/>
              <a:t>= - </a:t>
            </a:r>
            <a:r>
              <a:rPr lang="en-US" sz="1600" b="1" dirty="0" err="1" smtClean="0"/>
              <a:t>g</a:t>
            </a:r>
            <a:r>
              <a:rPr lang="en-US" sz="1600" b="1" baseline="-25000" dirty="0" err="1" smtClean="0"/>
              <a:t>k</a:t>
            </a:r>
            <a:r>
              <a:rPr lang="en-US" sz="1600" b="1" baseline="30000" dirty="0" err="1" smtClean="0"/>
              <a:t>T</a:t>
            </a:r>
            <a:r>
              <a:rPr lang="en-US" sz="1600" b="1" dirty="0" smtClean="0"/>
              <a:t> </a:t>
            </a:r>
            <a:r>
              <a:rPr lang="en-US" sz="1600" b="1" dirty="0" err="1" smtClean="0"/>
              <a:t>d</a:t>
            </a:r>
            <a:r>
              <a:rPr lang="en-US" sz="1600" b="1" baseline="-25000" dirty="0" err="1" smtClean="0"/>
              <a:t>k</a:t>
            </a:r>
            <a:r>
              <a:rPr lang="en-US" sz="1600" b="1" baseline="-25000" dirty="0" smtClean="0"/>
              <a:t>  </a:t>
            </a:r>
            <a:r>
              <a:rPr lang="en-US" sz="1600" b="1" dirty="0" smtClean="0"/>
              <a:t>/ </a:t>
            </a:r>
            <a:r>
              <a:rPr lang="en-US" sz="1600" b="1" dirty="0" err="1" smtClean="0"/>
              <a:t>d</a:t>
            </a:r>
            <a:r>
              <a:rPr lang="en-US" sz="1600" b="1" baseline="-25000" dirty="0" err="1" smtClean="0"/>
              <a:t>k</a:t>
            </a:r>
            <a:r>
              <a:rPr lang="en-US" sz="1600" b="1" baseline="30000" dirty="0" err="1" smtClean="0"/>
              <a:t>T</a:t>
            </a:r>
            <a:r>
              <a:rPr lang="en-US" sz="1600" b="1" baseline="30000" dirty="0" smtClean="0"/>
              <a:t> </a:t>
            </a:r>
            <a:r>
              <a:rPr lang="en-US" sz="1600" b="1" dirty="0" smtClean="0"/>
              <a:t>A </a:t>
            </a:r>
            <a:r>
              <a:rPr lang="en-US" sz="1600" b="1" dirty="0" err="1" smtClean="0"/>
              <a:t>d</a:t>
            </a:r>
            <a:r>
              <a:rPr lang="en-US" sz="1600" b="1" baseline="-25000" dirty="0" err="1" smtClean="0"/>
              <a:t>k</a:t>
            </a:r>
            <a:r>
              <a:rPr lang="en-US" sz="1600" b="1" dirty="0" smtClean="0"/>
              <a:t> =&gt;</a:t>
            </a:r>
            <a:r>
              <a:rPr lang="fr-FR" sz="1600" dirty="0" smtClean="0"/>
              <a:t>λ</a:t>
            </a:r>
            <a:r>
              <a:rPr lang="en-US" sz="1600" baseline="-25000" dirty="0" smtClean="0"/>
              <a:t>0 </a:t>
            </a:r>
            <a:r>
              <a:rPr lang="en-US" sz="1600" dirty="0" smtClean="0"/>
              <a:t>=-(0,-2)  2   /(0,2)   </a:t>
            </a:r>
            <a:r>
              <a:rPr lang="en-US" sz="1600" b="1" dirty="0" smtClean="0"/>
              <a:t>-</a:t>
            </a:r>
            <a:r>
              <a:rPr lang="en-US" sz="1600" dirty="0" smtClean="0"/>
              <a:t>2 </a:t>
            </a:r>
            <a:r>
              <a:rPr lang="en-US" sz="1600" b="1" dirty="0" smtClean="0"/>
              <a:t>   </a:t>
            </a:r>
            <a:r>
              <a:rPr lang="en-US" sz="1600" dirty="0" smtClean="0"/>
              <a:t>4      2    </a:t>
            </a:r>
            <a:endParaRPr lang="fr-FR" sz="1600" dirty="0" smtClean="0"/>
          </a:p>
          <a:p>
            <a:endParaRPr lang="en-US" sz="1600" dirty="0" smtClean="0"/>
          </a:p>
          <a:p>
            <a:pPr>
              <a:buNone/>
            </a:pPr>
            <a:r>
              <a:rPr lang="en-US" sz="1600" dirty="0" smtClean="0"/>
              <a:t>             </a:t>
            </a:r>
            <a:r>
              <a:rPr lang="fr-FR" sz="1600" dirty="0" smtClean="0"/>
              <a:t>λ</a:t>
            </a:r>
            <a:r>
              <a:rPr lang="en-US" sz="1600" baseline="-25000" dirty="0" smtClean="0"/>
              <a:t>0 </a:t>
            </a:r>
            <a:r>
              <a:rPr lang="en-US" sz="1600" dirty="0" smtClean="0"/>
              <a:t> =1/4</a:t>
            </a:r>
            <a:endParaRPr lang="fr-FR" sz="1600" dirty="0" smtClean="0"/>
          </a:p>
          <a:p>
            <a:pPr>
              <a:buNone/>
            </a:pPr>
            <a:r>
              <a:rPr lang="en-US" sz="1600" dirty="0" smtClean="0"/>
              <a:t>          </a:t>
            </a:r>
            <a:r>
              <a:rPr lang="en-US" sz="1600" b="1" dirty="0" smtClean="0"/>
              <a:t>x</a:t>
            </a:r>
            <a:r>
              <a:rPr lang="en-US" sz="1600" b="1" baseline="-25000" dirty="0" smtClean="0"/>
              <a:t>k+1 </a:t>
            </a:r>
            <a:r>
              <a:rPr lang="en-US" sz="1600" b="1" dirty="0" smtClean="0"/>
              <a:t>= </a:t>
            </a:r>
            <a:r>
              <a:rPr lang="en-US" sz="1600" b="1" dirty="0" err="1" smtClean="0"/>
              <a:t>x</a:t>
            </a:r>
            <a:r>
              <a:rPr lang="en-US" sz="1600" b="1" baseline="-25000" dirty="0" err="1" smtClean="0"/>
              <a:t>k</a:t>
            </a:r>
            <a:r>
              <a:rPr lang="en-US" sz="1600" b="1" baseline="-25000" dirty="0" smtClean="0"/>
              <a:t> </a:t>
            </a:r>
            <a:r>
              <a:rPr lang="en-US" sz="1600" b="1" dirty="0" smtClean="0"/>
              <a:t>+ </a:t>
            </a:r>
            <a:r>
              <a:rPr lang="fr-FR" sz="1600" b="1" dirty="0" smtClean="0"/>
              <a:t>λ</a:t>
            </a:r>
            <a:r>
              <a:rPr lang="en-US" sz="1600" b="1" baseline="-25000" dirty="0" smtClean="0"/>
              <a:t>k </a:t>
            </a:r>
            <a:r>
              <a:rPr lang="en-US" sz="1600" b="1" dirty="0" err="1" smtClean="0"/>
              <a:t>d</a:t>
            </a:r>
            <a:r>
              <a:rPr lang="en-US" sz="1600" b="1" baseline="-25000" dirty="0" err="1" smtClean="0"/>
              <a:t>k</a:t>
            </a:r>
            <a:r>
              <a:rPr lang="en-US" sz="1600" b="1" dirty="0" smtClean="0"/>
              <a:t>=&gt; </a:t>
            </a:r>
            <a:r>
              <a:rPr lang="en-US" sz="1600" dirty="0" smtClean="0"/>
              <a:t>x</a:t>
            </a:r>
            <a:r>
              <a:rPr lang="en-US" sz="1600" baseline="-25000" dirty="0" smtClean="0"/>
              <a:t>1</a:t>
            </a:r>
            <a:r>
              <a:rPr lang="en-US" sz="1600" dirty="0" smtClean="0"/>
              <a:t>= (0,0)+1/4(0,2)</a:t>
            </a:r>
            <a:endParaRPr lang="fr-FR" sz="1600" dirty="0" smtClean="0"/>
          </a:p>
          <a:p>
            <a:pPr>
              <a:buNone/>
            </a:pPr>
            <a:r>
              <a:rPr lang="en-US" sz="1600" dirty="0" smtClean="0"/>
              <a:t>            x</a:t>
            </a:r>
            <a:r>
              <a:rPr lang="en-US" sz="1600" baseline="-25000" dirty="0" smtClean="0"/>
              <a:t>1</a:t>
            </a:r>
            <a:r>
              <a:rPr lang="en-US" sz="1600" dirty="0" smtClean="0"/>
              <a:t>= (0,1/2)</a:t>
            </a:r>
          </a:p>
          <a:p>
            <a:pPr>
              <a:buNone/>
            </a:pPr>
            <a:endParaRPr lang="fr-FR" sz="1600" dirty="0" smtClean="0"/>
          </a:p>
          <a:p>
            <a:pPr>
              <a:buNone/>
            </a:pPr>
            <a:r>
              <a:rPr lang="en-US" sz="1600" dirty="0" smtClean="0"/>
              <a:t>        </a:t>
            </a:r>
          </a:p>
        </p:txBody>
      </p:sp>
      <p:sp>
        <p:nvSpPr>
          <p:cNvPr id="5" name="Parenthèse ouvrante 4"/>
          <p:cNvSpPr/>
          <p:nvPr/>
        </p:nvSpPr>
        <p:spPr>
          <a:xfrm>
            <a:off x="1571604" y="2500306"/>
            <a:ext cx="71438" cy="50006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Parenthèse fermante 5"/>
          <p:cNvSpPr/>
          <p:nvPr/>
        </p:nvSpPr>
        <p:spPr>
          <a:xfrm>
            <a:off x="2285984" y="2500306"/>
            <a:ext cx="45719" cy="5000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Parenthèse ouvrante 6"/>
          <p:cNvSpPr/>
          <p:nvPr/>
        </p:nvSpPr>
        <p:spPr>
          <a:xfrm>
            <a:off x="2928926" y="3357562"/>
            <a:ext cx="45719" cy="50006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Parenthèse fermante 7"/>
          <p:cNvSpPr/>
          <p:nvPr/>
        </p:nvSpPr>
        <p:spPr>
          <a:xfrm>
            <a:off x="3143240" y="3357562"/>
            <a:ext cx="71438" cy="5000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Parenthèse ouvrante 8"/>
          <p:cNvSpPr/>
          <p:nvPr/>
        </p:nvSpPr>
        <p:spPr>
          <a:xfrm>
            <a:off x="4214810" y="4214818"/>
            <a:ext cx="45719" cy="50006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Parenthèse fermante 9"/>
          <p:cNvSpPr/>
          <p:nvPr/>
        </p:nvSpPr>
        <p:spPr>
          <a:xfrm>
            <a:off x="4357686" y="4214818"/>
            <a:ext cx="45719" cy="5000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Parenthèse ouvrante 10"/>
          <p:cNvSpPr/>
          <p:nvPr/>
        </p:nvSpPr>
        <p:spPr>
          <a:xfrm>
            <a:off x="5072066" y="4143380"/>
            <a:ext cx="71438" cy="57150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Parenthèse ouvrante 12"/>
          <p:cNvSpPr/>
          <p:nvPr/>
        </p:nvSpPr>
        <p:spPr>
          <a:xfrm>
            <a:off x="5857884" y="4143380"/>
            <a:ext cx="45719" cy="57150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Parenthèse fermante 13"/>
          <p:cNvSpPr/>
          <p:nvPr/>
        </p:nvSpPr>
        <p:spPr>
          <a:xfrm>
            <a:off x="6072198" y="4143380"/>
            <a:ext cx="45719" cy="571504"/>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Parenthèse fermante 14"/>
          <p:cNvSpPr/>
          <p:nvPr/>
        </p:nvSpPr>
        <p:spPr>
          <a:xfrm>
            <a:off x="5643570" y="4143380"/>
            <a:ext cx="45719" cy="571504"/>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fade">
                                      <p:cBhvr>
                                        <p:cTn id="82"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642918"/>
            <a:ext cx="8229600" cy="928694"/>
          </a:xfrm>
        </p:spPr>
        <p:txBody>
          <a:bodyPr>
            <a:normAutofit/>
          </a:bodyPr>
          <a:lstStyle/>
          <a:p>
            <a:r>
              <a:rPr lang="fr-FR" sz="3200" dirty="0" smtClean="0">
                <a:latin typeface="Times New Roman" pitchFamily="18" charset="0"/>
                <a:cs typeface="Times New Roman" pitchFamily="18" charset="0"/>
              </a:rPr>
              <a:t>Exemple</a:t>
            </a:r>
            <a:r>
              <a:rPr lang="fr-FR" dirty="0" smtClean="0"/>
              <a:t> </a:t>
            </a:r>
            <a:endParaRPr lang="fr-FR" dirty="0"/>
          </a:p>
        </p:txBody>
      </p:sp>
      <p:sp>
        <p:nvSpPr>
          <p:cNvPr id="3" name="Espace réservé du contenu 2"/>
          <p:cNvSpPr>
            <a:spLocks noGrp="1"/>
          </p:cNvSpPr>
          <p:nvPr>
            <p:ph idx="1"/>
          </p:nvPr>
        </p:nvSpPr>
        <p:spPr/>
        <p:txBody>
          <a:bodyPr>
            <a:normAutofit/>
          </a:bodyPr>
          <a:lstStyle/>
          <a:p>
            <a:r>
              <a:rPr lang="fr-FR" sz="1700" dirty="0" smtClean="0">
                <a:latin typeface="Times New Roman" pitchFamily="18" charset="0"/>
                <a:cs typeface="Times New Roman" pitchFamily="18" charset="0"/>
              </a:rPr>
              <a:t>on remplace x</a:t>
            </a:r>
            <a:r>
              <a:rPr lang="fr-FR" sz="1700" baseline="-25000" dirty="0" smtClean="0">
                <a:latin typeface="Times New Roman" pitchFamily="18" charset="0"/>
                <a:cs typeface="Times New Roman" pitchFamily="18" charset="0"/>
              </a:rPr>
              <a:t>1</a:t>
            </a:r>
            <a:r>
              <a:rPr lang="fr-FR" sz="1700" dirty="0" smtClean="0">
                <a:latin typeface="Times New Roman" pitchFamily="18" charset="0"/>
                <a:cs typeface="Times New Roman" pitchFamily="18" charset="0"/>
              </a:rPr>
              <a:t>= (0,1/2) dans la fonction g(x) =&gt; g(x</a:t>
            </a:r>
            <a:r>
              <a:rPr lang="fr-FR" sz="1700" baseline="-25000" dirty="0" smtClean="0">
                <a:latin typeface="Times New Roman" pitchFamily="18" charset="0"/>
                <a:cs typeface="Times New Roman" pitchFamily="18" charset="0"/>
              </a:rPr>
              <a:t>1</a:t>
            </a:r>
            <a:r>
              <a:rPr lang="fr-FR" sz="1700" dirty="0" smtClean="0">
                <a:latin typeface="Times New Roman" pitchFamily="18" charset="0"/>
                <a:cs typeface="Times New Roman" pitchFamily="18" charset="0"/>
              </a:rPr>
              <a:t>) = (-1,0)	</a:t>
            </a:r>
          </a:p>
          <a:p>
            <a:pPr>
              <a:buNone/>
            </a:pPr>
            <a:endParaRPr lang="fr-FR" sz="1700" dirty="0" smtClean="0">
              <a:latin typeface="Times New Roman" pitchFamily="18" charset="0"/>
              <a:cs typeface="Times New Roman" pitchFamily="18" charset="0"/>
            </a:endParaRPr>
          </a:p>
          <a:p>
            <a:pPr>
              <a:buNone/>
            </a:pPr>
            <a:r>
              <a:rPr lang="fr-FR" sz="1700" b="1"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2</a:t>
            </a:r>
            <a:r>
              <a:rPr lang="fr-FR" sz="1700" b="1"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2 </a:t>
            </a:r>
            <a:r>
              <a:rPr lang="fr-FR" sz="1700" b="1"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0</a:t>
            </a:r>
            <a:r>
              <a:rPr lang="fr-FR" sz="1700" b="1"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2  -2    0</a:t>
            </a:r>
          </a:p>
          <a:p>
            <a:pPr>
              <a:buNone/>
            </a:pPr>
            <a:r>
              <a:rPr lang="fr-FR" sz="1700" b="1"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B</a:t>
            </a:r>
            <a:r>
              <a:rPr lang="fr-FR" sz="1700" b="1" baseline="-25000" dirty="0" err="1" smtClean="0">
                <a:latin typeface="Times New Roman" pitchFamily="18" charset="0"/>
                <a:cs typeface="Times New Roman" pitchFamily="18" charset="0"/>
              </a:rPr>
              <a:t>k</a:t>
            </a:r>
            <a:r>
              <a:rPr lang="fr-FR" sz="1700" b="1" dirty="0" smtClean="0">
                <a:latin typeface="Times New Roman" pitchFamily="18" charset="0"/>
                <a:cs typeface="Times New Roman" pitchFamily="18" charset="0"/>
              </a:rPr>
              <a:t> = </a:t>
            </a:r>
            <a:r>
              <a:rPr lang="fr-FR" sz="1700" b="1" dirty="0" err="1" smtClean="0">
                <a:latin typeface="Times New Roman" pitchFamily="18" charset="0"/>
                <a:cs typeface="Times New Roman" pitchFamily="18" charset="0"/>
              </a:rPr>
              <a:t>g</a:t>
            </a:r>
            <a:r>
              <a:rPr lang="fr-FR" sz="1700" b="1" baseline="-25000" dirty="0" err="1" smtClean="0">
                <a:latin typeface="Times New Roman" pitchFamily="18" charset="0"/>
                <a:cs typeface="Times New Roman" pitchFamily="18" charset="0"/>
              </a:rPr>
              <a:t>k</a:t>
            </a:r>
            <a:r>
              <a:rPr lang="fr-FR" sz="1700" b="1" baseline="-25000" dirty="0" smtClean="0">
                <a:latin typeface="Times New Roman" pitchFamily="18" charset="0"/>
                <a:cs typeface="Times New Roman" pitchFamily="18" charset="0"/>
              </a:rPr>
              <a:t>+1</a:t>
            </a:r>
            <a:r>
              <a:rPr lang="fr-FR" sz="1700" b="1" baseline="30000" dirty="0" smtClean="0">
                <a:latin typeface="Times New Roman" pitchFamily="18" charset="0"/>
                <a:cs typeface="Times New Roman" pitchFamily="18" charset="0"/>
              </a:rPr>
              <a:t>T</a:t>
            </a:r>
            <a:r>
              <a:rPr lang="fr-FR" sz="1700" b="1"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Ad</a:t>
            </a:r>
            <a:r>
              <a:rPr lang="fr-FR" sz="1700" b="1" baseline="-25000" dirty="0" err="1" smtClean="0">
                <a:latin typeface="Times New Roman" pitchFamily="18" charset="0"/>
                <a:cs typeface="Times New Roman" pitchFamily="18" charset="0"/>
              </a:rPr>
              <a:t>k</a:t>
            </a:r>
            <a:r>
              <a:rPr lang="fr-FR" sz="1700" b="1" dirty="0" smtClean="0">
                <a:latin typeface="Times New Roman" pitchFamily="18" charset="0"/>
                <a:cs typeface="Times New Roman" pitchFamily="18" charset="0"/>
              </a:rPr>
              <a:t> / </a:t>
            </a:r>
            <a:r>
              <a:rPr lang="fr-FR" sz="1700" b="1" dirty="0" err="1" smtClean="0">
                <a:latin typeface="Times New Roman" pitchFamily="18" charset="0"/>
                <a:cs typeface="Times New Roman" pitchFamily="18" charset="0"/>
              </a:rPr>
              <a:t>d</a:t>
            </a:r>
            <a:r>
              <a:rPr lang="fr-FR" sz="1700" b="1" baseline="-25000" dirty="0" err="1" smtClean="0">
                <a:latin typeface="Times New Roman" pitchFamily="18" charset="0"/>
                <a:cs typeface="Times New Roman" pitchFamily="18" charset="0"/>
              </a:rPr>
              <a:t>k</a:t>
            </a:r>
            <a:r>
              <a:rPr lang="fr-FR" sz="1700" b="1" baseline="30000" dirty="0" err="1" smtClean="0">
                <a:latin typeface="Times New Roman" pitchFamily="18" charset="0"/>
                <a:cs typeface="Times New Roman" pitchFamily="18" charset="0"/>
              </a:rPr>
              <a:t>T</a:t>
            </a:r>
            <a:r>
              <a:rPr lang="fr-FR" sz="1700" b="1" dirty="0" smtClean="0">
                <a:latin typeface="Times New Roman" pitchFamily="18" charset="0"/>
                <a:cs typeface="Times New Roman" pitchFamily="18" charset="0"/>
              </a:rPr>
              <a:t> A </a:t>
            </a:r>
            <a:r>
              <a:rPr lang="fr-FR" sz="1700" b="1" dirty="0" err="1" smtClean="0">
                <a:latin typeface="Times New Roman" pitchFamily="18" charset="0"/>
                <a:cs typeface="Times New Roman" pitchFamily="18" charset="0"/>
              </a:rPr>
              <a:t>d</a:t>
            </a:r>
            <a:r>
              <a:rPr lang="fr-FR" sz="1700" b="1" baseline="-25000" dirty="0" err="1" smtClean="0">
                <a:latin typeface="Times New Roman" pitchFamily="18" charset="0"/>
                <a:cs typeface="Times New Roman" pitchFamily="18" charset="0"/>
              </a:rPr>
              <a:t>k</a:t>
            </a:r>
            <a:r>
              <a:rPr lang="fr-FR" sz="1700" b="1" baseline="-25000"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=&gt;B</a:t>
            </a:r>
            <a:r>
              <a:rPr lang="fr-FR" sz="1700" baseline="-25000" dirty="0" smtClean="0">
                <a:latin typeface="Times New Roman" pitchFamily="18" charset="0"/>
                <a:cs typeface="Times New Roman" pitchFamily="18" charset="0"/>
              </a:rPr>
              <a:t>0</a:t>
            </a:r>
            <a:r>
              <a:rPr lang="fr-FR" sz="1700" dirty="0" smtClean="0">
                <a:latin typeface="Times New Roman" pitchFamily="18" charset="0"/>
                <a:cs typeface="Times New Roman" pitchFamily="18" charset="0"/>
              </a:rPr>
              <a:t>= (-1,0)    - 2   4      2    /  (0,2)    -2   4     2     </a:t>
            </a:r>
          </a:p>
          <a:p>
            <a:pPr>
              <a:buNone/>
            </a:pPr>
            <a:r>
              <a:rPr lang="fr-FR" sz="1700" dirty="0" smtClean="0">
                <a:latin typeface="Times New Roman" pitchFamily="18" charset="0"/>
                <a:cs typeface="Times New Roman" pitchFamily="18" charset="0"/>
              </a:rPr>
              <a:t> B</a:t>
            </a:r>
            <a:r>
              <a:rPr lang="fr-FR" sz="1700" baseline="-25000" dirty="0" smtClean="0">
                <a:latin typeface="Times New Roman" pitchFamily="18" charset="0"/>
                <a:cs typeface="Times New Roman" pitchFamily="18" charset="0"/>
              </a:rPr>
              <a:t>0 </a:t>
            </a:r>
            <a:r>
              <a:rPr lang="fr-FR" sz="1700" dirty="0" smtClean="0">
                <a:latin typeface="Times New Roman" pitchFamily="18" charset="0"/>
                <a:cs typeface="Times New Roman" pitchFamily="18" charset="0"/>
              </a:rPr>
              <a:t>=  1/4</a:t>
            </a:r>
          </a:p>
          <a:p>
            <a:pPr>
              <a:buNone/>
            </a:pPr>
            <a:r>
              <a:rPr lang="fr-FR" sz="1700"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d</a:t>
            </a:r>
            <a:r>
              <a:rPr lang="fr-FR" sz="1700" b="1" baseline="-25000" dirty="0" err="1" smtClean="0">
                <a:latin typeface="Times New Roman" pitchFamily="18" charset="0"/>
                <a:cs typeface="Times New Roman" pitchFamily="18" charset="0"/>
              </a:rPr>
              <a:t>k</a:t>
            </a:r>
            <a:r>
              <a:rPr lang="fr-FR" sz="1700" b="1" baseline="-25000" dirty="0" smtClean="0">
                <a:latin typeface="Times New Roman" pitchFamily="18" charset="0"/>
                <a:cs typeface="Times New Roman" pitchFamily="18" charset="0"/>
              </a:rPr>
              <a:t>+1</a:t>
            </a:r>
            <a:r>
              <a:rPr lang="fr-FR" sz="1700" b="1" dirty="0" smtClean="0">
                <a:latin typeface="Times New Roman" pitchFamily="18" charset="0"/>
                <a:cs typeface="Times New Roman" pitchFamily="18" charset="0"/>
              </a:rPr>
              <a:t> = - </a:t>
            </a:r>
            <a:r>
              <a:rPr lang="fr-FR" sz="1700" b="1" dirty="0" err="1" smtClean="0">
                <a:latin typeface="Times New Roman" pitchFamily="18" charset="0"/>
                <a:cs typeface="Times New Roman" pitchFamily="18" charset="0"/>
              </a:rPr>
              <a:t>g</a:t>
            </a:r>
            <a:r>
              <a:rPr lang="fr-FR" sz="1700" b="1" baseline="-25000" dirty="0" err="1" smtClean="0">
                <a:latin typeface="Times New Roman" pitchFamily="18" charset="0"/>
                <a:cs typeface="Times New Roman" pitchFamily="18" charset="0"/>
              </a:rPr>
              <a:t>k</a:t>
            </a:r>
            <a:r>
              <a:rPr lang="fr-FR" sz="1700" b="1" baseline="-25000" dirty="0" smtClean="0">
                <a:latin typeface="Times New Roman" pitchFamily="18" charset="0"/>
                <a:cs typeface="Times New Roman" pitchFamily="18" charset="0"/>
              </a:rPr>
              <a:t>+1 </a:t>
            </a:r>
            <a:r>
              <a:rPr lang="fr-FR" sz="1700" b="1"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B</a:t>
            </a:r>
            <a:r>
              <a:rPr lang="fr-FR" sz="1700" b="1" baseline="-25000" dirty="0" err="1" smtClean="0">
                <a:latin typeface="Times New Roman" pitchFamily="18" charset="0"/>
                <a:cs typeface="Times New Roman" pitchFamily="18" charset="0"/>
              </a:rPr>
              <a:t>k</a:t>
            </a:r>
            <a:r>
              <a:rPr lang="fr-FR" sz="1700" b="1" dirty="0" smtClean="0">
                <a:latin typeface="Times New Roman" pitchFamily="18" charset="0"/>
                <a:cs typeface="Times New Roman" pitchFamily="18" charset="0"/>
              </a:rPr>
              <a:t> </a:t>
            </a:r>
            <a:r>
              <a:rPr lang="fr-FR" sz="1700" b="1" dirty="0" err="1" smtClean="0">
                <a:latin typeface="Times New Roman" pitchFamily="18" charset="0"/>
                <a:cs typeface="Times New Roman" pitchFamily="18" charset="0"/>
              </a:rPr>
              <a:t>d</a:t>
            </a:r>
            <a:r>
              <a:rPr lang="fr-FR" sz="1700" b="1" baseline="-25000" dirty="0" err="1" smtClean="0">
                <a:latin typeface="Times New Roman" pitchFamily="18" charset="0"/>
                <a:cs typeface="Times New Roman" pitchFamily="18" charset="0"/>
              </a:rPr>
              <a:t>k</a:t>
            </a:r>
            <a:r>
              <a:rPr lang="fr-FR" sz="1700" dirty="0" smtClean="0">
                <a:latin typeface="Times New Roman" pitchFamily="18" charset="0"/>
                <a:cs typeface="Times New Roman" pitchFamily="18" charset="0"/>
              </a:rPr>
              <a:t>  =&gt; d</a:t>
            </a:r>
            <a:r>
              <a:rPr lang="fr-FR" sz="1700" baseline="-25000" dirty="0" smtClean="0">
                <a:latin typeface="Times New Roman" pitchFamily="18" charset="0"/>
                <a:cs typeface="Times New Roman" pitchFamily="18" charset="0"/>
              </a:rPr>
              <a:t>1</a:t>
            </a:r>
            <a:r>
              <a:rPr lang="fr-FR" sz="1700" dirty="0" smtClean="0">
                <a:latin typeface="Times New Roman" pitchFamily="18" charset="0"/>
                <a:cs typeface="Times New Roman" pitchFamily="18" charset="0"/>
              </a:rPr>
              <a:t>= (1,1/2)</a:t>
            </a:r>
          </a:p>
          <a:p>
            <a:pPr>
              <a:buNone/>
            </a:pPr>
            <a:r>
              <a:rPr lang="fr-FR" sz="1700" dirty="0" smtClean="0">
                <a:latin typeface="Times New Roman" pitchFamily="18" charset="0"/>
                <a:cs typeface="Times New Roman" pitchFamily="18" charset="0"/>
              </a:rPr>
              <a:t>  || g(x</a:t>
            </a:r>
            <a:r>
              <a:rPr lang="fr-FR" sz="1700" baseline="-25000" dirty="0" smtClean="0">
                <a:latin typeface="Times New Roman" pitchFamily="18" charset="0"/>
                <a:cs typeface="Times New Roman" pitchFamily="18" charset="0"/>
              </a:rPr>
              <a:t>1</a:t>
            </a:r>
            <a:r>
              <a:rPr lang="fr-FR" sz="1700" dirty="0" smtClean="0">
                <a:latin typeface="Times New Roman" pitchFamily="18" charset="0"/>
                <a:cs typeface="Times New Roman" pitchFamily="18" charset="0"/>
              </a:rPr>
              <a:t>) || =1  &gt; ε  </a:t>
            </a:r>
          </a:p>
          <a:p>
            <a:pPr>
              <a:buNone/>
            </a:pPr>
            <a:r>
              <a:rPr lang="fr-FR" sz="1700" dirty="0" smtClean="0">
                <a:latin typeface="Times New Roman" pitchFamily="18" charset="0"/>
                <a:cs typeface="Times New Roman" pitchFamily="18" charset="0"/>
              </a:rPr>
              <a:t>   k =1 ;</a:t>
            </a:r>
          </a:p>
          <a:p>
            <a:pPr>
              <a:buNone/>
            </a:pPr>
            <a:r>
              <a:rPr lang="fr-FR" sz="1700" dirty="0" smtClean="0">
                <a:latin typeface="Times New Roman" pitchFamily="18" charset="0"/>
                <a:cs typeface="Times New Roman" pitchFamily="18" charset="0"/>
              </a:rPr>
              <a:t>   λ=1, x</a:t>
            </a:r>
            <a:r>
              <a:rPr lang="fr-FR" sz="1700" baseline="-25000" dirty="0" smtClean="0">
                <a:latin typeface="Times New Roman" pitchFamily="18" charset="0"/>
                <a:cs typeface="Times New Roman" pitchFamily="18" charset="0"/>
              </a:rPr>
              <a:t>2</a:t>
            </a:r>
            <a:r>
              <a:rPr lang="fr-FR" sz="1700" dirty="0" smtClean="0">
                <a:latin typeface="Times New Roman" pitchFamily="18" charset="0"/>
                <a:cs typeface="Times New Roman" pitchFamily="18" charset="0"/>
              </a:rPr>
              <a:t>=(1,1), g(x</a:t>
            </a:r>
            <a:r>
              <a:rPr lang="fr-FR" sz="1700" baseline="-25000" dirty="0" smtClean="0">
                <a:latin typeface="Times New Roman" pitchFamily="18" charset="0"/>
                <a:cs typeface="Times New Roman" pitchFamily="18" charset="0"/>
              </a:rPr>
              <a:t>2</a:t>
            </a:r>
            <a:r>
              <a:rPr lang="fr-FR" sz="1700" dirty="0" smtClean="0">
                <a:latin typeface="Times New Roman" pitchFamily="18" charset="0"/>
                <a:cs typeface="Times New Roman" pitchFamily="18" charset="0"/>
              </a:rPr>
              <a:t>)</a:t>
            </a:r>
            <a:r>
              <a:rPr lang="fr-FR" sz="1700" baseline="-25000"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=(0,0), || g(x</a:t>
            </a:r>
            <a:r>
              <a:rPr lang="fr-FR" sz="1700" baseline="-25000" dirty="0" smtClean="0">
                <a:latin typeface="Times New Roman" pitchFamily="18" charset="0"/>
                <a:cs typeface="Times New Roman" pitchFamily="18" charset="0"/>
              </a:rPr>
              <a:t>2</a:t>
            </a:r>
            <a:r>
              <a:rPr lang="fr-FR" sz="1700" dirty="0" smtClean="0">
                <a:latin typeface="Times New Roman" pitchFamily="18" charset="0"/>
                <a:cs typeface="Times New Roman" pitchFamily="18" charset="0"/>
              </a:rPr>
              <a:t>) || =0 &lt; ε</a:t>
            </a:r>
            <a:endParaRPr lang="fr-FR" sz="2800" dirty="0" smtClean="0"/>
          </a:p>
          <a:p>
            <a:pPr>
              <a:buNone/>
            </a:pPr>
            <a:endParaRPr lang="fr-FR" sz="1600" dirty="0" smtClean="0">
              <a:latin typeface="Times New Roman" pitchFamily="18" charset="0"/>
              <a:cs typeface="Times New Roman" pitchFamily="18" charset="0"/>
            </a:endParaRPr>
          </a:p>
          <a:p>
            <a:r>
              <a:rPr lang="fr-FR" sz="1600" dirty="0" smtClean="0">
                <a:latin typeface="Times New Roman" pitchFamily="18" charset="0"/>
                <a:cs typeface="Times New Roman" pitchFamily="18" charset="0"/>
              </a:rPr>
              <a:t>La solution optimale est  x</a:t>
            </a:r>
            <a:r>
              <a:rPr lang="fr-FR" sz="1600" baseline="-25000" dirty="0" smtClean="0">
                <a:latin typeface="Times New Roman" pitchFamily="18" charset="0"/>
                <a:cs typeface="Times New Roman" pitchFamily="18" charset="0"/>
              </a:rPr>
              <a:t>2</a:t>
            </a:r>
            <a:r>
              <a:rPr lang="fr-FR" sz="1600" dirty="0" smtClean="0">
                <a:latin typeface="Times New Roman" pitchFamily="18" charset="0"/>
                <a:cs typeface="Times New Roman" pitchFamily="18" charset="0"/>
              </a:rPr>
              <a:t>=(1,1)</a:t>
            </a:r>
            <a:endParaRPr lang="fr-FR" sz="1600" dirty="0">
              <a:latin typeface="Times New Roman" pitchFamily="18" charset="0"/>
              <a:cs typeface="Times New Roman" pitchFamily="18" charset="0"/>
            </a:endParaRPr>
          </a:p>
        </p:txBody>
      </p:sp>
      <p:sp>
        <p:nvSpPr>
          <p:cNvPr id="4" name="Parenthèse ouvrante 3"/>
          <p:cNvSpPr/>
          <p:nvPr/>
        </p:nvSpPr>
        <p:spPr>
          <a:xfrm>
            <a:off x="4143372" y="2571744"/>
            <a:ext cx="71438" cy="64294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Parenthèse fermante 4"/>
          <p:cNvSpPr/>
          <p:nvPr/>
        </p:nvSpPr>
        <p:spPr>
          <a:xfrm>
            <a:off x="4643438" y="2571744"/>
            <a:ext cx="71438" cy="64294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Parenthèse ouvrante 5"/>
          <p:cNvSpPr/>
          <p:nvPr/>
        </p:nvSpPr>
        <p:spPr>
          <a:xfrm>
            <a:off x="4929190" y="2571744"/>
            <a:ext cx="45719" cy="64294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Parenthèse fermante 6"/>
          <p:cNvSpPr/>
          <p:nvPr/>
        </p:nvSpPr>
        <p:spPr>
          <a:xfrm>
            <a:off x="5143504" y="2571744"/>
            <a:ext cx="45719" cy="64294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Parenthèse ouvrante 7"/>
          <p:cNvSpPr/>
          <p:nvPr/>
        </p:nvSpPr>
        <p:spPr>
          <a:xfrm>
            <a:off x="6072198" y="2571744"/>
            <a:ext cx="71438" cy="64294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Parenthèse fermante 8"/>
          <p:cNvSpPr/>
          <p:nvPr/>
        </p:nvSpPr>
        <p:spPr>
          <a:xfrm>
            <a:off x="6572264" y="2571744"/>
            <a:ext cx="45719" cy="64294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Parenthèse ouvrante 9"/>
          <p:cNvSpPr/>
          <p:nvPr/>
        </p:nvSpPr>
        <p:spPr>
          <a:xfrm>
            <a:off x="6715140" y="2571744"/>
            <a:ext cx="71438" cy="64294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Parenthèse fermante 10"/>
          <p:cNvSpPr/>
          <p:nvPr/>
        </p:nvSpPr>
        <p:spPr>
          <a:xfrm>
            <a:off x="6929454" y="2571744"/>
            <a:ext cx="71438" cy="64294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Programmation linéaire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Introduction</a:t>
            </a:r>
          </a:p>
          <a:p>
            <a:r>
              <a:rPr lang="fr-FR" dirty="0" smtClean="0">
                <a:latin typeface="Times New Roman" pitchFamily="18" charset="0"/>
                <a:cs typeface="Times New Roman" pitchFamily="18" charset="0"/>
              </a:rPr>
              <a:t>Définitions</a:t>
            </a:r>
          </a:p>
          <a:p>
            <a:r>
              <a:rPr lang="fr-FR" dirty="0" smtClean="0">
                <a:latin typeface="Times New Roman" pitchFamily="18" charset="0"/>
                <a:cs typeface="Times New Roman" pitchFamily="18" charset="0"/>
              </a:rPr>
              <a:t>Résolution Graphique</a:t>
            </a:r>
          </a:p>
          <a:p>
            <a:r>
              <a:rPr lang="fr-FR" dirty="0" smtClean="0">
                <a:latin typeface="Times New Roman" pitchFamily="18" charset="0"/>
                <a:cs typeface="Times New Roman" pitchFamily="18" charset="0"/>
              </a:rPr>
              <a:t>La Méthode du Simplexe</a:t>
            </a:r>
          </a:p>
          <a:p>
            <a:r>
              <a:rPr lang="fr-FR" dirty="0" smtClean="0">
                <a:latin typeface="Times New Roman" pitchFamily="18" charset="0"/>
                <a:cs typeface="Times New Roman" pitchFamily="18" charset="0"/>
              </a:rPr>
              <a:t>La dualité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mph" presetSubtype="0" fill="hold" nodeType="clickEffect">
                                  <p:stCondLst>
                                    <p:cond delay="0"/>
                                  </p:stCondLst>
                                  <p:childTnLst>
                                    <p:animScale>
                                      <p:cBhvr>
                                        <p:cTn id="3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r>
              <a:rPr lang="fr-FR" sz="3200" dirty="0" smtClean="0">
                <a:latin typeface="Times New Roman" pitchFamily="18" charset="0"/>
                <a:cs typeface="Times New Roman" pitchFamily="18" charset="0"/>
              </a:rPr>
              <a:t>Méthodes de résolution</a:t>
            </a:r>
            <a:endParaRPr lang="fr-FR" sz="3200" dirty="0"/>
          </a:p>
        </p:txBody>
      </p:sp>
      <p:sp>
        <p:nvSpPr>
          <p:cNvPr id="3" name="Espace réservé du contenu 2"/>
          <p:cNvSpPr>
            <a:spLocks noGrp="1"/>
          </p:cNvSpPr>
          <p:nvPr>
            <p:ph idx="1"/>
          </p:nvPr>
        </p:nvSpPr>
        <p:spPr>
          <a:xfrm>
            <a:off x="571472" y="1357298"/>
            <a:ext cx="8229600" cy="4967302"/>
          </a:xfrm>
        </p:spPr>
        <p:txBody>
          <a:bodyPr>
            <a:normAutofit fontScale="92500" lnSpcReduction="20000"/>
          </a:bodyPr>
          <a:lstStyle/>
          <a:p>
            <a:r>
              <a:rPr lang="fr-FR" sz="1800" b="1" dirty="0" smtClean="0"/>
              <a:t>Méthode de la descente du gradient conjugué (la plus forte pente) :</a:t>
            </a:r>
          </a:p>
          <a:p>
            <a:pPr>
              <a:buNone/>
            </a:pPr>
            <a:r>
              <a:rPr lang="fr-FR" sz="18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La descente de gradient désigne un algorithme d'optimisation, cette méthode utilise le principe de la minimisation unidimensionnelle .</a:t>
            </a:r>
          </a:p>
          <a:p>
            <a:r>
              <a:rPr lang="fr-FR" sz="1600" dirty="0" smtClean="0">
                <a:latin typeface="Times New Roman" pitchFamily="18" charset="0"/>
                <a:cs typeface="Times New Roman" pitchFamily="18" charset="0"/>
              </a:rPr>
              <a:t>   Le principe d’une méthode de descente est de calculer  les itérations </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 </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 </a:t>
            </a:r>
            <a:r>
              <a:rPr lang="fr-FR" sz="1600" dirty="0" err="1" smtClean="0">
                <a:latin typeface="Times New Roman" pitchFamily="18" charset="0"/>
                <a:cs typeface="Times New Roman" pitchFamily="18" charset="0"/>
              </a:rPr>
              <a:t>λ</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d</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 </a:t>
            </a:r>
            <a:r>
              <a:rPr lang="fr-FR" sz="1600" dirty="0" err="1" smtClean="0">
                <a:latin typeface="Times New Roman" pitchFamily="18" charset="0"/>
                <a:cs typeface="Times New Roman" pitchFamily="18" charset="0"/>
              </a:rPr>
              <a:t>λ</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&gt; 0 tel que :        </a:t>
            </a:r>
          </a:p>
          <a:p>
            <a:pPr>
              <a:buNone/>
            </a:pPr>
            <a:r>
              <a:rPr lang="fr-FR" sz="1600" dirty="0" smtClean="0">
                <a:latin typeface="Times New Roman" pitchFamily="18" charset="0"/>
                <a:cs typeface="Times New Roman" pitchFamily="18" charset="0"/>
              </a:rPr>
              <a:t>   f(</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+1</a:t>
            </a:r>
            <a:r>
              <a:rPr lang="fr-FR" sz="1600" dirty="0" smtClean="0">
                <a:latin typeface="Times New Roman" pitchFamily="18" charset="0"/>
                <a:cs typeface="Times New Roman" pitchFamily="18" charset="0"/>
              </a:rPr>
              <a:t>) &lt;f ( </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t>
            </a:r>
          </a:p>
          <a:p>
            <a:endParaRPr lang="fr-FR" sz="1600" dirty="0" smtClean="0">
              <a:latin typeface="Times New Roman" pitchFamily="18" charset="0"/>
              <a:cs typeface="Times New Roman" pitchFamily="18" charset="0"/>
            </a:endParaRPr>
          </a:p>
          <a:p>
            <a:r>
              <a:rPr lang="fr-FR" sz="1600" dirty="0" smtClean="0"/>
              <a:t> Min  f(x)         transforme                  Min h(t)                                        </a:t>
            </a:r>
          </a:p>
          <a:p>
            <a:pPr>
              <a:buNone/>
            </a:pPr>
            <a:r>
              <a:rPr lang="fr-FR" sz="1600" dirty="0" smtClean="0"/>
              <a:t>      x ∈ R</a:t>
            </a:r>
            <a:r>
              <a:rPr lang="fr-FR" sz="1600" baseline="30000" dirty="0" smtClean="0"/>
              <a:t>n                                                                              </a:t>
            </a:r>
            <a:r>
              <a:rPr lang="fr-FR" sz="1600" dirty="0" smtClean="0"/>
              <a:t>t ∈R</a:t>
            </a:r>
            <a:endParaRPr lang="fr-FR" sz="1600" dirty="0" smtClean="0">
              <a:latin typeface="Times New Roman" pitchFamily="18" charset="0"/>
              <a:cs typeface="Times New Roman" pitchFamily="18" charset="0"/>
            </a:endParaRPr>
          </a:p>
          <a:p>
            <a:r>
              <a:rPr lang="fr-FR" sz="1600" dirty="0" smtClean="0">
                <a:latin typeface="Times New Roman" pitchFamily="18" charset="0"/>
                <a:cs typeface="Times New Roman" pitchFamily="18" charset="0"/>
              </a:rPr>
              <a:t> </a:t>
            </a:r>
            <a:r>
              <a:rPr lang="fr-FR" sz="1600" b="1" dirty="0" smtClean="0">
                <a:latin typeface="Times New Roman" pitchFamily="18" charset="0"/>
                <a:cs typeface="Times New Roman" pitchFamily="18" charset="0"/>
              </a:rPr>
              <a:t>a)</a:t>
            </a:r>
            <a:r>
              <a:rPr lang="fr-FR" sz="1600" dirty="0" smtClean="0">
                <a:latin typeface="Times New Roman" pitchFamily="18" charset="0"/>
                <a:cs typeface="Times New Roman" pitchFamily="18" charset="0"/>
              </a:rPr>
              <a:t> </a:t>
            </a:r>
            <a:r>
              <a:rPr lang="fr-FR" sz="1600" b="1" dirty="0" smtClean="0">
                <a:latin typeface="Times New Roman" pitchFamily="18" charset="0"/>
                <a:cs typeface="Times New Roman" pitchFamily="18" charset="0"/>
              </a:rPr>
              <a:t>l’Algorithme :</a:t>
            </a: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 choisir un point de départ x</a:t>
            </a:r>
            <a:r>
              <a:rPr lang="fr-FR" sz="1600" baseline="-25000" dirty="0" smtClean="0">
                <a:latin typeface="Times New Roman" pitchFamily="18" charset="0"/>
                <a:cs typeface="Times New Roman" pitchFamily="18" charset="0"/>
              </a:rPr>
              <a:t>0 ,</a:t>
            </a:r>
            <a:r>
              <a:rPr lang="fr-FR" sz="1600" dirty="0" smtClean="0">
                <a:latin typeface="Times New Roman" pitchFamily="18" charset="0"/>
                <a:cs typeface="Times New Roman" pitchFamily="18" charset="0"/>
              </a:rPr>
              <a:t> k=0</a:t>
            </a:r>
          </a:p>
          <a:p>
            <a:pPr>
              <a:buNone/>
            </a:pPr>
            <a:r>
              <a:rPr lang="fr-FR" sz="1600" dirty="0" smtClean="0">
                <a:latin typeface="Times New Roman" pitchFamily="18" charset="0"/>
                <a:cs typeface="Times New Roman" pitchFamily="18" charset="0"/>
              </a:rPr>
              <a:t>     * à l’itération </a:t>
            </a:r>
            <a:r>
              <a:rPr lang="fr-FR" sz="1600" dirty="0" err="1" smtClean="0">
                <a:latin typeface="Times New Roman" pitchFamily="18" charset="0"/>
                <a:cs typeface="Times New Roman" pitchFamily="18" charset="0"/>
              </a:rPr>
              <a:t>k,d</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 </a:t>
            </a:r>
            <a:r>
              <a:rPr lang="fr-FR" sz="1600" dirty="0" smtClean="0">
                <a:latin typeface="Times New Roman" pitchFamily="18" charset="0"/>
                <a:cs typeface="Times New Roman" pitchFamily="18" charset="0"/>
              </a:rPr>
              <a:t>   f(</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 -g(</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(b)</a:t>
            </a:r>
          </a:p>
          <a:p>
            <a:pPr>
              <a:buNone/>
            </a:pPr>
            <a:r>
              <a:rPr lang="fr-FR" sz="1600" dirty="0" smtClean="0">
                <a:latin typeface="Times New Roman" pitchFamily="18" charset="0"/>
                <a:cs typeface="Times New Roman" pitchFamily="18" charset="0"/>
              </a:rPr>
              <a:t>             Trouver </a:t>
            </a:r>
            <a:r>
              <a:rPr lang="fr-FR" sz="1600" dirty="0" err="1" smtClean="0">
                <a:latin typeface="Times New Roman" pitchFamily="18" charset="0"/>
                <a:cs typeface="Times New Roman" pitchFamily="18" charset="0"/>
              </a:rPr>
              <a:t>λ</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tel que f(</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r>
              <a:rPr lang="fr-FR" sz="1600" dirty="0" err="1" smtClean="0">
                <a:latin typeface="Times New Roman" pitchFamily="18" charset="0"/>
                <a:cs typeface="Times New Roman" pitchFamily="18" charset="0"/>
              </a:rPr>
              <a:t>λ</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d</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=Min(f(</a:t>
            </a:r>
            <a:r>
              <a:rPr lang="fr-FR" sz="1600" dirty="0" err="1" smtClean="0">
                <a:latin typeface="Times New Roman" pitchFamily="18" charset="0"/>
                <a:cs typeface="Times New Roman" pitchFamily="18" charset="0"/>
              </a:rPr>
              <a:t>x</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r>
              <a:rPr lang="fr-FR" sz="1600" dirty="0" err="1" smtClean="0">
                <a:latin typeface="Times New Roman" pitchFamily="18" charset="0"/>
                <a:cs typeface="Times New Roman" pitchFamily="18" charset="0"/>
              </a:rPr>
              <a:t>λ</a:t>
            </a:r>
            <a:r>
              <a:rPr lang="fr-FR" sz="1600" baseline="-25000" dirty="0" err="1" smtClean="0">
                <a:latin typeface="Times New Roman" pitchFamily="18" charset="0"/>
                <a:cs typeface="Times New Roman" pitchFamily="18" charset="0"/>
              </a:rPr>
              <a:t>k</a:t>
            </a:r>
            <a:r>
              <a:rPr lang="fr-FR" sz="1600" baseline="-250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d</a:t>
            </a:r>
            <a:r>
              <a:rPr lang="fr-FR" sz="1600" baseline="-25000" dirty="0" err="1" smtClean="0">
                <a:latin typeface="Times New Roman" pitchFamily="18" charset="0"/>
                <a:cs typeface="Times New Roman" pitchFamily="18" charset="0"/>
              </a:rPr>
              <a:t>k</a:t>
            </a:r>
            <a:r>
              <a:rPr lang="fr-FR" sz="1600" dirty="0" smtClean="0">
                <a:latin typeface="Times New Roman" pitchFamily="18" charset="0"/>
                <a:cs typeface="Times New Roman" pitchFamily="18" charset="0"/>
              </a:rPr>
              <a:t>) </a:t>
            </a:r>
          </a:p>
          <a:p>
            <a:pPr>
              <a:buNone/>
            </a:pP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X</a:t>
            </a:r>
            <a:r>
              <a:rPr lang="fr-FR" sz="1600" b="1" baseline="-25000" dirty="0" err="1" smtClean="0">
                <a:latin typeface="Times New Roman" pitchFamily="18" charset="0"/>
                <a:cs typeface="Times New Roman" pitchFamily="18" charset="0"/>
              </a:rPr>
              <a:t>k</a:t>
            </a:r>
            <a:r>
              <a:rPr lang="fr-FR" sz="1600" b="1" baseline="-25000" dirty="0" smtClean="0">
                <a:latin typeface="Times New Roman" pitchFamily="18" charset="0"/>
                <a:cs typeface="Times New Roman" pitchFamily="18" charset="0"/>
              </a:rPr>
              <a:t>+1</a:t>
            </a:r>
            <a:r>
              <a:rPr lang="fr-FR" sz="1600" b="1" dirty="0" smtClean="0">
                <a:latin typeface="Times New Roman" pitchFamily="18" charset="0"/>
                <a:cs typeface="Times New Roman" pitchFamily="18" charset="0"/>
              </a:rPr>
              <a:t>=</a:t>
            </a:r>
            <a:r>
              <a:rPr lang="fr-FR" sz="1600" b="1" dirty="0" err="1" smtClean="0">
                <a:latin typeface="Times New Roman" pitchFamily="18" charset="0"/>
                <a:cs typeface="Times New Roman" pitchFamily="18" charset="0"/>
              </a:rPr>
              <a:t>x</a:t>
            </a:r>
            <a:r>
              <a:rPr lang="fr-FR" sz="1600" b="1" baseline="-25000" dirty="0" err="1" smtClean="0">
                <a:latin typeface="Times New Roman" pitchFamily="18" charset="0"/>
                <a:cs typeface="Times New Roman" pitchFamily="18" charset="0"/>
              </a:rPr>
              <a:t>k</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λ</a:t>
            </a:r>
            <a:r>
              <a:rPr lang="fr-FR" sz="1600" b="1" baseline="-25000" dirty="0" err="1" smtClean="0">
                <a:latin typeface="Times New Roman" pitchFamily="18" charset="0"/>
                <a:cs typeface="Times New Roman" pitchFamily="18" charset="0"/>
              </a:rPr>
              <a:t>k</a:t>
            </a:r>
            <a:r>
              <a:rPr lang="fr-FR" sz="1600" b="1" dirty="0" err="1" smtClean="0">
                <a:latin typeface="Times New Roman" pitchFamily="18" charset="0"/>
                <a:cs typeface="Times New Roman" pitchFamily="18" charset="0"/>
              </a:rPr>
              <a:t>d</a:t>
            </a:r>
            <a:r>
              <a:rPr lang="fr-FR" sz="1600" b="1" baseline="-25000" dirty="0" err="1" smtClean="0">
                <a:latin typeface="Times New Roman" pitchFamily="18" charset="0"/>
                <a:cs typeface="Times New Roman" pitchFamily="18" charset="0"/>
              </a:rPr>
              <a:t>k</a:t>
            </a: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 </a:t>
            </a:r>
            <a:r>
              <a:rPr lang="fr-FR" sz="1600" b="1" dirty="0" smtClean="0">
                <a:latin typeface="Times New Roman" pitchFamily="18" charset="0"/>
                <a:cs typeface="Times New Roman" pitchFamily="18" charset="0"/>
              </a:rPr>
              <a:t>test d’arrêt </a:t>
            </a:r>
            <a:r>
              <a:rPr lang="fr-FR" sz="1600" dirty="0" smtClean="0">
                <a:latin typeface="Times New Roman" pitchFamily="18" charset="0"/>
                <a:cs typeface="Times New Roman" pitchFamily="18" charset="0"/>
              </a:rPr>
              <a:t>: </a:t>
            </a:r>
          </a:p>
          <a:p>
            <a:pPr>
              <a:buNone/>
            </a:pPr>
            <a:r>
              <a:rPr lang="fr-FR" sz="1600" dirty="0" smtClean="0">
                <a:latin typeface="Times New Roman" pitchFamily="18" charset="0"/>
                <a:cs typeface="Times New Roman" pitchFamily="18" charset="0"/>
              </a:rPr>
              <a:t>                             </a:t>
            </a:r>
            <a:r>
              <a:rPr lang="fr-FR" sz="1600" u="sng" dirty="0" smtClean="0">
                <a:latin typeface="Times New Roman" pitchFamily="18" charset="0"/>
                <a:cs typeface="Times New Roman" pitchFamily="18" charset="0"/>
              </a:rPr>
              <a:t>si</a:t>
            </a:r>
            <a:r>
              <a:rPr lang="fr-FR" sz="1600" dirty="0" smtClean="0">
                <a:latin typeface="Times New Roman" pitchFamily="18" charset="0"/>
                <a:cs typeface="Times New Roman" pitchFamily="18" charset="0"/>
              </a:rPr>
              <a:t>   vérifier </a:t>
            </a:r>
          </a:p>
          <a:p>
            <a:pPr>
              <a:buNone/>
            </a:pPr>
            <a:r>
              <a:rPr lang="fr-FR" sz="1600" dirty="0" smtClean="0">
                <a:latin typeface="Times New Roman" pitchFamily="18" charset="0"/>
                <a:cs typeface="Times New Roman" pitchFamily="18" charset="0"/>
              </a:rPr>
              <a:t>                                   pt Min atteint;</a:t>
            </a:r>
          </a:p>
          <a:p>
            <a:pPr>
              <a:buNone/>
            </a:pPr>
            <a:r>
              <a:rPr lang="fr-FR" sz="1600" dirty="0" smtClean="0">
                <a:latin typeface="Times New Roman" pitchFamily="18" charset="0"/>
                <a:cs typeface="Times New Roman" pitchFamily="18" charset="0"/>
              </a:rPr>
              <a:t>                             </a:t>
            </a:r>
            <a:r>
              <a:rPr lang="fr-FR" sz="1600" u="sng" dirty="0" smtClean="0">
                <a:latin typeface="Times New Roman" pitchFamily="18" charset="0"/>
                <a:cs typeface="Times New Roman" pitchFamily="18" charset="0"/>
              </a:rPr>
              <a:t>Sinon</a:t>
            </a:r>
            <a:r>
              <a:rPr lang="fr-FR" sz="1600" dirty="0" smtClean="0">
                <a:latin typeface="Times New Roman" pitchFamily="18" charset="0"/>
                <a:cs typeface="Times New Roman" pitchFamily="18" charset="0"/>
              </a:rPr>
              <a:t> </a:t>
            </a:r>
          </a:p>
          <a:p>
            <a:pPr>
              <a:buNone/>
            </a:pPr>
            <a:r>
              <a:rPr lang="fr-FR" sz="1600" dirty="0" smtClean="0">
                <a:latin typeface="Times New Roman" pitchFamily="18" charset="0"/>
                <a:cs typeface="Times New Roman" pitchFamily="18" charset="0"/>
              </a:rPr>
              <a:t>                                   faire k=k+1 est retourner au point(b) ;</a:t>
            </a:r>
          </a:p>
          <a:p>
            <a:pPr>
              <a:buNone/>
            </a:pPr>
            <a:r>
              <a:rPr lang="fr-FR" sz="1600" dirty="0" smtClean="0">
                <a:latin typeface="Times New Roman" pitchFamily="18" charset="0"/>
                <a:cs typeface="Times New Roman" pitchFamily="18" charset="0"/>
              </a:rPr>
              <a:t>                             </a:t>
            </a:r>
            <a:r>
              <a:rPr lang="fr-FR" sz="1600" u="sng" dirty="0" smtClean="0">
                <a:latin typeface="Times New Roman" pitchFamily="18" charset="0"/>
                <a:cs typeface="Times New Roman" pitchFamily="18" charset="0"/>
              </a:rPr>
              <a:t>Fin si      </a:t>
            </a:r>
            <a:endParaRPr lang="fr-FR" sz="1600" dirty="0" smtClean="0">
              <a:latin typeface="Times New Roman" pitchFamily="18" charset="0"/>
              <a:cs typeface="Times New Roman" pitchFamily="18" charset="0"/>
            </a:endParaRPr>
          </a:p>
          <a:p>
            <a:pPr>
              <a:buNone/>
            </a:pPr>
            <a:endParaRPr lang="fr-FR" sz="1600" dirty="0">
              <a:latin typeface="Times New Roman" pitchFamily="18" charset="0"/>
              <a:cs typeface="Times New Roman" pitchFamily="18" charset="0"/>
            </a:endParaRPr>
          </a:p>
        </p:txBody>
      </p:sp>
      <p:sp>
        <p:nvSpPr>
          <p:cNvPr id="4" name="Accolade ouvrante 3"/>
          <p:cNvSpPr/>
          <p:nvPr/>
        </p:nvSpPr>
        <p:spPr>
          <a:xfrm>
            <a:off x="3714744" y="2928934"/>
            <a:ext cx="71438" cy="5715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ouvrante 4"/>
          <p:cNvSpPr/>
          <p:nvPr/>
        </p:nvSpPr>
        <p:spPr>
          <a:xfrm>
            <a:off x="857224" y="2857496"/>
            <a:ext cx="71438" cy="5715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Flèche droite 5"/>
          <p:cNvSpPr/>
          <p:nvPr/>
        </p:nvSpPr>
        <p:spPr>
          <a:xfrm>
            <a:off x="2000232" y="3071810"/>
            <a:ext cx="114300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isocèle 7"/>
          <p:cNvSpPr/>
          <p:nvPr/>
        </p:nvSpPr>
        <p:spPr>
          <a:xfrm rot="10800000">
            <a:off x="2500298" y="3857628"/>
            <a:ext cx="142876" cy="142876"/>
          </a:xfrm>
          <a:prstGeom prst="triangle">
            <a:avLst>
              <a:gd name="adj" fmla="val 521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20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20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Autofit/>
          </a:bodyPr>
          <a:lstStyle/>
          <a:p>
            <a:r>
              <a:rPr lang="fr-FR" sz="3200" dirty="0" smtClean="0">
                <a:latin typeface="Times New Roman" pitchFamily="18" charset="0"/>
                <a:cs typeface="Times New Roman" pitchFamily="18" charset="0"/>
              </a:rPr>
              <a:t>Exemple</a:t>
            </a:r>
            <a:r>
              <a:rPr lang="fr-FR" sz="3200" dirty="0" smtClean="0"/>
              <a:t> </a:t>
            </a:r>
            <a:endParaRPr lang="fr-FR" sz="3200" dirty="0"/>
          </a:p>
        </p:txBody>
      </p:sp>
      <p:sp>
        <p:nvSpPr>
          <p:cNvPr id="3" name="Espace réservé du contenu 2"/>
          <p:cNvSpPr>
            <a:spLocks noGrp="1"/>
          </p:cNvSpPr>
          <p:nvPr>
            <p:ph idx="1"/>
          </p:nvPr>
        </p:nvSpPr>
        <p:spPr>
          <a:xfrm>
            <a:off x="457200" y="1319218"/>
            <a:ext cx="8229600" cy="5110178"/>
          </a:xfrm>
        </p:spPr>
        <p:txBody>
          <a:bodyPr>
            <a:normAutofit fontScale="62500" lnSpcReduction="20000"/>
          </a:bodyPr>
          <a:lstStyle/>
          <a:p>
            <a:pPr>
              <a:buNone/>
            </a:pPr>
            <a:r>
              <a:rPr lang="en-US" dirty="0" smtClean="0">
                <a:latin typeface="Times New Roman" pitchFamily="18" charset="0"/>
                <a:cs typeface="Times New Roman" pitchFamily="18" charset="0"/>
              </a:rPr>
              <a:t>Min (x</a:t>
            </a:r>
            <a:r>
              <a:rPr lang="en-US" baseline="-25000"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+2x</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-2x</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2x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g (x) =(2x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2x</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4x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2 – 2x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d</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g(x</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k=0 , </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(0,0)</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(0,-2)= (0,2)</a:t>
            </a:r>
            <a:endParaRPr lang="fr-FR"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X</a:t>
            </a:r>
            <a:r>
              <a:rPr lang="en-US" b="1" baseline="-25000" dirty="0" smtClean="0">
                <a:latin typeface="Times New Roman" pitchFamily="18" charset="0"/>
                <a:cs typeface="Times New Roman" pitchFamily="18" charset="0"/>
              </a:rPr>
              <a:t>k+1</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x</a:t>
            </a:r>
            <a:r>
              <a:rPr lang="en-US" b="1" baseline="-25000" dirty="0" err="1" smtClean="0">
                <a:latin typeface="Times New Roman" pitchFamily="18" charset="0"/>
                <a:cs typeface="Times New Roman" pitchFamily="18" charset="0"/>
              </a:rPr>
              <a:t>k</a:t>
            </a:r>
            <a:r>
              <a:rPr lang="en-US"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λ</a:t>
            </a:r>
            <a:r>
              <a:rPr lang="en-US" b="1" baseline="-25000" dirty="0" err="1" smtClean="0">
                <a:latin typeface="Times New Roman" pitchFamily="18" charset="0"/>
                <a:cs typeface="Times New Roman" pitchFamily="18" charset="0"/>
              </a:rPr>
              <a:t>k</a:t>
            </a:r>
            <a:r>
              <a:rPr lang="en-US" b="1" dirty="0" err="1" smtClean="0">
                <a:latin typeface="Times New Roman" pitchFamily="18" charset="0"/>
                <a:cs typeface="Times New Roman" pitchFamily="18" charset="0"/>
              </a:rPr>
              <a:t>d</a:t>
            </a:r>
            <a:r>
              <a:rPr lang="en-US" b="1" baseline="-25000" dirty="0" err="1" smtClean="0">
                <a:latin typeface="Times New Roman" pitchFamily="18" charset="0"/>
                <a:cs typeface="Times New Roman" pitchFamily="18" charset="0"/>
              </a:rPr>
              <a:t>k</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d</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=&gt; (0,0)+</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(0,2)= (0,2</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Min f(0,2</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Min(8</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- 4</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 </a:t>
            </a:r>
            <a:r>
              <a:rPr lang="en-US"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 `(</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(16 </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 </a:t>
            </a:r>
            <a:r>
              <a:rPr lang="en-US" dirty="0" smtClean="0">
                <a:latin typeface="Times New Roman" pitchFamily="18" charset="0"/>
                <a:cs typeface="Times New Roman" pitchFamily="18" charset="0"/>
              </a:rPr>
              <a:t>- 4)= 0 =&gt; </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 </a:t>
            </a:r>
            <a:r>
              <a:rPr lang="en-US" dirty="0" smtClean="0">
                <a:latin typeface="Times New Roman" pitchFamily="18" charset="0"/>
                <a:cs typeface="Times New Roman" pitchFamily="18" charset="0"/>
              </a:rPr>
              <a:t>= 1/4</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(0, 2 </a:t>
            </a:r>
            <a:r>
              <a:rPr lang="fr-F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(0, 1/2)</a:t>
            </a:r>
            <a:endParaRPr lang="fr-FR"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Test </a:t>
            </a:r>
            <a:r>
              <a:rPr lang="en-US" dirty="0" err="1" smtClean="0">
                <a:latin typeface="Times New Roman" pitchFamily="18" charset="0"/>
                <a:cs typeface="Times New Roman" pitchFamily="18" charset="0"/>
              </a:rPr>
              <a:t>d’arrêt</a:t>
            </a:r>
            <a:r>
              <a:rPr lang="en-US"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g(x</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 (-1,0) =&gt; || g(x</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 = 1 &gt; ε (le test d’arrêt n’est pas vérifié)</a:t>
            </a:r>
          </a:p>
          <a:p>
            <a:pPr>
              <a:buNone/>
            </a:pPr>
            <a:r>
              <a:rPr lang="fr-FR" b="1" dirty="0" smtClean="0">
                <a:latin typeface="Times New Roman" pitchFamily="18" charset="0"/>
                <a:cs typeface="Times New Roman" pitchFamily="18" charset="0"/>
              </a:rPr>
              <a:t>   k=1 :</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x</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 (1/2,1/2)</a:t>
            </a:r>
          </a:p>
          <a:p>
            <a:pPr>
              <a:buNone/>
            </a:pPr>
            <a:r>
              <a:rPr lang="fr-FR" b="1" dirty="0" smtClean="0">
                <a:latin typeface="Times New Roman" pitchFamily="18" charset="0"/>
                <a:cs typeface="Times New Roman" pitchFamily="18" charset="0"/>
              </a:rPr>
              <a:t>   k=2 :  </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x</a:t>
            </a:r>
            <a:r>
              <a:rPr lang="fr-FR" baseline="-25000" dirty="0" smtClean="0">
                <a:latin typeface="Times New Roman" pitchFamily="18" charset="0"/>
                <a:cs typeface="Times New Roman" pitchFamily="18" charset="0"/>
              </a:rPr>
              <a:t>3</a:t>
            </a:r>
            <a:r>
              <a:rPr lang="fr-FR" dirty="0" smtClean="0">
                <a:latin typeface="Times New Roman" pitchFamily="18" charset="0"/>
                <a:cs typeface="Times New Roman" pitchFamily="18" charset="0"/>
              </a:rPr>
              <a:t> = (1/2,3/4)</a:t>
            </a:r>
          </a:p>
          <a:p>
            <a:pPr>
              <a:buNone/>
            </a:pPr>
            <a:r>
              <a:rPr lang="fr-FR" dirty="0" smtClean="0">
                <a:latin typeface="Times New Roman" pitchFamily="18" charset="0"/>
                <a:cs typeface="Times New Roman" pitchFamily="18" charset="0"/>
              </a:rPr>
              <a:t>   ……………………….</a:t>
            </a:r>
          </a:p>
          <a:p>
            <a:pPr>
              <a:buNone/>
            </a:pPr>
            <a:r>
              <a:rPr lang="fr-FR" b="1" dirty="0" smtClean="0">
                <a:latin typeface="Times New Roman" pitchFamily="18" charset="0"/>
                <a:cs typeface="Times New Roman" pitchFamily="18" charset="0"/>
              </a:rPr>
              <a:t>  k=17:</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x</a:t>
            </a:r>
            <a:r>
              <a:rPr lang="fr-FR" baseline="-25000" dirty="0" smtClean="0">
                <a:latin typeface="Times New Roman" pitchFamily="18" charset="0"/>
                <a:cs typeface="Times New Roman" pitchFamily="18" charset="0"/>
              </a:rPr>
              <a:t>18</a:t>
            </a:r>
            <a:r>
              <a:rPr lang="fr-FR" dirty="0" smtClean="0">
                <a:latin typeface="Times New Roman" pitchFamily="18" charset="0"/>
                <a:cs typeface="Times New Roman" pitchFamily="18" charset="0"/>
              </a:rPr>
              <a:t> = (511/512 , 511/512) =&gt; || g(x</a:t>
            </a:r>
            <a:r>
              <a:rPr lang="fr-FR" baseline="-25000" dirty="0" smtClean="0">
                <a:latin typeface="Times New Roman" pitchFamily="18" charset="0"/>
                <a:cs typeface="Times New Roman" pitchFamily="18" charset="0"/>
              </a:rPr>
              <a:t>18</a:t>
            </a:r>
            <a:r>
              <a:rPr lang="fr-FR" dirty="0" smtClean="0">
                <a:latin typeface="Times New Roman" pitchFamily="18" charset="0"/>
                <a:cs typeface="Times New Roman" pitchFamily="18" charset="0"/>
              </a:rPr>
              <a:t>)|| = 0.003&lt;0.01</a:t>
            </a:r>
          </a:p>
          <a:p>
            <a:r>
              <a:rPr lang="fr-FR" dirty="0" smtClean="0">
                <a:latin typeface="Times New Roman" pitchFamily="18" charset="0"/>
                <a:cs typeface="Times New Roman" pitchFamily="18" charset="0"/>
              </a:rPr>
              <a:t>Donc la solution optimale est:  x</a:t>
            </a:r>
            <a:r>
              <a:rPr lang="fr-FR" baseline="-25000" dirty="0" smtClean="0">
                <a:latin typeface="Times New Roman" pitchFamily="18" charset="0"/>
                <a:cs typeface="Times New Roman" pitchFamily="18" charset="0"/>
              </a:rPr>
              <a:t>18</a:t>
            </a:r>
            <a:r>
              <a:rPr lang="fr-FR" dirty="0" smtClean="0">
                <a:latin typeface="Times New Roman" pitchFamily="18" charset="0"/>
                <a:cs typeface="Times New Roman" pitchFamily="18" charset="0"/>
              </a:rPr>
              <a:t> = (511/512 , 511/512)</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20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20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fade">
                                      <p:cBhvr>
                                        <p:cTn id="87" dur="2000"/>
                                        <p:tgtEl>
                                          <p:spTgt spid="3">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6" end="16"/>
                                            </p:txEl>
                                          </p:spTgt>
                                        </p:tgtEl>
                                        <p:attrNameLst>
                                          <p:attrName>style.visibility</p:attrName>
                                        </p:attrNameLst>
                                      </p:cBhvr>
                                      <p:to>
                                        <p:strVal val="visible"/>
                                      </p:to>
                                    </p:set>
                                    <p:animEffect transition="in" filter="fade">
                                      <p:cBhvr>
                                        <p:cTn id="92" dur="2000"/>
                                        <p:tgtEl>
                                          <p:spTgt spid="3">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17" end="17"/>
                                            </p:txEl>
                                          </p:spTgt>
                                        </p:tgtEl>
                                        <p:attrNameLst>
                                          <p:attrName>style.visibility</p:attrName>
                                        </p:attrNameLst>
                                      </p:cBhvr>
                                      <p:to>
                                        <p:strVal val="visible"/>
                                      </p:to>
                                    </p:set>
                                    <p:animEffect transition="in" filter="fade">
                                      <p:cBhvr>
                                        <p:cTn id="97" dur="2000"/>
                                        <p:tgtEl>
                                          <p:spTgt spid="3">
                                            <p:txEl>
                                              <p:pRg st="17" end="1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18" end="18"/>
                                            </p:txEl>
                                          </p:spTgt>
                                        </p:tgtEl>
                                        <p:attrNameLst>
                                          <p:attrName>style.visibility</p:attrName>
                                        </p:attrNameLst>
                                      </p:cBhvr>
                                      <p:to>
                                        <p:strVal val="visible"/>
                                      </p:to>
                                    </p:set>
                                    <p:animEffect transition="in" filter="fade">
                                      <p:cBhvr>
                                        <p:cTn id="102" dur="2000"/>
                                        <p:tgtEl>
                                          <p:spTgt spid="3">
                                            <p:txEl>
                                              <p:pRg st="18" end="1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
                                            <p:txEl>
                                              <p:pRg st="19" end="19"/>
                                            </p:txEl>
                                          </p:spTgt>
                                        </p:tgtEl>
                                        <p:attrNameLst>
                                          <p:attrName>style.visibility</p:attrName>
                                        </p:attrNameLst>
                                      </p:cBhvr>
                                      <p:to>
                                        <p:strVal val="visible"/>
                                      </p:to>
                                    </p:set>
                                    <p:animEffect transition="in" filter="fade">
                                      <p:cBhvr>
                                        <p:cTn id="107"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Plan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Font typeface="Wingdings" pitchFamily="2" charset="2"/>
              <a:buChar char="Ø"/>
            </a:pPr>
            <a:r>
              <a:rPr lang="fr-FR" dirty="0" smtClean="0">
                <a:latin typeface="Times New Roman" pitchFamily="18" charset="0"/>
                <a:cs typeface="Times New Roman" pitchFamily="18" charset="0"/>
              </a:rPr>
              <a:t>Programmation Linéaire   </a:t>
            </a:r>
          </a:p>
          <a:p>
            <a:pPr>
              <a:buFont typeface="Wingdings" pitchFamily="2" charset="2"/>
              <a:buChar char="Ø"/>
            </a:pPr>
            <a:r>
              <a:rPr lang="fr-FR" dirty="0" smtClean="0">
                <a:latin typeface="Times New Roman" pitchFamily="18" charset="0"/>
                <a:cs typeface="Times New Roman" pitchFamily="18" charset="0"/>
              </a:rPr>
              <a:t>Programmation Séparable</a:t>
            </a:r>
          </a:p>
          <a:p>
            <a:pPr>
              <a:buFont typeface="Wingdings" pitchFamily="2" charset="2"/>
              <a:buChar char="Ø"/>
            </a:pPr>
            <a:r>
              <a:rPr lang="fr-FR" dirty="0" smtClean="0">
                <a:latin typeface="Times New Roman" pitchFamily="18" charset="0"/>
                <a:cs typeface="Times New Roman" pitchFamily="18" charset="0"/>
              </a:rPr>
              <a:t>Programmation Quadratique</a:t>
            </a:r>
          </a:p>
          <a:p>
            <a:pPr>
              <a:buFont typeface="Wingdings" pitchFamily="2" charset="2"/>
              <a:buChar char="Ø"/>
            </a:pPr>
            <a:r>
              <a:rPr lang="fr-FR" dirty="0" smtClean="0">
                <a:latin typeface="Times New Roman" pitchFamily="18" charset="0"/>
                <a:cs typeface="Times New Roman" pitchFamily="18" charset="0"/>
              </a:rPr>
              <a:t>Conclusion </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3" end="3"/>
                                            </p:txEl>
                                          </p:spTgt>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a:bodyPr>
          <a:lstStyle/>
          <a:p>
            <a:r>
              <a:rPr lang="fr-FR" sz="3200" dirty="0" smtClean="0">
                <a:latin typeface="Times New Roman" pitchFamily="18" charset="0"/>
                <a:cs typeface="Times New Roman" pitchFamily="18" charset="0"/>
              </a:rPr>
              <a:t>Conclusion</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000240"/>
            <a:ext cx="8229600" cy="4324360"/>
          </a:xfrm>
        </p:spPr>
        <p:txBody>
          <a:bodyPr/>
          <a:lstStyle/>
          <a:p>
            <a:pPr lvl="0"/>
            <a:endParaRPr lang="fr-FR" sz="1600" dirty="0" smtClean="0">
              <a:latin typeface="Times New Roman" pitchFamily="18" charset="0"/>
              <a:cs typeface="Times New Roman" pitchFamily="18" charset="0"/>
            </a:endParaRPr>
          </a:p>
          <a:p>
            <a:pPr lvl="0"/>
            <a:endParaRPr lang="fr-FR" sz="1600" dirty="0" smtClean="0">
              <a:latin typeface="Times New Roman" pitchFamily="18" charset="0"/>
              <a:cs typeface="Times New Roman" pitchFamily="18" charset="0"/>
            </a:endParaRPr>
          </a:p>
          <a:p>
            <a:pPr lvl="0"/>
            <a:r>
              <a:rPr lang="fr-FR" sz="1600" dirty="0" smtClean="0">
                <a:latin typeface="Times New Roman" pitchFamily="18" charset="0"/>
                <a:cs typeface="Times New Roman" pitchFamily="18" charset="0"/>
              </a:rPr>
              <a:t>L’optimisation combinatoire est un outil indispensable combinant diverses techniques des mathématiques discrètes et de l’informatique a fin de résoudre des problèmes de la vie réelle.</a:t>
            </a:r>
          </a:p>
          <a:p>
            <a:pPr lvl="0">
              <a:buNone/>
            </a:pPr>
            <a:endParaRPr lang="fr-FR" sz="1600" dirty="0" smtClean="0">
              <a:latin typeface="Times New Roman" pitchFamily="18" charset="0"/>
              <a:cs typeface="Times New Roman" pitchFamily="18" charset="0"/>
            </a:endParaRPr>
          </a:p>
          <a:p>
            <a:pPr lvl="0"/>
            <a:r>
              <a:rPr lang="fr-FR" sz="1600" dirty="0" smtClean="0">
                <a:latin typeface="Times New Roman" pitchFamily="18" charset="0"/>
                <a:cs typeface="Times New Roman" pitchFamily="18" charset="0"/>
              </a:rPr>
              <a:t>Un désir de faire de la programmation linéaire un des plus remarquables outils du calcul économique et de la gestion scientifique des entreprises  </a:t>
            </a:r>
          </a:p>
          <a:p>
            <a:endParaRPr lang="fr-FR" sz="1600" dirty="0" smtClean="0">
              <a:latin typeface="Times New Roman" pitchFamily="18" charset="0"/>
              <a:cs typeface="Times New Roman" pitchFamily="18" charset="0"/>
            </a:endParaRPr>
          </a:p>
          <a:p>
            <a:r>
              <a:rPr lang="fr-FR" sz="1600" dirty="0" smtClean="0">
                <a:latin typeface="Times New Roman" pitchFamily="18" charset="0"/>
                <a:cs typeface="Times New Roman" pitchFamily="18" charset="0"/>
              </a:rPr>
              <a:t>Les développements théoriques engendrés par l’exploration des possibilités de la programmation quadratique extrêmement pointus et obscurs, malgré tout ils offrent dans un nombre conséquent de cas une solution optimale.    </a:t>
            </a:r>
          </a:p>
          <a:p>
            <a:pPr lvl="0"/>
            <a:endParaRPr lang="fr-FR" sz="1600" dirty="0" smtClean="0">
              <a:latin typeface="Times New Roman" pitchFamily="18" charset="0"/>
              <a:cs typeface="Times New Roman" pitchFamily="18" charset="0"/>
            </a:endParaRPr>
          </a:p>
          <a:p>
            <a:endParaRPr lang="fr-FR" sz="16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itin\Desktop\Fond\hebus_225941_1024x76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rot="20629566">
            <a:off x="194681" y="1936426"/>
            <a:ext cx="8790099" cy="1754326"/>
          </a:xfrm>
          <a:prstGeom prst="rect">
            <a:avLst/>
          </a:prstGeom>
          <a:noFill/>
        </p:spPr>
        <p:txBody>
          <a:bodyPr wrap="square" lIns="91440" tIns="45720" rIns="91440" bIns="45720">
            <a:spAutoFit/>
          </a:bodyPr>
          <a:lstStyle/>
          <a:p>
            <a:pPr algn="ctr"/>
            <a:r>
              <a:rPr lang="fr-FR" sz="54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Forte" pitchFamily="66" charset="0"/>
              </a:rPr>
              <a:t>MERCI POUR VOTRE ATTENTION </a:t>
            </a:r>
            <a:endParaRPr lang="fr-FR" sz="5400" dirty="0">
              <a:ln w="18415" cmpd="sng">
                <a:solidFill>
                  <a:srgbClr val="FFFFFF"/>
                </a:solidFill>
                <a:prstDash val="solid"/>
              </a:ln>
              <a:solidFill>
                <a:srgbClr val="C00000"/>
              </a:solidFill>
              <a:effectLst>
                <a:outerShdw blurRad="63500" dir="3600000" algn="tl" rotWithShape="0">
                  <a:srgbClr val="000000">
                    <a:alpha val="70000"/>
                  </a:srgbClr>
                </a:outerShdw>
              </a:effectLst>
              <a:latin typeface="Forte"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1" nodeType="clickEffect">
                                  <p:stCondLst>
                                    <p:cond delay="0"/>
                                  </p:stCondLst>
                                  <p:childTnLst>
                                    <p:animScale>
                                      <p:cBhvr>
                                        <p:cTn id="1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fr-FR" sz="3200" b="1" dirty="0" smtClean="0">
                <a:latin typeface="Times New Roman" pitchFamily="18" charset="0"/>
                <a:cs typeface="Times New Roman" pitchFamily="18" charset="0"/>
              </a:rPr>
              <a:t>Introduction</a:t>
            </a:r>
            <a:r>
              <a:rPr lang="fr-FR" b="1" dirty="0" smtClean="0">
                <a:latin typeface="Times New Roman" pitchFamily="18" charset="0"/>
                <a:cs typeface="Times New Roman" pitchFamily="18" charset="0"/>
              </a:rPr>
              <a:t>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14422"/>
            <a:ext cx="8229600" cy="4911741"/>
          </a:xfrm>
        </p:spPr>
        <p:txBody>
          <a:bodyPr>
            <a:noAutofit/>
          </a:bodyPr>
          <a:lstStyle/>
          <a:p>
            <a:r>
              <a:rPr lang="fr-FR" sz="2400" dirty="0">
                <a:latin typeface="Times New Roman" pitchFamily="18" charset="0"/>
                <a:cs typeface="Times New Roman" pitchFamily="18" charset="0"/>
              </a:rPr>
              <a:t>L’optimisation combinatoire consiste à trouver l’optimum d’une </a:t>
            </a:r>
            <a:r>
              <a:rPr lang="fr-FR" sz="2400" dirty="0" smtClean="0">
                <a:latin typeface="Times New Roman" pitchFamily="18" charset="0"/>
                <a:cs typeface="Times New Roman" pitchFamily="18" charset="0"/>
              </a:rPr>
              <a:t>fonction </a:t>
            </a:r>
            <a:r>
              <a:rPr lang="fr-FR" sz="2400" dirty="0">
                <a:latin typeface="Times New Roman" pitchFamily="18" charset="0"/>
                <a:cs typeface="Times New Roman" pitchFamily="18" charset="0"/>
              </a:rPr>
              <a:t>dans un temps d’exécution raisonnable</a:t>
            </a:r>
            <a:r>
              <a:rPr lang="fr-FR" sz="2400" dirty="0" smtClean="0">
                <a:latin typeface="Times New Roman" pitchFamily="18" charset="0"/>
                <a:cs typeface="Times New Roman" pitchFamily="18" charset="0"/>
              </a:rPr>
              <a:t>.         </a:t>
            </a:r>
          </a:p>
          <a:p>
            <a:pPr>
              <a:buNone/>
            </a:pPr>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Les méthodes de </a:t>
            </a:r>
            <a:r>
              <a:rPr lang="fr-FR" sz="2400" dirty="0" smtClean="0">
                <a:latin typeface="Times New Roman" pitchFamily="18" charset="0"/>
                <a:cs typeface="Times New Roman" pitchFamily="18" charset="0"/>
              </a:rPr>
              <a:t>l’optimisation </a:t>
            </a:r>
            <a:r>
              <a:rPr lang="fr-FR" sz="2400" dirty="0">
                <a:latin typeface="Times New Roman" pitchFamily="18" charset="0"/>
                <a:cs typeface="Times New Roman" pitchFamily="18" charset="0"/>
              </a:rPr>
              <a:t>combinatoire peuvent être classées en méthodes heuristiques et méthodes exactes</a:t>
            </a:r>
            <a:r>
              <a:rPr lang="fr-FR" sz="2400" dirty="0" smtClean="0">
                <a:latin typeface="Times New Roman" pitchFamily="18" charset="0"/>
                <a:cs typeface="Times New Roman" pitchFamily="18" charset="0"/>
              </a:rPr>
              <a:t>.</a:t>
            </a:r>
          </a:p>
          <a:p>
            <a:pPr>
              <a:buNone/>
            </a:pP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Dans le cas simple où la fonction à maximiser ou minimiser et toutes les contraintes sont du premier degré, le problème prend le nom de </a:t>
            </a:r>
            <a:r>
              <a:rPr lang="fr-FR" sz="2400" b="1" dirty="0" smtClean="0">
                <a:latin typeface="Times New Roman" pitchFamily="18" charset="0"/>
                <a:cs typeface="Times New Roman" pitchFamily="18" charset="0"/>
              </a:rPr>
              <a:t>programmation linéaire</a:t>
            </a:r>
            <a:r>
              <a:rPr lang="fr-FR" sz="2400" dirty="0" smtClean="0">
                <a:latin typeface="Times New Roman" pitchFamily="18" charset="0"/>
                <a:cs typeface="Times New Roman" pitchFamily="18" charset="0"/>
              </a:rPr>
              <a:t>.</a:t>
            </a:r>
          </a:p>
          <a:p>
            <a:pPr>
              <a:buNone/>
            </a:pPr>
            <a:endParaRPr lang="fr-FR" sz="2400" b="1" dirty="0" smtClean="0">
              <a:latin typeface="Times New Roman" pitchFamily="18" charset="0"/>
              <a:cs typeface="Times New Roman" pitchFamily="18" charset="0"/>
            </a:endParaRPr>
          </a:p>
          <a:p>
            <a:r>
              <a:rPr lang="fr-FR" sz="2400" dirty="0">
                <a:latin typeface="Times New Roman" pitchFamily="18" charset="0"/>
                <a:cs typeface="Times New Roman" pitchFamily="18" charset="0"/>
              </a:rPr>
              <a:t>On distingue dans la programmation linéaire, la programmation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linéaire en nombres réels, </a:t>
            </a:r>
            <a:r>
              <a:rPr lang="fr-FR" sz="2400" dirty="0" smtClean="0">
                <a:latin typeface="Times New Roman" pitchFamily="18" charset="0"/>
                <a:cs typeface="Times New Roman" pitchFamily="18" charset="0"/>
              </a:rPr>
              <a:t>et la  </a:t>
            </a:r>
            <a:r>
              <a:rPr lang="fr-FR" sz="2400" dirty="0">
                <a:latin typeface="Times New Roman" pitchFamily="18" charset="0"/>
                <a:cs typeface="Times New Roman" pitchFamily="18" charset="0"/>
              </a:rPr>
              <a:t>programmation en nombres entiers, pour laquelle les variables sont dans </a:t>
            </a:r>
            <a:r>
              <a:rPr lang="fr-FR" sz="2400" i="1" dirty="0">
                <a:latin typeface="Times New Roman" pitchFamily="18" charset="0"/>
                <a:cs typeface="Times New Roman" pitchFamily="18" charset="0"/>
              </a:rPr>
              <a:t>IN</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Programmation linéaire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Introduction</a:t>
            </a:r>
          </a:p>
          <a:p>
            <a:r>
              <a:rPr lang="fr-FR" dirty="0" smtClean="0">
                <a:latin typeface="Times New Roman" pitchFamily="18" charset="0"/>
                <a:cs typeface="Times New Roman" pitchFamily="18" charset="0"/>
              </a:rPr>
              <a:t>Définitions</a:t>
            </a:r>
          </a:p>
          <a:p>
            <a:r>
              <a:rPr lang="fr-FR" dirty="0" smtClean="0">
                <a:latin typeface="Times New Roman" pitchFamily="18" charset="0"/>
                <a:cs typeface="Times New Roman" pitchFamily="18" charset="0"/>
              </a:rPr>
              <a:t>Résolution Graphique</a:t>
            </a:r>
          </a:p>
          <a:p>
            <a:r>
              <a:rPr lang="fr-FR" dirty="0" smtClean="0">
                <a:latin typeface="Times New Roman" pitchFamily="18" charset="0"/>
                <a:cs typeface="Times New Roman" pitchFamily="18" charset="0"/>
              </a:rPr>
              <a:t>La Méthode du Simplexe</a:t>
            </a:r>
          </a:p>
          <a:p>
            <a:r>
              <a:rPr lang="fr-FR" dirty="0" smtClean="0">
                <a:latin typeface="Times New Roman" pitchFamily="18" charset="0"/>
                <a:cs typeface="Times New Roman" pitchFamily="18" charset="0"/>
              </a:rPr>
              <a:t>La dualité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000132"/>
          </a:xfrm>
        </p:spPr>
        <p:txBody>
          <a:bodyPr>
            <a:normAutofit/>
          </a:bodyPr>
          <a:lstStyle/>
          <a:p>
            <a:r>
              <a:rPr lang="fr-FR" sz="3200" b="1" dirty="0" smtClean="0">
                <a:latin typeface="Times New Roman" pitchFamily="18" charset="0"/>
                <a:cs typeface="Times New Roman" pitchFamily="18" charset="0"/>
              </a:rPr>
              <a:t>Définitions </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500034" y="1643050"/>
            <a:ext cx="8229600" cy="4525963"/>
          </a:xfrm>
        </p:spPr>
        <p:txBody>
          <a:bodyPr>
            <a:normAutofit/>
          </a:bodyPr>
          <a:lstStyle/>
          <a:p>
            <a:pPr lvl="0">
              <a:buFont typeface="Wingdings" pitchFamily="2" charset="2"/>
              <a:buChar char="v"/>
            </a:pPr>
            <a:r>
              <a:rPr lang="fr-FR" sz="2800" b="1" dirty="0">
                <a:latin typeface="Times New Roman" pitchFamily="18" charset="0"/>
                <a:cs typeface="Times New Roman" pitchFamily="18" charset="0"/>
              </a:rPr>
              <a:t>la programmation linéaire(PL)</a:t>
            </a:r>
            <a:r>
              <a:rPr lang="fr-FR" b="1" dirty="0">
                <a:latin typeface="Times New Roman" pitchFamily="18" charset="0"/>
                <a:cs typeface="Times New Roman" pitchFamily="18" charset="0"/>
              </a:rPr>
              <a:t> : </a:t>
            </a:r>
            <a:endParaRPr lang="fr-FR" dirty="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En </a:t>
            </a:r>
            <a:r>
              <a:rPr lang="fr-FR" sz="2000" dirty="0">
                <a:latin typeface="Times New Roman" pitchFamily="18" charset="0"/>
                <a:cs typeface="Times New Roman" pitchFamily="18" charset="0"/>
              </a:rPr>
              <a:t>mathématiques, les problèmes de programmation linéaire (PL) est la recherche de l’optimum (minimum ou maximum) d’une fonction objectif linéaire liées par des équations ou inéquations linéaires appelées </a:t>
            </a:r>
            <a:r>
              <a:rPr lang="fr-FR" sz="2000" dirty="0" smtClean="0">
                <a:latin typeface="Times New Roman" pitchFamily="18" charset="0"/>
                <a:cs typeface="Times New Roman" pitchFamily="18" charset="0"/>
              </a:rPr>
              <a:t>contraintes</a:t>
            </a:r>
          </a:p>
          <a:p>
            <a:pPr lvl="0">
              <a:buFont typeface="Wingdings" pitchFamily="2" charset="2"/>
              <a:buChar char="v"/>
            </a:pPr>
            <a:r>
              <a:rPr lang="fr-FR" sz="2800" b="1" dirty="0">
                <a:latin typeface="Times New Roman" pitchFamily="18" charset="0"/>
                <a:cs typeface="Times New Roman" pitchFamily="18" charset="0"/>
              </a:rPr>
              <a:t>La fonction objectif</a:t>
            </a:r>
            <a:r>
              <a:rPr lang="fr-FR" sz="2000" b="1" dirty="0">
                <a:latin typeface="Times New Roman" pitchFamily="18" charset="0"/>
                <a:cs typeface="Times New Roman" pitchFamily="18" charset="0"/>
              </a:rPr>
              <a:t>:</a:t>
            </a:r>
            <a:endParaRPr lang="fr-FR" sz="2000" dirty="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on appelle fonction </a:t>
            </a:r>
            <a:r>
              <a:rPr lang="fr-FR" sz="2000" dirty="0">
                <a:latin typeface="Times New Roman" pitchFamily="18" charset="0"/>
                <a:cs typeface="Times New Roman" pitchFamily="18" charset="0"/>
              </a:rPr>
              <a:t>objectif d’un problème d’optimisation le critère de choix entre </a:t>
            </a:r>
            <a:r>
              <a:rPr lang="fr-FR" sz="2000" dirty="0" smtClean="0">
                <a:latin typeface="Times New Roman" pitchFamily="18" charset="0"/>
                <a:cs typeface="Times New Roman" pitchFamily="18" charset="0"/>
              </a:rPr>
              <a:t>les diverses </a:t>
            </a:r>
            <a:r>
              <a:rPr lang="fr-FR" sz="2000" dirty="0">
                <a:latin typeface="Times New Roman" pitchFamily="18" charset="0"/>
                <a:cs typeface="Times New Roman" pitchFamily="18" charset="0"/>
              </a:rPr>
              <a:t>solutions possibles</a:t>
            </a:r>
            <a:r>
              <a:rPr lang="fr-FR" sz="2000" dirty="0" smtClean="0">
                <a:latin typeface="Times New Roman" pitchFamily="18" charset="0"/>
                <a:cs typeface="Times New Roman" pitchFamily="18" charset="0"/>
              </a:rPr>
              <a:t>.</a:t>
            </a:r>
          </a:p>
          <a:p>
            <a:pPr lvl="0">
              <a:buFont typeface="Wingdings" pitchFamily="2" charset="2"/>
              <a:buChar char="v"/>
            </a:pPr>
            <a:r>
              <a:rPr lang="fr-FR" sz="2800" b="1" dirty="0">
                <a:latin typeface="Times New Roman" pitchFamily="18" charset="0"/>
                <a:cs typeface="Times New Roman" pitchFamily="18" charset="0"/>
              </a:rPr>
              <a:t>Les contraintes </a:t>
            </a:r>
            <a:r>
              <a:rPr lang="fr-FR" sz="2800" b="1" dirty="0" smtClean="0">
                <a:latin typeface="Times New Roman" pitchFamily="18" charset="0"/>
                <a:cs typeface="Times New Roman" pitchFamily="18" charset="0"/>
              </a:rPr>
              <a:t>:</a:t>
            </a:r>
          </a:p>
          <a:p>
            <a:pPr lvl="0">
              <a:buNone/>
            </a:pPr>
            <a:r>
              <a:rPr lang="fr-FR" sz="2800" dirty="0" smtClean="0"/>
              <a:t>    </a:t>
            </a:r>
            <a:r>
              <a:rPr lang="fr-FR" sz="2000" dirty="0" smtClean="0">
                <a:latin typeface="Times New Roman" pitchFamily="18" charset="0"/>
                <a:cs typeface="Times New Roman" pitchFamily="18" charset="0"/>
              </a:rPr>
              <a:t>On </a:t>
            </a:r>
            <a:r>
              <a:rPr lang="fr-FR" sz="2000" dirty="0">
                <a:latin typeface="Times New Roman" pitchFamily="18" charset="0"/>
                <a:cs typeface="Times New Roman" pitchFamily="18" charset="0"/>
              </a:rPr>
              <a:t>appelle contraintes du problème toutes les relations limitant le choix des valeurs possibles des variables. </a:t>
            </a:r>
            <a:endParaRPr lang="fr-FR" sz="2000" b="1" dirty="0" smtClean="0">
              <a:latin typeface="Times New Roman" pitchFamily="18" charset="0"/>
              <a:cs typeface="Times New Roman" pitchFamily="18" charset="0"/>
            </a:endParaRPr>
          </a:p>
          <a:p>
            <a:pPr lvl="0">
              <a:buFont typeface="Wingdings" pitchFamily="2" charset="2"/>
              <a:buChar char="v"/>
            </a:pPr>
            <a:endParaRPr lang="fr-FR" sz="2800" b="1" dirty="0">
              <a:latin typeface="Times New Roman" pitchFamily="18" charset="0"/>
              <a:cs typeface="Times New Roman" pitchFamily="18" charset="0"/>
            </a:endParaRPr>
          </a:p>
          <a:p>
            <a:pPr lvl="0">
              <a:buFont typeface="Wingdings" pitchFamily="2" charset="2"/>
              <a:buChar char="v"/>
            </a:pPr>
            <a:endParaRPr lang="fr-FR" sz="2800" b="1" dirty="0">
              <a:latin typeface="Times New Roman" pitchFamily="18" charset="0"/>
              <a:cs typeface="Times New Roman" pitchFamily="18" charset="0"/>
            </a:endParaRPr>
          </a:p>
          <a:p>
            <a:pPr>
              <a:buFont typeface="Wingdings" pitchFamily="2" charset="2"/>
              <a:buChar char="v"/>
            </a:pPr>
            <a:endParaRPr lang="fr-FR" sz="2000" dirty="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Times New Roman" pitchFamily="18" charset="0"/>
                <a:cs typeface="Times New Roman" pitchFamily="18" charset="0"/>
              </a:rPr>
              <a:t>Définitions </a:t>
            </a:r>
            <a:endParaRPr lang="fr-FR" sz="3200" dirty="0"/>
          </a:p>
        </p:txBody>
      </p:sp>
      <p:sp>
        <p:nvSpPr>
          <p:cNvPr id="3" name="Espace réservé du contenu 2"/>
          <p:cNvSpPr>
            <a:spLocks noGrp="1"/>
          </p:cNvSpPr>
          <p:nvPr>
            <p:ph idx="1"/>
          </p:nvPr>
        </p:nvSpPr>
        <p:spPr/>
        <p:txBody>
          <a:bodyPr>
            <a:normAutofit/>
          </a:bodyPr>
          <a:lstStyle/>
          <a:p>
            <a:pPr>
              <a:buFont typeface="Wingdings" pitchFamily="2" charset="2"/>
              <a:buChar char="v"/>
            </a:pPr>
            <a:r>
              <a:rPr lang="fr-FR" sz="2800" b="1" dirty="0">
                <a:latin typeface="Times New Roman" pitchFamily="18" charset="0"/>
                <a:cs typeface="Times New Roman" pitchFamily="18" charset="0"/>
              </a:rPr>
              <a:t>Forme générale d’un problème </a:t>
            </a:r>
            <a:r>
              <a:rPr lang="fr-FR" sz="2800" b="1" dirty="0" smtClean="0">
                <a:latin typeface="Times New Roman" pitchFamily="18" charset="0"/>
                <a:cs typeface="Times New Roman" pitchFamily="18" charset="0"/>
              </a:rPr>
              <a:t>linéaire:</a:t>
            </a:r>
          </a:p>
          <a:p>
            <a:pPr>
              <a:buNone/>
            </a:pPr>
            <a:r>
              <a:rPr lang="fr-FR" sz="1400" dirty="0">
                <a:latin typeface="Times New Roman" pitchFamily="18" charset="0"/>
                <a:cs typeface="Times New Roman" pitchFamily="18" charset="0"/>
              </a:rPr>
              <a:t> MAX (ou MIN): c</a:t>
            </a:r>
            <a:r>
              <a:rPr lang="fr-FR" sz="1400" baseline="-25000" dirty="0">
                <a:latin typeface="Times New Roman" pitchFamily="18" charset="0"/>
                <a:cs typeface="Times New Roman" pitchFamily="18" charset="0"/>
              </a:rPr>
              <a:t>1</a:t>
            </a:r>
            <a:r>
              <a:rPr lang="fr-FR" sz="1400" dirty="0">
                <a:latin typeface="Times New Roman" pitchFamily="18" charset="0"/>
                <a:cs typeface="Times New Roman" pitchFamily="18" charset="0"/>
              </a:rPr>
              <a:t>X</a:t>
            </a:r>
            <a:r>
              <a:rPr lang="fr-FR" sz="1400" baseline="-25000" dirty="0">
                <a:latin typeface="Times New Roman" pitchFamily="18" charset="0"/>
                <a:cs typeface="Times New Roman" pitchFamily="18" charset="0"/>
              </a:rPr>
              <a:t>1</a:t>
            </a:r>
            <a:r>
              <a:rPr lang="fr-FR" sz="1400" dirty="0">
                <a:latin typeface="Times New Roman" pitchFamily="18" charset="0"/>
                <a:cs typeface="Times New Roman" pitchFamily="18" charset="0"/>
              </a:rPr>
              <a:t> + c</a:t>
            </a:r>
            <a:r>
              <a:rPr lang="fr-FR" sz="1400" baseline="-25000" dirty="0">
                <a:latin typeface="Times New Roman" pitchFamily="18" charset="0"/>
                <a:cs typeface="Times New Roman" pitchFamily="18" charset="0"/>
              </a:rPr>
              <a:t>2</a:t>
            </a:r>
            <a:r>
              <a:rPr lang="fr-FR" sz="1400" dirty="0">
                <a:latin typeface="Times New Roman" pitchFamily="18" charset="0"/>
                <a:cs typeface="Times New Roman" pitchFamily="18" charset="0"/>
              </a:rPr>
              <a:t>X</a:t>
            </a:r>
            <a:r>
              <a:rPr lang="fr-FR" sz="1400" baseline="-25000" dirty="0">
                <a:latin typeface="Times New Roman" pitchFamily="18" charset="0"/>
                <a:cs typeface="Times New Roman" pitchFamily="18" charset="0"/>
              </a:rPr>
              <a:t>2</a:t>
            </a:r>
            <a:r>
              <a:rPr lang="fr-FR" sz="1400" dirty="0">
                <a:latin typeface="Times New Roman" pitchFamily="18" charset="0"/>
                <a:cs typeface="Times New Roman" pitchFamily="18" charset="0"/>
              </a:rPr>
              <a:t> + … </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t>
            </a:r>
            <a:r>
              <a:rPr lang="en-US" sz="1400" baseline="-25000" dirty="0" err="1">
                <a:latin typeface="Times New Roman" pitchFamily="18" charset="0"/>
                <a:cs typeface="Times New Roman" pitchFamily="18" charset="0"/>
              </a:rPr>
              <a:t>n</a:t>
            </a:r>
            <a:r>
              <a:rPr lang="en-US" sz="1400" dirty="0" err="1">
                <a:latin typeface="Times New Roman" pitchFamily="18" charset="0"/>
                <a:cs typeface="Times New Roman" pitchFamily="18" charset="0"/>
              </a:rPr>
              <a:t>X</a:t>
            </a:r>
            <a:r>
              <a:rPr lang="en-US" sz="1400" baseline="-25000" dirty="0" err="1">
                <a:latin typeface="Times New Roman" pitchFamily="18" charset="0"/>
                <a:cs typeface="Times New Roman" pitchFamily="18" charset="0"/>
              </a:rPr>
              <a:t>n</a:t>
            </a:r>
            <a:endParaRPr lang="fr-FR"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a</a:t>
            </a:r>
            <a:r>
              <a:rPr lang="en-US" sz="1400" baseline="-25000" dirty="0" smtClean="0">
                <a:latin typeface="Times New Roman" pitchFamily="18" charset="0"/>
                <a:cs typeface="Times New Roman" pitchFamily="18" charset="0"/>
              </a:rPr>
              <a:t>11</a:t>
            </a:r>
            <a:r>
              <a:rPr lang="en-US" sz="1400" dirty="0" smtClean="0">
                <a:latin typeface="Times New Roman" pitchFamily="18" charset="0"/>
                <a:cs typeface="Times New Roman" pitchFamily="18" charset="0"/>
              </a:rPr>
              <a:t>X</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 a</a:t>
            </a:r>
            <a:r>
              <a:rPr lang="en-US" sz="1400" baseline="-25000" dirty="0">
                <a:latin typeface="Times New Roman" pitchFamily="18" charset="0"/>
                <a:cs typeface="Times New Roman" pitchFamily="18" charset="0"/>
              </a:rPr>
              <a:t>12</a:t>
            </a:r>
            <a:r>
              <a:rPr lang="en-US" sz="1400" dirty="0">
                <a:latin typeface="Times New Roman" pitchFamily="18" charset="0"/>
                <a:cs typeface="Times New Roman" pitchFamily="18" charset="0"/>
              </a:rPr>
              <a:t>X</a:t>
            </a:r>
            <a:r>
              <a:rPr lang="en-US" sz="1400" baseline="-25000" dirty="0">
                <a:latin typeface="Times New Roman" pitchFamily="18" charset="0"/>
                <a:cs typeface="Times New Roman" pitchFamily="18" charset="0"/>
              </a:rPr>
              <a:t>2</a:t>
            </a:r>
            <a:r>
              <a:rPr lang="en-US" sz="1400" dirty="0">
                <a:latin typeface="Times New Roman" pitchFamily="18" charset="0"/>
                <a:cs typeface="Times New Roman" pitchFamily="18" charset="0"/>
              </a:rPr>
              <a:t> + … + a</a:t>
            </a:r>
            <a:r>
              <a:rPr lang="en-US" sz="1400" baseline="-25000" dirty="0">
                <a:latin typeface="Times New Roman" pitchFamily="18" charset="0"/>
                <a:cs typeface="Times New Roman" pitchFamily="18" charset="0"/>
              </a:rPr>
              <a:t>1n</a:t>
            </a:r>
            <a:r>
              <a:rPr lang="en-US" sz="1400" dirty="0">
                <a:latin typeface="Times New Roman" pitchFamily="18" charset="0"/>
                <a:cs typeface="Times New Roman" pitchFamily="18" charset="0"/>
              </a:rPr>
              <a:t>X</a:t>
            </a:r>
            <a:r>
              <a:rPr lang="en-US" sz="1400" baseline="-25000" dirty="0">
                <a:latin typeface="Times New Roman" pitchFamily="18" charset="0"/>
                <a:cs typeface="Times New Roman" pitchFamily="18" charset="0"/>
              </a:rPr>
              <a:t>n</a:t>
            </a:r>
            <a:r>
              <a:rPr lang="en-US" sz="1400" dirty="0">
                <a:latin typeface="Times New Roman" pitchFamily="18" charset="0"/>
                <a:cs typeface="Times New Roman" pitchFamily="18" charset="0"/>
              </a:rPr>
              <a:t> ≤ b</a:t>
            </a:r>
            <a:r>
              <a:rPr lang="en-US" sz="1400" baseline="-25000" dirty="0">
                <a:latin typeface="Times New Roman" pitchFamily="18" charset="0"/>
                <a:cs typeface="Times New Roman" pitchFamily="18" charset="0"/>
              </a:rPr>
              <a:t>1</a:t>
            </a:r>
            <a:endParaRPr lang="fr-FR"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     S.C	 </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a</a:t>
            </a:r>
            <a:r>
              <a:rPr lang="en-US" sz="1400" baseline="-25000" dirty="0">
                <a:latin typeface="Times New Roman" pitchFamily="18" charset="0"/>
                <a:cs typeface="Times New Roman" pitchFamily="18" charset="0"/>
              </a:rPr>
              <a:t>21</a:t>
            </a:r>
            <a:r>
              <a:rPr lang="en-US" sz="1400" dirty="0">
                <a:latin typeface="Times New Roman" pitchFamily="18" charset="0"/>
                <a:cs typeface="Times New Roman" pitchFamily="18" charset="0"/>
              </a:rPr>
              <a:t>X</a:t>
            </a:r>
            <a:r>
              <a:rPr lang="en-US" sz="1400" baseline="-25000" dirty="0">
                <a:latin typeface="Times New Roman" pitchFamily="18" charset="0"/>
                <a:cs typeface="Times New Roman" pitchFamily="18" charset="0"/>
              </a:rPr>
              <a:t>1</a:t>
            </a:r>
            <a:r>
              <a:rPr lang="en-US" sz="1400" dirty="0">
                <a:latin typeface="Times New Roman" pitchFamily="18" charset="0"/>
                <a:cs typeface="Times New Roman" pitchFamily="18" charset="0"/>
              </a:rPr>
              <a:t> + a</a:t>
            </a:r>
            <a:r>
              <a:rPr lang="en-US" sz="1400" baseline="-25000" dirty="0">
                <a:latin typeface="Times New Roman" pitchFamily="18" charset="0"/>
                <a:cs typeface="Times New Roman" pitchFamily="18" charset="0"/>
              </a:rPr>
              <a:t>22</a:t>
            </a:r>
            <a:r>
              <a:rPr lang="en-US" sz="1400" dirty="0">
                <a:latin typeface="Times New Roman" pitchFamily="18" charset="0"/>
                <a:cs typeface="Times New Roman" pitchFamily="18" charset="0"/>
              </a:rPr>
              <a:t>X</a:t>
            </a:r>
            <a:r>
              <a:rPr lang="en-US" sz="1400" baseline="-25000" dirty="0">
                <a:latin typeface="Times New Roman" pitchFamily="18" charset="0"/>
                <a:cs typeface="Times New Roman" pitchFamily="18" charset="0"/>
              </a:rPr>
              <a:t>2</a:t>
            </a:r>
            <a:r>
              <a:rPr lang="en-US" sz="1400" dirty="0">
                <a:latin typeface="Times New Roman" pitchFamily="18" charset="0"/>
                <a:cs typeface="Times New Roman" pitchFamily="18" charset="0"/>
              </a:rPr>
              <a:t> + … + a</a:t>
            </a:r>
            <a:r>
              <a:rPr lang="en-US" sz="1400" baseline="-25000" dirty="0">
                <a:latin typeface="Times New Roman" pitchFamily="18" charset="0"/>
                <a:cs typeface="Times New Roman" pitchFamily="18" charset="0"/>
              </a:rPr>
              <a:t>2n</a:t>
            </a:r>
            <a:r>
              <a:rPr lang="en-US" sz="1400" dirty="0">
                <a:latin typeface="Times New Roman" pitchFamily="18" charset="0"/>
                <a:cs typeface="Times New Roman" pitchFamily="18" charset="0"/>
              </a:rPr>
              <a:t>X</a:t>
            </a:r>
            <a:r>
              <a:rPr lang="en-US" sz="1400" baseline="-25000" dirty="0">
                <a:latin typeface="Times New Roman" pitchFamily="18" charset="0"/>
                <a:cs typeface="Times New Roman" pitchFamily="18" charset="0"/>
              </a:rPr>
              <a:t>n</a:t>
            </a:r>
            <a:r>
              <a:rPr lang="en-US" sz="1400" dirty="0">
                <a:latin typeface="Times New Roman" pitchFamily="18" charset="0"/>
                <a:cs typeface="Times New Roman" pitchFamily="18" charset="0"/>
              </a:rPr>
              <a:t> ≤ b</a:t>
            </a:r>
            <a:r>
              <a:rPr lang="en-US" sz="1400" baseline="-25000" dirty="0">
                <a:latin typeface="Times New Roman" pitchFamily="18" charset="0"/>
                <a:cs typeface="Times New Roman" pitchFamily="18" charset="0"/>
              </a:rPr>
              <a:t>2</a:t>
            </a:r>
            <a:endParaRPr lang="fr-FR"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  </a:t>
            </a:r>
            <a:endParaRPr lang="fr-FR"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                  a</a:t>
            </a:r>
            <a:r>
              <a:rPr lang="en-US" sz="1400" b="1" baseline="-25000" dirty="0">
                <a:latin typeface="Times New Roman" pitchFamily="18" charset="0"/>
                <a:cs typeface="Times New Roman" pitchFamily="18" charset="0"/>
              </a:rPr>
              <a:t>m1</a:t>
            </a:r>
            <a:r>
              <a:rPr lang="en-US" sz="1400" b="1" dirty="0">
                <a:latin typeface="Times New Roman" pitchFamily="18" charset="0"/>
                <a:cs typeface="Times New Roman" pitchFamily="18" charset="0"/>
              </a:rPr>
              <a:t>X</a:t>
            </a:r>
            <a:r>
              <a:rPr lang="en-US" sz="1400" b="1" baseline="-25000" dirty="0">
                <a:latin typeface="Times New Roman" pitchFamily="18" charset="0"/>
                <a:cs typeface="Times New Roman" pitchFamily="18" charset="0"/>
              </a:rPr>
              <a:t>1</a:t>
            </a:r>
            <a:r>
              <a:rPr lang="en-US" sz="1400" b="1" dirty="0">
                <a:latin typeface="Times New Roman" pitchFamily="18" charset="0"/>
                <a:cs typeface="Times New Roman" pitchFamily="18" charset="0"/>
              </a:rPr>
              <a:t> + a</a:t>
            </a:r>
            <a:r>
              <a:rPr lang="en-US" sz="1400" b="1" baseline="-25000" dirty="0">
                <a:latin typeface="Times New Roman" pitchFamily="18" charset="0"/>
                <a:cs typeface="Times New Roman" pitchFamily="18" charset="0"/>
              </a:rPr>
              <a:t>m2</a:t>
            </a:r>
            <a:r>
              <a:rPr lang="en-US" sz="1400" b="1" dirty="0">
                <a:latin typeface="Times New Roman" pitchFamily="18" charset="0"/>
                <a:cs typeface="Times New Roman" pitchFamily="18" charset="0"/>
              </a:rPr>
              <a:t>X</a:t>
            </a:r>
            <a:r>
              <a:rPr lang="en-US" sz="1400" b="1" baseline="-25000" dirty="0">
                <a:latin typeface="Times New Roman" pitchFamily="18" charset="0"/>
                <a:cs typeface="Times New Roman" pitchFamily="18" charset="0"/>
              </a:rPr>
              <a:t>2</a:t>
            </a:r>
            <a:r>
              <a:rPr lang="en-US" sz="1400" b="1" dirty="0">
                <a:latin typeface="Times New Roman" pitchFamily="18" charset="0"/>
                <a:cs typeface="Times New Roman" pitchFamily="18" charset="0"/>
              </a:rPr>
              <a:t> + … + </a:t>
            </a:r>
            <a:r>
              <a:rPr lang="en-US" sz="1400" b="1" dirty="0" err="1">
                <a:latin typeface="Times New Roman" pitchFamily="18" charset="0"/>
                <a:cs typeface="Times New Roman" pitchFamily="18" charset="0"/>
              </a:rPr>
              <a:t>a</a:t>
            </a:r>
            <a:r>
              <a:rPr lang="en-US" sz="1400" b="1" baseline="-25000" dirty="0" err="1">
                <a:latin typeface="Times New Roman" pitchFamily="18" charset="0"/>
                <a:cs typeface="Times New Roman" pitchFamily="18" charset="0"/>
              </a:rPr>
              <a:t>mn</a:t>
            </a:r>
            <a:r>
              <a:rPr lang="en-US" sz="1400" b="1" dirty="0" err="1">
                <a:latin typeface="Times New Roman" pitchFamily="18" charset="0"/>
                <a:cs typeface="Times New Roman" pitchFamily="18" charset="0"/>
              </a:rPr>
              <a:t>X</a:t>
            </a:r>
            <a:r>
              <a:rPr lang="en-US" sz="1400" b="1" baseline="-25000" dirty="0" err="1">
                <a:latin typeface="Times New Roman" pitchFamily="18" charset="0"/>
                <a:cs typeface="Times New Roman" pitchFamily="18" charset="0"/>
              </a:rPr>
              <a:t>n</a:t>
            </a:r>
            <a:r>
              <a:rPr lang="en-US" sz="1400" b="1" dirty="0">
                <a:latin typeface="Times New Roman" pitchFamily="18" charset="0"/>
                <a:cs typeface="Times New Roman" pitchFamily="18" charset="0"/>
              </a:rPr>
              <a:t> = </a:t>
            </a:r>
            <a:r>
              <a:rPr lang="en-US" sz="1400" b="1" dirty="0" err="1">
                <a:latin typeface="Times New Roman" pitchFamily="18" charset="0"/>
                <a:cs typeface="Times New Roman" pitchFamily="18" charset="0"/>
              </a:rPr>
              <a:t>b</a:t>
            </a:r>
            <a:r>
              <a:rPr lang="en-US" sz="1400" b="1" baseline="-25000" dirty="0" err="1">
                <a:latin typeface="Times New Roman" pitchFamily="18" charset="0"/>
                <a:cs typeface="Times New Roman" pitchFamily="18" charset="0"/>
              </a:rPr>
              <a:t>m</a:t>
            </a:r>
            <a:endParaRPr lang="fr-FR" sz="1400" dirty="0">
              <a:latin typeface="Times New Roman" pitchFamily="18" charset="0"/>
              <a:cs typeface="Times New Roman" pitchFamily="18" charset="0"/>
            </a:endParaRPr>
          </a:p>
          <a:p>
            <a:pPr>
              <a:buNone/>
            </a:pPr>
            <a:r>
              <a:rPr lang="en-US" sz="1400" dirty="0">
                <a:latin typeface="Times New Roman" pitchFamily="18" charset="0"/>
                <a:cs typeface="Times New Roman" pitchFamily="18" charset="0"/>
              </a:rPr>
              <a:t>                              </a:t>
            </a:r>
            <a:r>
              <a:rPr lang="fr-FR" sz="1400" dirty="0" smtClean="0">
                <a:latin typeface="Times New Roman" pitchFamily="18" charset="0"/>
                <a:cs typeface="Times New Roman" pitchFamily="18" charset="0"/>
              </a:rPr>
              <a:t>x1≥  </a:t>
            </a:r>
            <a:r>
              <a:rPr lang="fr-FR" sz="1400" dirty="0">
                <a:latin typeface="Times New Roman" pitchFamily="18" charset="0"/>
                <a:cs typeface="Times New Roman" pitchFamily="18" charset="0"/>
              </a:rPr>
              <a:t>0 ,  x2 </a:t>
            </a:r>
            <a:r>
              <a:rPr lang="fr-FR" sz="1400" dirty="0" smtClean="0">
                <a:latin typeface="Times New Roman" pitchFamily="18" charset="0"/>
                <a:cs typeface="Times New Roman" pitchFamily="18" charset="0"/>
              </a:rPr>
              <a:t>≥ </a:t>
            </a:r>
            <a:r>
              <a:rPr lang="fr-FR" sz="1400" dirty="0">
                <a:latin typeface="Times New Roman" pitchFamily="18" charset="0"/>
                <a:cs typeface="Times New Roman" pitchFamily="18" charset="0"/>
              </a:rPr>
              <a:t>0 ,  .........,  </a:t>
            </a:r>
            <a:r>
              <a:rPr lang="fr-FR" sz="1400" dirty="0" err="1">
                <a:latin typeface="Times New Roman" pitchFamily="18" charset="0"/>
                <a:cs typeface="Times New Roman" pitchFamily="18" charset="0"/>
              </a:rPr>
              <a:t>xn</a:t>
            </a:r>
            <a:r>
              <a:rPr lang="fr-FR" sz="1400" dirty="0">
                <a:latin typeface="Times New Roman" pitchFamily="18" charset="0"/>
                <a:cs typeface="Times New Roman" pitchFamily="18" charset="0"/>
              </a:rPr>
              <a:t> </a:t>
            </a:r>
            <a:r>
              <a:rPr lang="fr-FR" sz="1400" dirty="0" smtClean="0">
                <a:latin typeface="Times New Roman" pitchFamily="18" charset="0"/>
                <a:cs typeface="Times New Roman" pitchFamily="18" charset="0"/>
              </a:rPr>
              <a:t>≥0</a:t>
            </a:r>
            <a:endParaRPr lang="fr-FR" sz="1400" dirty="0">
              <a:latin typeface="Times New Roman" pitchFamily="18" charset="0"/>
              <a:cs typeface="Times New Roman" pitchFamily="18" charset="0"/>
            </a:endParaRPr>
          </a:p>
          <a:p>
            <a:pPr>
              <a:buNone/>
            </a:pPr>
            <a:r>
              <a:rPr lang="fr-FR" sz="1600" b="1" dirty="0">
                <a:latin typeface="Times New Roman" pitchFamily="18" charset="0"/>
                <a:cs typeface="Times New Roman" pitchFamily="18" charset="0"/>
              </a:rPr>
              <a:t> </a:t>
            </a:r>
            <a:endParaRPr lang="fr-FR" sz="1600" b="1" dirty="0" smtClean="0">
              <a:latin typeface="Times New Roman" pitchFamily="18" charset="0"/>
              <a:cs typeface="Times New Roman" pitchFamily="18" charset="0"/>
            </a:endParaRPr>
          </a:p>
          <a:p>
            <a:r>
              <a:rPr lang="fr-FR" sz="1800" b="1" dirty="0">
                <a:latin typeface="Times New Roman" pitchFamily="18" charset="0"/>
                <a:cs typeface="Times New Roman" pitchFamily="18" charset="0"/>
              </a:rPr>
              <a:t>Matriciellement, le problème peut s’´ecrire comme</a:t>
            </a:r>
            <a:endParaRPr lang="fr-FR" sz="1800" dirty="0">
              <a:latin typeface="Times New Roman" pitchFamily="18" charset="0"/>
              <a:cs typeface="Times New Roman" pitchFamily="18" charset="0"/>
            </a:endParaRPr>
          </a:p>
          <a:p>
            <a:pPr>
              <a:buNone/>
            </a:pPr>
            <a:r>
              <a:rPr lang="fr-FR" sz="1600" dirty="0">
                <a:latin typeface="Times New Roman" pitchFamily="18" charset="0"/>
                <a:cs typeface="Times New Roman" pitchFamily="18" charset="0"/>
              </a:rPr>
              <a:t>  Max(ou Min) (z)</a:t>
            </a:r>
            <a:r>
              <a:rPr lang="fr-FR" sz="1600" i="1" dirty="0">
                <a:latin typeface="Times New Roman" pitchFamily="18" charset="0"/>
                <a:cs typeface="Times New Roman" pitchFamily="18" charset="0"/>
              </a:rPr>
              <a:t> </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c</a:t>
            </a:r>
            <a:r>
              <a:rPr lang="fr-FR" sz="1600" baseline="30000" dirty="0" err="1">
                <a:latin typeface="Times New Roman" pitchFamily="18" charset="0"/>
                <a:cs typeface="Times New Roman" pitchFamily="18" charset="0"/>
              </a:rPr>
              <a:t>T</a:t>
            </a:r>
            <a:r>
              <a:rPr lang="fr-FR" sz="1600" dirty="0">
                <a:latin typeface="Times New Roman" pitchFamily="18" charset="0"/>
                <a:cs typeface="Times New Roman" pitchFamily="18" charset="0"/>
              </a:rPr>
              <a:t>  x,</a:t>
            </a:r>
          </a:p>
          <a:p>
            <a:pPr>
              <a:buNone/>
            </a:pPr>
            <a:r>
              <a:rPr lang="fr-FR" sz="1600" dirty="0">
                <a:latin typeface="Times New Roman" pitchFamily="18" charset="0"/>
                <a:cs typeface="Times New Roman" pitchFamily="18" charset="0"/>
              </a:rPr>
              <a:t>  S.C</a:t>
            </a:r>
            <a:r>
              <a:rPr lang="fr-FR" sz="1600" i="1" dirty="0">
                <a:latin typeface="Times New Roman" pitchFamily="18" charset="0"/>
                <a:cs typeface="Times New Roman" pitchFamily="18" charset="0"/>
              </a:rPr>
              <a:t>                 </a:t>
            </a:r>
            <a:r>
              <a:rPr lang="fr-FR" sz="1600" dirty="0" err="1">
                <a:latin typeface="Times New Roman" pitchFamily="18" charset="0"/>
                <a:cs typeface="Times New Roman" pitchFamily="18" charset="0"/>
              </a:rPr>
              <a:t>Ax</a:t>
            </a:r>
            <a:r>
              <a:rPr lang="fr-FR" sz="1600" dirty="0">
                <a:latin typeface="Times New Roman" pitchFamily="18" charset="0"/>
                <a:cs typeface="Times New Roman" pitchFamily="18" charset="0"/>
              </a:rPr>
              <a:t> ≤ b,</a:t>
            </a:r>
            <a:r>
              <a:rPr lang="fr-FR" sz="1600" i="1" dirty="0">
                <a:latin typeface="Times New Roman" pitchFamily="18" charset="0"/>
                <a:cs typeface="Times New Roman" pitchFamily="18" charset="0"/>
              </a:rPr>
              <a:t> </a:t>
            </a:r>
            <a:endParaRPr lang="fr-FR" sz="1600" dirty="0">
              <a:latin typeface="Times New Roman" pitchFamily="18" charset="0"/>
              <a:cs typeface="Times New Roman" pitchFamily="18" charset="0"/>
            </a:endParaRPr>
          </a:p>
          <a:p>
            <a:pPr>
              <a:buNone/>
            </a:pPr>
            <a:r>
              <a:rPr lang="fr-FR" sz="1600" i="1" dirty="0">
                <a:latin typeface="Times New Roman" pitchFamily="18" charset="0"/>
                <a:cs typeface="Times New Roman" pitchFamily="18" charset="0"/>
              </a:rPr>
              <a:t>                         </a:t>
            </a:r>
            <a:r>
              <a:rPr lang="fr-FR" sz="1600" dirty="0">
                <a:latin typeface="Times New Roman" pitchFamily="18" charset="0"/>
                <a:cs typeface="Times New Roman" pitchFamily="18" charset="0"/>
              </a:rPr>
              <a:t>x ≥ 0.</a:t>
            </a:r>
          </a:p>
          <a:p>
            <a:pPr>
              <a:buNone/>
            </a:pPr>
            <a:r>
              <a:rPr lang="fr-FR" sz="1600" dirty="0">
                <a:latin typeface="Times New Roman" pitchFamily="18" charset="0"/>
                <a:cs typeface="Times New Roman" pitchFamily="18" charset="0"/>
              </a:rPr>
              <a:t>Avec : A matrice (m × n)   , b vecteur (m × 1)</a:t>
            </a:r>
          </a:p>
          <a:p>
            <a:pPr>
              <a:buNone/>
            </a:pPr>
            <a:r>
              <a:rPr lang="fr-FR" sz="1600" dirty="0">
                <a:latin typeface="Times New Roman" pitchFamily="18" charset="0"/>
                <a:cs typeface="Times New Roman" pitchFamily="18" charset="0"/>
              </a:rPr>
              <a:t>           c vecteur (n × 1)      , x vecteur (n × 1).</a:t>
            </a:r>
          </a:p>
          <a:p>
            <a:pPr>
              <a:buNone/>
            </a:pPr>
            <a:endParaRPr lang="fr-FR" sz="1600" dirty="0">
              <a:latin typeface="Times New Roman" pitchFamily="18" charset="0"/>
              <a:cs typeface="Times New Roman" pitchFamily="18" charset="0"/>
            </a:endParaRPr>
          </a:p>
        </p:txBody>
      </p:sp>
      <p:sp>
        <p:nvSpPr>
          <p:cNvPr id="7" name="Accolade ouvrante 6"/>
          <p:cNvSpPr/>
          <p:nvPr/>
        </p:nvSpPr>
        <p:spPr>
          <a:xfrm>
            <a:off x="1214414" y="2786058"/>
            <a:ext cx="428628" cy="13573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Accolade ouvrante 7"/>
          <p:cNvSpPr/>
          <p:nvPr/>
        </p:nvSpPr>
        <p:spPr>
          <a:xfrm>
            <a:off x="1643042" y="4857760"/>
            <a:ext cx="71438" cy="5715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Programmation linéaire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Introduction</a:t>
            </a:r>
          </a:p>
          <a:p>
            <a:r>
              <a:rPr lang="fr-FR" dirty="0" smtClean="0">
                <a:latin typeface="Times New Roman" pitchFamily="18" charset="0"/>
                <a:cs typeface="Times New Roman" pitchFamily="18" charset="0"/>
              </a:rPr>
              <a:t>Définitions</a:t>
            </a:r>
          </a:p>
          <a:p>
            <a:r>
              <a:rPr lang="fr-FR" dirty="0" smtClean="0">
                <a:latin typeface="Times New Roman" pitchFamily="18" charset="0"/>
                <a:cs typeface="Times New Roman" pitchFamily="18" charset="0"/>
              </a:rPr>
              <a:t>Résolution Graphique</a:t>
            </a:r>
          </a:p>
          <a:p>
            <a:r>
              <a:rPr lang="fr-FR" dirty="0" smtClean="0">
                <a:latin typeface="Times New Roman" pitchFamily="18" charset="0"/>
                <a:cs typeface="Times New Roman" pitchFamily="18" charset="0"/>
              </a:rPr>
              <a:t>La Méthode du Simplexe</a:t>
            </a:r>
          </a:p>
          <a:p>
            <a:r>
              <a:rPr lang="fr-FR" dirty="0" smtClean="0">
                <a:latin typeface="Times New Roman" pitchFamily="18" charset="0"/>
                <a:cs typeface="Times New Roman" pitchFamily="18" charset="0"/>
              </a:rPr>
              <a:t>La dualité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1201</TotalTime>
  <Words>1410</Words>
  <Application>Microsoft Office PowerPoint</Application>
  <PresentationFormat>Affichage à l'écran (4:3)</PresentationFormat>
  <Paragraphs>413</Paragraphs>
  <Slides>44</Slides>
  <Notes>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Débit</vt:lpstr>
      <vt:lpstr>Diapositive 1</vt:lpstr>
      <vt:lpstr>Exposé  sur  la programmation linéaire la programmation séparable la programmation quadratique </vt:lpstr>
      <vt:lpstr>Plan</vt:lpstr>
      <vt:lpstr>Programmation linéaire</vt:lpstr>
      <vt:lpstr>Introduction </vt:lpstr>
      <vt:lpstr>Programmation linéaire</vt:lpstr>
      <vt:lpstr>Définitions </vt:lpstr>
      <vt:lpstr>Définitions </vt:lpstr>
      <vt:lpstr>Programmation linéaire</vt:lpstr>
      <vt:lpstr>Résolution Graphique </vt:lpstr>
      <vt:lpstr>Résolution Graphique </vt:lpstr>
      <vt:lpstr>Programmation linéaire</vt:lpstr>
      <vt:lpstr>La Méthode du Simplexe </vt:lpstr>
      <vt:lpstr>La Méthode du Simplexe</vt:lpstr>
      <vt:lpstr>La Méthode du Simplexe</vt:lpstr>
      <vt:lpstr>La Méthode du Simplexe</vt:lpstr>
      <vt:lpstr>Programmation linéaire</vt:lpstr>
      <vt:lpstr>La dualité </vt:lpstr>
      <vt:lpstr>La dualité </vt:lpstr>
      <vt:lpstr>Plan</vt:lpstr>
      <vt:lpstr>Programmation Séparable</vt:lpstr>
      <vt:lpstr>Introduction</vt:lpstr>
      <vt:lpstr>Programmation Séparable</vt:lpstr>
      <vt:lpstr>Algorithme de résolution des problèmes séparables</vt:lpstr>
      <vt:lpstr>Programmation séparable</vt:lpstr>
      <vt:lpstr>Exemple</vt:lpstr>
      <vt:lpstr>Exemple</vt:lpstr>
      <vt:lpstr>Exemple</vt:lpstr>
      <vt:lpstr>Plan</vt:lpstr>
      <vt:lpstr>Programmation Quadratique</vt:lpstr>
      <vt:lpstr>Introduction</vt:lpstr>
      <vt:lpstr>Programmation Quadratique</vt:lpstr>
      <vt:lpstr>Problème d’affectation quadratique</vt:lpstr>
      <vt:lpstr>Programmation Quadratique</vt:lpstr>
      <vt:lpstr>Méthodes de résolution  </vt:lpstr>
      <vt:lpstr>Méthodes de résolution</vt:lpstr>
      <vt:lpstr>Méthodes de résolution</vt:lpstr>
      <vt:lpstr>Exemple:</vt:lpstr>
      <vt:lpstr>Exemple </vt:lpstr>
      <vt:lpstr>Méthodes de résolution</vt:lpstr>
      <vt:lpstr>Exemple </vt:lpstr>
      <vt:lpstr>Plan</vt:lpstr>
      <vt:lpstr>Conclusion</vt:lpstr>
      <vt:lpstr>Diapositive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Exposé  sur  la programmation linéaire la programmation séparable la programmation quadratique</dc:title>
  <dc:creator>AMINA</dc:creator>
  <cp:lastModifiedBy> </cp:lastModifiedBy>
  <cp:revision>233</cp:revision>
  <dcterms:created xsi:type="dcterms:W3CDTF">2010-01-03T16:24:26Z</dcterms:created>
  <dcterms:modified xsi:type="dcterms:W3CDTF">2010-01-06T11:04:08Z</dcterms:modified>
</cp:coreProperties>
</file>